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30" r:id="rId63"/>
    <p:sldId id="319" r:id="rId64"/>
    <p:sldId id="320" r:id="rId65"/>
    <p:sldId id="321" r:id="rId66"/>
    <p:sldId id="322" r:id="rId67"/>
    <p:sldId id="323" r:id="rId68"/>
    <p:sldId id="331" r:id="rId69"/>
    <p:sldId id="325" r:id="rId70"/>
    <p:sldId id="326" r:id="rId71"/>
    <p:sldId id="327" r:id="rId72"/>
    <p:sldId id="328" r:id="rId73"/>
    <p:sldId id="329" r:id="rId7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81ea31b1e3_0_14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81ea31b1e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g181ea31b1e3_0_1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Lets begin with Static links that is located at the top right corner of GSA Advantage page.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Lets begin with Static links that is located at the top right corner of GSA Advantage page.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81ea31b1e3_0_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181ea31b1e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g181ea31b1e3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This slide is displaying how GSA Advantage used to look like in early 2020.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2" name="Google Shape;28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81ea31b1e3_0_2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81ea31b1e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g181ea31b1e3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4" name="Google Shape;304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6" name="Google Shape;346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81ea31b1e3_0_3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181ea31b1e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" name="Google Shape;354;g181ea31b1e3_0_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From this slide, you can see that GSA Advantage has undergo a significant User Interface upgrade to make it friendly for all users.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81ea31b1e3_0_5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181ea31b1e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g181ea31b1e3_0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81ea31b1e3_0_4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181ea31b1e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g181ea31b1e3_0_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3" name="Google Shape;393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Google Shape;417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6" name="Google Shape;426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81ea31b1e3_0_8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181ea31b1e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5" name="Google Shape;435;g181ea31b1e3_0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You can tell by these screenshots of Special Product Categories section and GSA IT solutions section that the new GSA Advantage is very user friendly.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Don’t worry, we will briefly go over these sections in this presentation.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81ea31b1e3_0_12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181ea31b1e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5" name="Google Shape;445;g181ea31b1e3_0_1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9" name="Google Shape;459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81ea31b1e3_0_11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181ea31b1e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7" name="Google Shape;467;g181ea31b1e3_0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81ea31b1e3_0_16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181ea31b1e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g181ea31b1e3_0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6" name="Google Shape;516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3" name="Google Shape;523;p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0" name="Google Shape;530;p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81ea31b1e3_0_21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181ea31b1e3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g181ea31b1e3_0_2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As well, you see from the screenshots the eBuy links, very useful title, and the footers with points of contacts.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0" name="Google Shape;550;p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" name="Google Shape;563;p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Google Shape;571;p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391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9" name="Google Shape;579;p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6" name="Google Shape;586;p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3" name="Google Shape;593;p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0" name="Google Shape;600;p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7" name="Google Shape;607;p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0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0" name="Google Shape;600;p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8455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1" name="Google Shape;621;p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74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p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5" name="Google Shape;635;p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2" name="Google Shape;642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8" name="Google Shape;6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36703"/>
          <a:stretch/>
        </p:blipFill>
        <p:spPr>
          <a:xfrm>
            <a:off x="0" y="1285871"/>
            <a:ext cx="9144003" cy="385762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4419600" y="788687"/>
            <a:ext cx="40386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U.S. General Services Administration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175" y="330973"/>
            <a:ext cx="696150" cy="6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142398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57201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3">
            <a:alphaModFix/>
          </a:blip>
          <a:srcRect b="94367"/>
          <a:stretch/>
        </p:blipFill>
        <p:spPr>
          <a:xfrm>
            <a:off x="2022850" y="505223"/>
            <a:ext cx="7121152" cy="2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8753082" y="4889258"/>
            <a:ext cx="3863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143000" y="142398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b="1">
                <a:solidFill>
                  <a:srgbClr val="FFFFFF"/>
                </a:solidFill>
              </a:rPr>
              <a:t>GSA Advantage!</a:t>
            </a:r>
            <a:r>
              <a:rPr lang="en-US" sz="7200" b="1" baseline="30000">
                <a:solidFill>
                  <a:srgbClr val="FFFFFF"/>
                </a:solidFill>
              </a:rPr>
              <a:t>®</a:t>
            </a:r>
            <a:r>
              <a:rPr lang="en-US" sz="4000" b="1">
                <a:solidFill>
                  <a:srgbClr val="FFFFFF"/>
                </a:solidFill>
              </a:rPr>
              <a:t>  </a:t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1027950" y="2228550"/>
            <a:ext cx="70881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Basics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962400" y="4146240"/>
            <a:ext cx="44958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en-US" sz="1800">
                <a:solidFill>
                  <a:schemeClr val="lt1"/>
                </a:solidFill>
              </a:rPr>
              <a:t>3</a:t>
            </a: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GSA SmartPay Virtual Training Forum</a:t>
            </a:r>
            <a:b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1"/>
                </a:solidFill>
              </a:rPr>
              <a:t>June 13-15, 2023</a:t>
            </a:r>
            <a:b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Presenter:  </a:t>
            </a:r>
            <a:r>
              <a:rPr lang="en-US" sz="1800">
                <a:solidFill>
                  <a:schemeClr val="lt1"/>
                </a:solidFill>
              </a:rPr>
              <a:t>Tausha Freeman</a:t>
            </a: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Homepage/Registration (Existing User)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1095300" y="18649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619E2-E81B-721D-100E-457D685B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52" y="1285837"/>
            <a:ext cx="7839635" cy="3359396"/>
          </a:xfrm>
          <a:prstGeom prst="rect">
            <a:avLst/>
          </a:prstGeom>
        </p:spPr>
      </p:pic>
      <p:sp>
        <p:nvSpPr>
          <p:cNvPr id="7" name="Google Shape;454;p62">
            <a:extLst>
              <a:ext uri="{FF2B5EF4-FFF2-40B4-BE49-F238E27FC236}">
                <a16:creationId xmlns:a16="http://schemas.microsoft.com/office/drawing/2014/main" id="{572FD52F-1CE4-73F8-59A2-49E90CBBC68D}"/>
              </a:ext>
            </a:extLst>
          </p:cNvPr>
          <p:cNvSpPr/>
          <p:nvPr/>
        </p:nvSpPr>
        <p:spPr>
          <a:xfrm>
            <a:off x="1411941" y="3649109"/>
            <a:ext cx="395722" cy="1564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/>
          <p:nvPr/>
        </p:nvSpPr>
        <p:spPr>
          <a:xfrm>
            <a:off x="687442" y="6725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Homepage/Register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3" descr="Image of Homepage/Register Continu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500" y="1235925"/>
            <a:ext cx="1880200" cy="36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2582850" y="15985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 txBox="1"/>
          <p:nvPr/>
        </p:nvSpPr>
        <p:spPr>
          <a:xfrm>
            <a:off x="2316425" y="33377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3"/>
          <p:cNvSpPr txBox="1"/>
          <p:nvPr/>
        </p:nvSpPr>
        <p:spPr>
          <a:xfrm>
            <a:off x="2405225" y="34265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2198025" y="15911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3700" y="1235925"/>
            <a:ext cx="7100300" cy="163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/>
          <p:nvPr/>
        </p:nvSpPr>
        <p:spPr>
          <a:xfrm>
            <a:off x="5578850" y="2659625"/>
            <a:ext cx="532800" cy="17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3700" y="2989875"/>
            <a:ext cx="7100300" cy="192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Homepage/Registration (New Users)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4" descr="Image of Homepage/Regis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725" y="1285825"/>
            <a:ext cx="8315749" cy="34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Homepage/Registration Continued (New Users)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82" y="1393812"/>
            <a:ext cx="8839199" cy="85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 descr="Image of Ordering Email Verification p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82" y="2354950"/>
            <a:ext cx="8839199" cy="26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Homepage/Registration/MFA (New Users)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6" descr="Image of Registration Steps 1-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550" y="1438225"/>
            <a:ext cx="8343901" cy="33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Homepage/PIV-CAC Registration (New Users)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43;p23">
            <a:extLst>
              <a:ext uri="{FF2B5EF4-FFF2-40B4-BE49-F238E27FC236}">
                <a16:creationId xmlns:a16="http://schemas.microsoft.com/office/drawing/2014/main" id="{74E59A7B-D722-EADF-7C2E-75E6D1BC0D78}"/>
              </a:ext>
            </a:extLst>
          </p:cNvPr>
          <p:cNvSpPr/>
          <p:nvPr/>
        </p:nvSpPr>
        <p:spPr>
          <a:xfrm>
            <a:off x="3165103" y="3004914"/>
            <a:ext cx="532800" cy="17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9603E-2022-8F1E-BCCF-E7A21F635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77" y="1285837"/>
            <a:ext cx="8459783" cy="2365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48695-3132-77BA-576D-0D813255E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77" y="3093714"/>
            <a:ext cx="8459783" cy="1573809"/>
          </a:xfrm>
          <a:prstGeom prst="rect">
            <a:avLst/>
          </a:prstGeom>
        </p:spPr>
      </p:pic>
      <p:sp>
        <p:nvSpPr>
          <p:cNvPr id="9" name="Google Shape;143;p23">
            <a:extLst>
              <a:ext uri="{FF2B5EF4-FFF2-40B4-BE49-F238E27FC236}">
                <a16:creationId xmlns:a16="http://schemas.microsoft.com/office/drawing/2014/main" id="{011A131A-FBBB-9F5B-CB5B-880FAACF63E1}"/>
              </a:ext>
            </a:extLst>
          </p:cNvPr>
          <p:cNvSpPr/>
          <p:nvPr/>
        </p:nvSpPr>
        <p:spPr>
          <a:xfrm>
            <a:off x="3944279" y="2372610"/>
            <a:ext cx="532800" cy="17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3;p23">
            <a:extLst>
              <a:ext uri="{FF2B5EF4-FFF2-40B4-BE49-F238E27FC236}">
                <a16:creationId xmlns:a16="http://schemas.microsoft.com/office/drawing/2014/main" id="{21DFD735-CF03-FAE5-E2FF-7E8BF514C6C7}"/>
              </a:ext>
            </a:extLst>
          </p:cNvPr>
          <p:cNvSpPr/>
          <p:nvPr/>
        </p:nvSpPr>
        <p:spPr>
          <a:xfrm>
            <a:off x="3030633" y="3070758"/>
            <a:ext cx="532800" cy="17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54;p62">
            <a:extLst>
              <a:ext uri="{FF2B5EF4-FFF2-40B4-BE49-F238E27FC236}">
                <a16:creationId xmlns:a16="http://schemas.microsoft.com/office/drawing/2014/main" id="{B98B4D35-D6C7-59BC-5CE5-BDCE1A3EAB5F}"/>
              </a:ext>
            </a:extLst>
          </p:cNvPr>
          <p:cNvSpPr/>
          <p:nvPr/>
        </p:nvSpPr>
        <p:spPr>
          <a:xfrm>
            <a:off x="5620871" y="1850533"/>
            <a:ext cx="395722" cy="1564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43;p23">
            <a:extLst>
              <a:ext uri="{FF2B5EF4-FFF2-40B4-BE49-F238E27FC236}">
                <a16:creationId xmlns:a16="http://schemas.microsoft.com/office/drawing/2014/main" id="{EE234716-11EC-9C90-6C62-A3BAA4F7683C}"/>
              </a:ext>
            </a:extLst>
          </p:cNvPr>
          <p:cNvSpPr/>
          <p:nvPr/>
        </p:nvSpPr>
        <p:spPr>
          <a:xfrm>
            <a:off x="1966074" y="3881818"/>
            <a:ext cx="532800" cy="177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 Functionality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684225" y="1543925"/>
            <a:ext cx="44748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Static Links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 Account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NSN Ordering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eTools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Homepage/Static Links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 descr="Image of GSA Advantage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575" y="1285825"/>
            <a:ext cx="8476850" cy="35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/>
          <p:nvPr/>
        </p:nvSpPr>
        <p:spPr>
          <a:xfrm>
            <a:off x="5000350" y="1391350"/>
            <a:ext cx="408000" cy="1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Homepage/My Account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0" descr="Image of GSA Advantage - My Accou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850" y="1345325"/>
            <a:ext cx="8296199" cy="34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Homepage/NSN Ordering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1" descr="Image of GSA Advantage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050" y="1331350"/>
            <a:ext cx="8340600" cy="3420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/>
          <p:nvPr/>
        </p:nvSpPr>
        <p:spPr>
          <a:xfrm>
            <a:off x="6516825" y="1580000"/>
            <a:ext cx="262200" cy="484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388437" y="1526957"/>
            <a:ext cx="7772400" cy="2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Homepage </a:t>
            </a:r>
            <a:r>
              <a:rPr lang="en-US" sz="2400"/>
              <a:t>Functionality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Registration/Login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Homepage </a:t>
            </a:r>
            <a:r>
              <a:rPr lang="en-US" sz="2400"/>
              <a:t>Features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en-US" sz="2400"/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Capabilities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Checkout Process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Homepage/NSN Ordering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2" descr="Image of GSA Advantage - NSN Order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675" y="1361725"/>
            <a:ext cx="8550650" cy="34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Homepage/eTools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33" descr="Image of GSA Advantage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212" y="1285825"/>
            <a:ext cx="8007574" cy="350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3"/>
          <p:cNvSpPr/>
          <p:nvPr/>
        </p:nvSpPr>
        <p:spPr>
          <a:xfrm>
            <a:off x="6876750" y="1521575"/>
            <a:ext cx="279600" cy="387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Homepage/eTools Dropdown Links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34" descr="Image of GSA Advantage - eToo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00" y="1361725"/>
            <a:ext cx="8772724" cy="352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Homepage/eTools Dropdown Links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5"/>
          <p:cNvSpPr txBox="1"/>
          <p:nvPr/>
        </p:nvSpPr>
        <p:spPr>
          <a:xfrm>
            <a:off x="1124900" y="17095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50" y="1285825"/>
            <a:ext cx="8111176" cy="17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/>
        </p:nvSpPr>
        <p:spPr>
          <a:xfrm>
            <a:off x="910300" y="35227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50" y="3093500"/>
            <a:ext cx="8111176" cy="19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Homepage/Help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36" descr="Image of GSA Advantage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750" y="1370250"/>
            <a:ext cx="8818049" cy="354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6"/>
          <p:cNvSpPr/>
          <p:nvPr/>
        </p:nvSpPr>
        <p:spPr>
          <a:xfrm>
            <a:off x="7599600" y="1693875"/>
            <a:ext cx="362400" cy="532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Homepage/Help </a:t>
            </a:r>
            <a:r>
              <a:rPr lang="en-US" sz="2400">
                <a:solidFill>
                  <a:schemeClr val="dk1"/>
                </a:solidFill>
              </a:rPr>
              <a:t>&amp; Assistance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37" descr="Image of GSA Advantage - Help &amp; Assista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50" y="1361300"/>
            <a:ext cx="8259201" cy="344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Homepage/Help &amp; </a:t>
            </a:r>
            <a:r>
              <a:rPr lang="en-US" sz="2400">
                <a:solidFill>
                  <a:schemeClr val="dk1"/>
                </a:solidFill>
              </a:rPr>
              <a:t>Assistance (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Continued)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38" descr="Image of GSA Advantage - Help &amp; Assista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850" y="1443150"/>
            <a:ext cx="8336301" cy="34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/>
          <p:nvPr/>
        </p:nvSpPr>
        <p:spPr>
          <a:xfrm>
            <a:off x="643917" y="659062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</a:t>
            </a:r>
            <a:r>
              <a:rPr lang="en-US" sz="3200">
                <a:solidFill>
                  <a:schemeClr val="dk1"/>
                </a:solidFill>
              </a:rPr>
              <a:t>Features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9"/>
          <p:cNvSpPr txBox="1"/>
          <p:nvPr/>
        </p:nvSpPr>
        <p:spPr>
          <a:xfrm>
            <a:off x="416650" y="1640475"/>
            <a:ext cx="54393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/>
              <a:t>Browse Categories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Strategic Sourcing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 Product Categories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GSA IT Solutions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eBuy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Help</a:t>
            </a:r>
            <a:endParaRPr sz="240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Footer </a:t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Homepage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>
                <a:solidFill>
                  <a:schemeClr val="dk1"/>
                </a:solidFill>
              </a:rPr>
              <a:t>Browse Categories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71" name="Google Shape;271;p40" descr="Image of GSA Advantage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75" y="1392900"/>
            <a:ext cx="8802874" cy="348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</a:t>
            </a:r>
            <a:r>
              <a:rPr lang="en-US" sz="2400">
                <a:solidFill>
                  <a:schemeClr val="dk1"/>
                </a:solidFill>
              </a:rPr>
              <a:t>Browse Categories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41" descr="Image of GSA Advantage - Dropdown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00" y="1289958"/>
            <a:ext cx="8802875" cy="358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685801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GSA Advantage!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251" y="1140514"/>
            <a:ext cx="4388100" cy="31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4755900" y="1559681"/>
            <a:ext cx="4388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Product Superstore opened in 1994: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Hosts orderable products and vendors catalogues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 your profile and payment information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 for conducting market 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</a:t>
            </a:r>
            <a:r>
              <a:rPr lang="en-US" sz="2400">
                <a:solidFill>
                  <a:schemeClr val="dk1"/>
                </a:solidFill>
              </a:rPr>
              <a:t>News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2"/>
          <p:cNvSpPr txBox="1"/>
          <p:nvPr/>
        </p:nvSpPr>
        <p:spPr>
          <a:xfrm>
            <a:off x="1309925" y="15245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2"/>
          <p:cNvSpPr txBox="1"/>
          <p:nvPr/>
        </p:nvSpPr>
        <p:spPr>
          <a:xfrm>
            <a:off x="1198925" y="44404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"/>
          <p:cNvSpPr txBox="1"/>
          <p:nvPr/>
        </p:nvSpPr>
        <p:spPr>
          <a:xfrm>
            <a:off x="1280325" y="18353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25" y="1398725"/>
            <a:ext cx="8394952" cy="344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/>
          <p:nvPr/>
        </p:nvSpPr>
        <p:spPr>
          <a:xfrm>
            <a:off x="4240600" y="3914975"/>
            <a:ext cx="444000" cy="5253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</a:t>
            </a:r>
            <a:r>
              <a:rPr lang="en-US" sz="2400">
                <a:solidFill>
                  <a:schemeClr val="dk1"/>
                </a:solidFill>
              </a:rPr>
              <a:t>News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3"/>
          <p:cNvSpPr txBox="1"/>
          <p:nvPr/>
        </p:nvSpPr>
        <p:spPr>
          <a:xfrm>
            <a:off x="1309925" y="15245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3"/>
          <p:cNvSpPr txBox="1"/>
          <p:nvPr/>
        </p:nvSpPr>
        <p:spPr>
          <a:xfrm>
            <a:off x="1198925" y="44404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3"/>
          <p:cNvSpPr txBox="1"/>
          <p:nvPr/>
        </p:nvSpPr>
        <p:spPr>
          <a:xfrm>
            <a:off x="1280325" y="18353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3"/>
          <p:cNvSpPr txBox="1"/>
          <p:nvPr/>
        </p:nvSpPr>
        <p:spPr>
          <a:xfrm>
            <a:off x="1006500" y="16577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50" y="1285825"/>
            <a:ext cx="8237001" cy="35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Homepage/Strategic Sourcing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44" descr="Image of GSA Advantage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575" y="1338636"/>
            <a:ext cx="8700900" cy="356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Homepage/Strategic Sourcing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45" descr="Image of GSA Advantage - Strategic Sourcing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200" y="1421975"/>
            <a:ext cx="8757524" cy="339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Homepage/Special Product Categories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46" descr="Image of GSA Advantage - Special Product Categori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575" y="1285825"/>
            <a:ext cx="8689575" cy="35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Disaster Relief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47" descr="Image of GSA Advantage - Disaster Relief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225" y="1430025"/>
            <a:ext cx="8587601" cy="355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Homepage/GSA IT Solutions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48" descr="Image of GSA Advantage - GSA IT Solutions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983" y="1321175"/>
            <a:ext cx="8632925" cy="354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Laptop/Desktop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49" descr="Image of GSA Advantage - Desktop page"/>
          <p:cNvPicPr preferRelativeResize="0"/>
          <p:nvPr/>
        </p:nvPicPr>
        <p:blipFill rotWithShape="1">
          <a:blip r:embed="rId3">
            <a:alphaModFix/>
          </a:blip>
          <a:srcRect b="3612"/>
          <a:stretch/>
        </p:blipFill>
        <p:spPr>
          <a:xfrm>
            <a:off x="150350" y="1285825"/>
            <a:ext cx="8836849" cy="346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0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Homepage/eBuy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50" descr="eBuy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612" y="1285825"/>
            <a:ext cx="8723550" cy="37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0"/>
          <p:cNvSpPr/>
          <p:nvPr/>
        </p:nvSpPr>
        <p:spPr>
          <a:xfrm>
            <a:off x="5483950" y="3012099"/>
            <a:ext cx="710400" cy="332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1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Homepage/eBuy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1"/>
          <p:cNvSpPr txBox="1"/>
          <p:nvPr/>
        </p:nvSpPr>
        <p:spPr>
          <a:xfrm>
            <a:off x="1842775" y="20204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" y="1330225"/>
            <a:ext cx="8318400" cy="35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Homepage/</a:t>
            </a:r>
            <a:r>
              <a:rPr lang="en-US" sz="2400"/>
              <a:t>Functionality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6" descr="Image of GSA Advantage!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355300"/>
            <a:ext cx="8912601" cy="33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Homepage/State &amp; Local/Contractors/Help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52" descr="eBuy Home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925" y="1285825"/>
            <a:ext cx="8712224" cy="37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State &amp; Local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53" descr="eBuy - State &amp; Local Page"/>
          <p:cNvPicPr preferRelativeResize="0"/>
          <p:nvPr/>
        </p:nvPicPr>
        <p:blipFill rotWithShape="1">
          <a:blip r:embed="rId3">
            <a:alphaModFix/>
          </a:blip>
          <a:srcRect b="5073"/>
          <a:stretch/>
        </p:blipFill>
        <p:spPr>
          <a:xfrm>
            <a:off x="178900" y="1449526"/>
            <a:ext cx="8836850" cy="3404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Contractor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4"/>
          <p:cNvSpPr txBox="1"/>
          <p:nvPr/>
        </p:nvSpPr>
        <p:spPr>
          <a:xfrm>
            <a:off x="836275" y="21018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50" y="1420950"/>
            <a:ext cx="8081575" cy="346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5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Help &amp; Assistance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5"/>
          <p:cNvSpPr txBox="1"/>
          <p:nvPr/>
        </p:nvSpPr>
        <p:spPr>
          <a:xfrm>
            <a:off x="836275" y="21018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5"/>
          <p:cNvSpPr txBox="1"/>
          <p:nvPr/>
        </p:nvSpPr>
        <p:spPr>
          <a:xfrm>
            <a:off x="754875" y="20426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50" y="1403400"/>
            <a:ext cx="8096374" cy="342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Homepage/Footer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56" descr="eBuy Homepage - Foo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875" y="1285825"/>
            <a:ext cx="8553624" cy="36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Capabilities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7"/>
          <p:cNvSpPr txBox="1"/>
          <p:nvPr/>
        </p:nvSpPr>
        <p:spPr>
          <a:xfrm>
            <a:off x="489025" y="1736825"/>
            <a:ext cx="5593500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Search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 Page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 Details/Sources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8"/>
          <p:cNvSpPr/>
          <p:nvPr/>
        </p:nvSpPr>
        <p:spPr>
          <a:xfrm>
            <a:off x="687442" y="6355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Homepage/Search Box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8"/>
          <p:cNvSpPr txBox="1"/>
          <p:nvPr/>
        </p:nvSpPr>
        <p:spPr>
          <a:xfrm>
            <a:off x="1317325" y="21906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1" name="Google Shape;4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650" y="1391325"/>
            <a:ext cx="8318402" cy="347834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8"/>
          <p:cNvSpPr/>
          <p:nvPr/>
        </p:nvSpPr>
        <p:spPr>
          <a:xfrm>
            <a:off x="4573650" y="1391325"/>
            <a:ext cx="355200" cy="510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58"/>
          <p:cNvSpPr/>
          <p:nvPr/>
        </p:nvSpPr>
        <p:spPr>
          <a:xfrm>
            <a:off x="6349825" y="1820600"/>
            <a:ext cx="710400" cy="266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Homepage/Search Results - Standard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9"/>
          <p:cNvSpPr txBox="1"/>
          <p:nvPr/>
        </p:nvSpPr>
        <p:spPr>
          <a:xfrm>
            <a:off x="925100" y="16651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59"/>
          <p:cNvSpPr txBox="1"/>
          <p:nvPr/>
        </p:nvSpPr>
        <p:spPr>
          <a:xfrm>
            <a:off x="1465350" y="19093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00" y="1366650"/>
            <a:ext cx="8839201" cy="31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0"/>
          <p:cNvSpPr/>
          <p:nvPr/>
        </p:nvSpPr>
        <p:spPr>
          <a:xfrm>
            <a:off x="317625" y="642925"/>
            <a:ext cx="8169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Homepage/Search Results - Filter by Categories Page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0"/>
          <p:cNvSpPr txBox="1"/>
          <p:nvPr/>
        </p:nvSpPr>
        <p:spPr>
          <a:xfrm>
            <a:off x="1628150" y="20574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450" y="1344475"/>
            <a:ext cx="8333199" cy="36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0"/>
          <p:cNvSpPr/>
          <p:nvPr/>
        </p:nvSpPr>
        <p:spPr>
          <a:xfrm>
            <a:off x="1110100" y="2142900"/>
            <a:ext cx="414600" cy="229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1"/>
          <p:cNvSpPr/>
          <p:nvPr/>
        </p:nvSpPr>
        <p:spPr>
          <a:xfrm>
            <a:off x="317625" y="642925"/>
            <a:ext cx="8169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Homepage/Search Results - Filter by Categories Page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61"/>
          <p:cNvSpPr txBox="1"/>
          <p:nvPr/>
        </p:nvSpPr>
        <p:spPr>
          <a:xfrm>
            <a:off x="1628150" y="20574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1"/>
          <p:cNvSpPr txBox="1"/>
          <p:nvPr/>
        </p:nvSpPr>
        <p:spPr>
          <a:xfrm>
            <a:off x="1147100" y="15689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450" y="1344475"/>
            <a:ext cx="8169598" cy="351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1"/>
          <p:cNvSpPr/>
          <p:nvPr/>
        </p:nvSpPr>
        <p:spPr>
          <a:xfrm>
            <a:off x="1450575" y="2388575"/>
            <a:ext cx="480900" cy="1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684217" y="642937"/>
            <a:ext cx="776922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</a:t>
            </a:r>
            <a:r>
              <a:rPr lang="en-US" sz="2400">
                <a:solidFill>
                  <a:schemeClr val="dk1"/>
                </a:solidFill>
              </a:rPr>
              <a:t>Functionality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(Cont</a:t>
            </a:r>
            <a:r>
              <a:rPr lang="en-US" sz="2400">
                <a:solidFill>
                  <a:schemeClr val="dk1"/>
                </a:solidFill>
              </a:rPr>
              <a:t>inued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7" descr="Image of Homepage continu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00" y="1360500"/>
            <a:ext cx="8934799" cy="33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2"/>
          <p:cNvSpPr/>
          <p:nvPr/>
        </p:nvSpPr>
        <p:spPr>
          <a:xfrm>
            <a:off x="317625" y="642925"/>
            <a:ext cx="81696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Homepage/Search Results - Filter by Categories Page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2"/>
          <p:cNvSpPr txBox="1"/>
          <p:nvPr/>
        </p:nvSpPr>
        <p:spPr>
          <a:xfrm>
            <a:off x="1628150" y="20574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2"/>
          <p:cNvSpPr txBox="1"/>
          <p:nvPr/>
        </p:nvSpPr>
        <p:spPr>
          <a:xfrm>
            <a:off x="1147100" y="15689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2"/>
          <p:cNvSpPr txBox="1"/>
          <p:nvPr/>
        </p:nvSpPr>
        <p:spPr>
          <a:xfrm>
            <a:off x="1221125" y="15763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2"/>
          <p:cNvSpPr txBox="1"/>
          <p:nvPr/>
        </p:nvSpPr>
        <p:spPr>
          <a:xfrm>
            <a:off x="1058300" y="15837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2" name="Google Shape;45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50" y="1285825"/>
            <a:ext cx="8259200" cy="353012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2"/>
          <p:cNvSpPr/>
          <p:nvPr/>
        </p:nvSpPr>
        <p:spPr>
          <a:xfrm>
            <a:off x="1339525" y="3522750"/>
            <a:ext cx="466200" cy="192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2"/>
          <p:cNvSpPr/>
          <p:nvPr/>
        </p:nvSpPr>
        <p:spPr>
          <a:xfrm>
            <a:off x="7459875" y="2619875"/>
            <a:ext cx="466200" cy="22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2"/>
          <p:cNvSpPr/>
          <p:nvPr/>
        </p:nvSpPr>
        <p:spPr>
          <a:xfrm>
            <a:off x="3975400" y="2679600"/>
            <a:ext cx="384900" cy="22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3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Homepage/Advanced Search Box Page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63" descr="GSA Advantage - Advanced Search Box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25" y="1326946"/>
            <a:ext cx="8893499" cy="35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63"/>
          <p:cNvSpPr/>
          <p:nvPr/>
        </p:nvSpPr>
        <p:spPr>
          <a:xfrm>
            <a:off x="5994575" y="1285825"/>
            <a:ext cx="162900" cy="394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Homepage/Advanced Search Box Page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64"/>
          <p:cNvSpPr txBox="1"/>
          <p:nvPr/>
        </p:nvSpPr>
        <p:spPr>
          <a:xfrm>
            <a:off x="747475" y="15615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4"/>
          <p:cNvSpPr txBox="1"/>
          <p:nvPr/>
        </p:nvSpPr>
        <p:spPr>
          <a:xfrm>
            <a:off x="688275" y="43812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4"/>
          <p:cNvSpPr txBox="1"/>
          <p:nvPr/>
        </p:nvSpPr>
        <p:spPr>
          <a:xfrm>
            <a:off x="488450" y="1443150"/>
            <a:ext cx="148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450" y="1311450"/>
            <a:ext cx="7769099" cy="16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4"/>
          <p:cNvSpPr txBox="1"/>
          <p:nvPr/>
        </p:nvSpPr>
        <p:spPr>
          <a:xfrm>
            <a:off x="636450" y="321190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5" name="Google Shape;47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25" y="3116250"/>
            <a:ext cx="7669100" cy="169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5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Pen Holder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65"/>
          <p:cNvSpPr txBox="1"/>
          <p:nvPr/>
        </p:nvSpPr>
        <p:spPr>
          <a:xfrm>
            <a:off x="1383925" y="19019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1BB70-F074-BC85-7543-A50401F4C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" y="1285837"/>
            <a:ext cx="8955741" cy="321472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6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Product Details/Sources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66"/>
          <p:cNvSpPr txBox="1"/>
          <p:nvPr/>
        </p:nvSpPr>
        <p:spPr>
          <a:xfrm>
            <a:off x="1383925" y="19019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6"/>
          <p:cNvSpPr txBox="1"/>
          <p:nvPr/>
        </p:nvSpPr>
        <p:spPr>
          <a:xfrm>
            <a:off x="1295125" y="191677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876EF-815B-1E5E-586C-239179F03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196788"/>
            <a:ext cx="8962464" cy="359708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8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Checkout Process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68"/>
          <p:cNvSpPr txBox="1"/>
          <p:nvPr/>
        </p:nvSpPr>
        <p:spPr>
          <a:xfrm>
            <a:off x="360425" y="1531075"/>
            <a:ext cx="68022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Shopping Cart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Parking Cart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 Cart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</a:t>
            </a:r>
            <a:r>
              <a:rPr lang="en-US" sz="2400" dirty="0"/>
              <a:t>Order/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Checkout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 Payment/Address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 Order History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9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Homepage/Shopping Cart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69" descr="Shopping C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500" y="1421975"/>
            <a:ext cx="8463002" cy="360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0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Homepage/Shopping Cart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70" descr="Shopping Cart page"/>
          <p:cNvPicPr preferRelativeResize="0"/>
          <p:nvPr/>
        </p:nvPicPr>
        <p:blipFill rotWithShape="1">
          <a:blip r:embed="rId3">
            <a:alphaModFix/>
          </a:blip>
          <a:srcRect r="1157"/>
          <a:stretch/>
        </p:blipFill>
        <p:spPr>
          <a:xfrm>
            <a:off x="122250" y="1365325"/>
            <a:ext cx="8756830" cy="37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1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Homepage/Shopping Cart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71"/>
          <p:cNvSpPr txBox="1"/>
          <p:nvPr/>
        </p:nvSpPr>
        <p:spPr>
          <a:xfrm>
            <a:off x="1221125" y="22720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53B60-5D46-43A3-1F9F-99B6E103C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6" y="1223682"/>
            <a:ext cx="8908676" cy="3594722"/>
          </a:xfrm>
          <a:prstGeom prst="rect">
            <a:avLst/>
          </a:prstGeom>
        </p:spPr>
      </p:pic>
      <p:sp>
        <p:nvSpPr>
          <p:cNvPr id="4" name="Google Shape;535;p71">
            <a:extLst>
              <a:ext uri="{FF2B5EF4-FFF2-40B4-BE49-F238E27FC236}">
                <a16:creationId xmlns:a16="http://schemas.microsoft.com/office/drawing/2014/main" id="{31432FB4-55A8-C9C7-ABB3-D37CFE7B0CB0}"/>
              </a:ext>
            </a:extLst>
          </p:cNvPr>
          <p:cNvSpPr/>
          <p:nvPr/>
        </p:nvSpPr>
        <p:spPr>
          <a:xfrm>
            <a:off x="1960726" y="2007326"/>
            <a:ext cx="185700" cy="351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2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Homepage/Shopping Cart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2"/>
          <p:cNvSpPr txBox="1"/>
          <p:nvPr/>
        </p:nvSpPr>
        <p:spPr>
          <a:xfrm>
            <a:off x="1221125" y="22720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2"/>
          <p:cNvSpPr txBox="1"/>
          <p:nvPr/>
        </p:nvSpPr>
        <p:spPr>
          <a:xfrm>
            <a:off x="1207900" y="1665825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2"/>
          <p:cNvSpPr txBox="1"/>
          <p:nvPr/>
        </p:nvSpPr>
        <p:spPr>
          <a:xfrm>
            <a:off x="1486625" y="1851650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3C0AF-0E01-DF68-EA10-0519B73DB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05" y="1246057"/>
            <a:ext cx="8693523" cy="3588161"/>
          </a:xfrm>
          <a:prstGeom prst="rect">
            <a:avLst/>
          </a:prstGeom>
        </p:spPr>
      </p:pic>
      <p:sp>
        <p:nvSpPr>
          <p:cNvPr id="4" name="Google Shape;546;p72">
            <a:extLst>
              <a:ext uri="{FF2B5EF4-FFF2-40B4-BE49-F238E27FC236}">
                <a16:creationId xmlns:a16="http://schemas.microsoft.com/office/drawing/2014/main" id="{5D2D8F2F-EA1C-5290-B9C3-943AFD6AD860}"/>
              </a:ext>
            </a:extLst>
          </p:cNvPr>
          <p:cNvSpPr/>
          <p:nvPr/>
        </p:nvSpPr>
        <p:spPr>
          <a:xfrm>
            <a:off x="2517499" y="2102825"/>
            <a:ext cx="179100" cy="338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</a:t>
            </a:r>
            <a:r>
              <a:rPr lang="en-US" sz="2400">
                <a:solidFill>
                  <a:schemeClr val="dk1"/>
                </a:solidFill>
              </a:rPr>
              <a:t>/Functionality (Continued)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8" descr="Image of Homepage continu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425" y="1363525"/>
            <a:ext cx="8614451" cy="335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3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Shopping Cart/Park Cart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3"/>
          <p:cNvSpPr txBox="1"/>
          <p:nvPr/>
        </p:nvSpPr>
        <p:spPr>
          <a:xfrm>
            <a:off x="982250" y="1732200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3"/>
          <p:cNvSpPr txBox="1"/>
          <p:nvPr/>
        </p:nvSpPr>
        <p:spPr>
          <a:xfrm>
            <a:off x="749950" y="4247525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3"/>
          <p:cNvSpPr txBox="1"/>
          <p:nvPr/>
        </p:nvSpPr>
        <p:spPr>
          <a:xfrm>
            <a:off x="842875" y="1519825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6" name="Google Shape;55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08" y="1212525"/>
            <a:ext cx="8148917" cy="1799616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73"/>
          <p:cNvSpPr txBox="1"/>
          <p:nvPr/>
        </p:nvSpPr>
        <p:spPr>
          <a:xfrm>
            <a:off x="676950" y="3530775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90DBD-3232-69FD-3CBC-36CAF4E5F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3" y="2945066"/>
            <a:ext cx="8639735" cy="1902024"/>
          </a:xfrm>
          <a:prstGeom prst="rect">
            <a:avLst/>
          </a:prstGeom>
        </p:spPr>
      </p:pic>
      <p:sp>
        <p:nvSpPr>
          <p:cNvPr id="2" name="Google Shape;413;p58">
            <a:extLst>
              <a:ext uri="{FF2B5EF4-FFF2-40B4-BE49-F238E27FC236}">
                <a16:creationId xmlns:a16="http://schemas.microsoft.com/office/drawing/2014/main" id="{FEA76E0E-54A3-1E7E-A198-676136727D8E}"/>
              </a:ext>
            </a:extLst>
          </p:cNvPr>
          <p:cNvSpPr/>
          <p:nvPr/>
        </p:nvSpPr>
        <p:spPr>
          <a:xfrm>
            <a:off x="2228043" y="4170394"/>
            <a:ext cx="526282" cy="86116"/>
          </a:xfrm>
          <a:prstGeom prst="leftArrow">
            <a:avLst>
              <a:gd name="adj1" fmla="val 76997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</a:t>
            </a:r>
            <a:r>
              <a:rPr lang="en-US" sz="2400"/>
              <a:t>k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Carts Cont.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74"/>
          <p:cNvSpPr txBox="1"/>
          <p:nvPr/>
        </p:nvSpPr>
        <p:spPr>
          <a:xfrm>
            <a:off x="1367175" y="1699025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0B47F-29A2-BAD5-AE39-C3CF80E5A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1366037"/>
            <a:ext cx="8754035" cy="313452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5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 A Cart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75"/>
          <p:cNvSpPr txBox="1"/>
          <p:nvPr/>
        </p:nvSpPr>
        <p:spPr>
          <a:xfrm>
            <a:off x="1387075" y="1878200"/>
            <a:ext cx="38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F8577-7461-1950-0EEB-E27253B8D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4177047"/>
            <a:ext cx="8733865" cy="647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803144-917E-E269-4B18-9DDFEAC09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8" y="1332947"/>
            <a:ext cx="8706971" cy="28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72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6"/>
          <p:cNvSpPr/>
          <p:nvPr/>
        </p:nvSpPr>
        <p:spPr>
          <a:xfrm>
            <a:off x="916019" y="696725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dirty="0"/>
              <a:t>Review Order/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Checkout Page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86CB8-93D1-6023-D5CB-6CDBE5B1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1339625"/>
            <a:ext cx="8416178" cy="1571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56FE7-4C1D-AD3D-5219-A1CED1E83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59" y="2911289"/>
            <a:ext cx="1862416" cy="18960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E685FC-73D5-5446-83B5-311180450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575" y="3913094"/>
            <a:ext cx="6219266" cy="820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D5DBC5-58E7-B63C-979D-5273BC382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853" y="2940515"/>
            <a:ext cx="6219266" cy="82493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7"/>
          <p:cNvSpPr/>
          <p:nvPr/>
        </p:nvSpPr>
        <p:spPr>
          <a:xfrm>
            <a:off x="6871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/>
              <a:t>Checkout/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 Payment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77" descr="Screen shot illustrating manage payments function "/>
          <p:cNvPicPr preferRelativeResize="0"/>
          <p:nvPr/>
        </p:nvPicPr>
        <p:blipFill rotWithShape="1">
          <a:blip r:embed="rId3">
            <a:alphaModFix/>
          </a:blip>
          <a:srcRect b="9054"/>
          <a:stretch/>
        </p:blipFill>
        <p:spPr>
          <a:xfrm>
            <a:off x="167550" y="1285826"/>
            <a:ext cx="8808250" cy="3508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8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/>
              <a:t>Checkout/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Manage Address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D986A-033F-576B-3EB8-8F746DBFC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" y="1285836"/>
            <a:ext cx="8633013" cy="313824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9"/>
          <p:cNvSpPr/>
          <p:nvPr/>
        </p:nvSpPr>
        <p:spPr>
          <a:xfrm>
            <a:off x="1119406" y="644703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Order Confirmation Page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56FD3-032B-EA06-79CC-FBBC0445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8" y="1358152"/>
            <a:ext cx="8606118" cy="332814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0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Order Status &amp; History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1A918-8893-2B98-300B-59350B58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4" y="1419018"/>
            <a:ext cx="8202706" cy="2897489"/>
          </a:xfrm>
          <a:prstGeom prst="rect">
            <a:avLst/>
          </a:prstGeom>
        </p:spPr>
      </p:pic>
      <p:sp>
        <p:nvSpPr>
          <p:cNvPr id="4" name="Google Shape;441;p61">
            <a:extLst>
              <a:ext uri="{FF2B5EF4-FFF2-40B4-BE49-F238E27FC236}">
                <a16:creationId xmlns:a16="http://schemas.microsoft.com/office/drawing/2014/main" id="{41D8FFB2-5953-4520-A4A8-0B5C8A0ADB52}"/>
              </a:ext>
            </a:extLst>
          </p:cNvPr>
          <p:cNvSpPr/>
          <p:nvPr/>
        </p:nvSpPr>
        <p:spPr>
          <a:xfrm>
            <a:off x="1342999" y="2426718"/>
            <a:ext cx="480900" cy="1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289;p42">
            <a:extLst>
              <a:ext uri="{FF2B5EF4-FFF2-40B4-BE49-F238E27FC236}">
                <a16:creationId xmlns:a16="http://schemas.microsoft.com/office/drawing/2014/main" id="{11215B1E-B1B9-DE47-5F44-E1EA0D2D6A1B}"/>
              </a:ext>
            </a:extLst>
          </p:cNvPr>
          <p:cNvSpPr/>
          <p:nvPr/>
        </p:nvSpPr>
        <p:spPr>
          <a:xfrm>
            <a:off x="6468034" y="1689487"/>
            <a:ext cx="228601" cy="42170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9"/>
          <p:cNvSpPr/>
          <p:nvPr/>
        </p:nvSpPr>
        <p:spPr>
          <a:xfrm>
            <a:off x="1202508" y="631368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Message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1826F-F0CE-ED94-4E60-C7EB99EE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4" y="1337982"/>
            <a:ext cx="8606118" cy="3328147"/>
          </a:xfrm>
          <a:prstGeom prst="rect">
            <a:avLst/>
          </a:prstGeom>
        </p:spPr>
      </p:pic>
      <p:sp>
        <p:nvSpPr>
          <p:cNvPr id="7" name="Google Shape;454;p62">
            <a:extLst>
              <a:ext uri="{FF2B5EF4-FFF2-40B4-BE49-F238E27FC236}">
                <a16:creationId xmlns:a16="http://schemas.microsoft.com/office/drawing/2014/main" id="{38D27F75-71B0-5ABE-67FE-01C4573B06E4}"/>
              </a:ext>
            </a:extLst>
          </p:cNvPr>
          <p:cNvSpPr/>
          <p:nvPr/>
        </p:nvSpPr>
        <p:spPr>
          <a:xfrm>
            <a:off x="5652248" y="1341421"/>
            <a:ext cx="395722" cy="2285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ED3FC-9240-9803-9C98-ACD8A6DFB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865" y="1337982"/>
            <a:ext cx="2440641" cy="32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2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Order History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75170A-CBDF-C3F5-E1A8-B60696BE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1" y="1285837"/>
            <a:ext cx="8686800" cy="3487869"/>
          </a:xfrm>
          <a:prstGeom prst="rect">
            <a:avLst/>
          </a:prstGeom>
        </p:spPr>
      </p:pic>
      <p:sp>
        <p:nvSpPr>
          <p:cNvPr id="10" name="Google Shape;441;p61">
            <a:extLst>
              <a:ext uri="{FF2B5EF4-FFF2-40B4-BE49-F238E27FC236}">
                <a16:creationId xmlns:a16="http://schemas.microsoft.com/office/drawing/2014/main" id="{5400CAFD-F8B2-076C-F1E4-12407B50E048}"/>
              </a:ext>
            </a:extLst>
          </p:cNvPr>
          <p:cNvSpPr/>
          <p:nvPr/>
        </p:nvSpPr>
        <p:spPr>
          <a:xfrm>
            <a:off x="1598493" y="2184670"/>
            <a:ext cx="480900" cy="1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441;p61">
            <a:extLst>
              <a:ext uri="{FF2B5EF4-FFF2-40B4-BE49-F238E27FC236}">
                <a16:creationId xmlns:a16="http://schemas.microsoft.com/office/drawing/2014/main" id="{383823F1-668E-2DF7-1A72-1F88AABAC352}"/>
              </a:ext>
            </a:extLst>
          </p:cNvPr>
          <p:cNvSpPr/>
          <p:nvPr/>
        </p:nvSpPr>
        <p:spPr>
          <a:xfrm>
            <a:off x="6452881" y="2682212"/>
            <a:ext cx="480900" cy="1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65760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Registration/Login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966525" y="1703500"/>
            <a:ext cx="6982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Register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/>
              <a:t>Multi Factor Authentication (MFA)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Registration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PIV/CAC Registration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3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Order Result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1978F-61FA-20F0-74D9-5641375F3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5" y="1447201"/>
            <a:ext cx="8666629" cy="330275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4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Order Details Page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B0436-CF2A-3B63-589E-65A4F3A7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6" y="3919818"/>
            <a:ext cx="7706749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AA649C-709B-48F5-F40F-F270AA47A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94" y="1285837"/>
            <a:ext cx="8505265" cy="263398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5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5"/>
          <p:cNvSpPr/>
          <p:nvPr/>
        </p:nvSpPr>
        <p:spPr>
          <a:xfrm>
            <a:off x="307812" y="1526957"/>
            <a:ext cx="7772400" cy="2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Homepage Functionality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Registration/Login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en-US" sz="2400"/>
              <a:t>/Filter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Capabilities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/>
              <a:t>Order/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Checkout Process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Tracking Order Status/History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GSA Starmark Logo</a:t>
            </a:r>
            <a:endParaRPr/>
          </a:p>
        </p:txBody>
      </p:sp>
      <p:sp>
        <p:nvSpPr>
          <p:cNvPr id="651" name="Google Shape;651;p86"/>
          <p:cNvSpPr/>
          <p:nvPr/>
        </p:nvSpPr>
        <p:spPr>
          <a:xfrm>
            <a:off x="0" y="0"/>
            <a:ext cx="9144000" cy="450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86" descr="GSA Starmark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4672" y="1435475"/>
            <a:ext cx="2734655" cy="2406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/>
          <p:nvPr/>
        </p:nvSpPr>
        <p:spPr>
          <a:xfrm>
            <a:off x="684217" y="6429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Homepage/Register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20" descr="Image of Homepage/Regis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438225"/>
            <a:ext cx="8784048" cy="32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/>
          <p:nvPr/>
        </p:nvSpPr>
        <p:spPr>
          <a:xfrm>
            <a:off x="687442" y="672537"/>
            <a:ext cx="776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Homepage/Register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1" descr="Image of Homepage/Register Continu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500" y="1427123"/>
            <a:ext cx="1880200" cy="348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2582850" y="1598550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3700" y="1427125"/>
            <a:ext cx="6795499" cy="172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2316425" y="33377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1"/>
          <p:cNvSpPr txBox="1"/>
          <p:nvPr/>
        </p:nvSpPr>
        <p:spPr>
          <a:xfrm>
            <a:off x="2405225" y="3426525"/>
            <a:ext cx="42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3700" y="3152700"/>
            <a:ext cx="6795500" cy="172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/>
          <p:nvPr/>
        </p:nvSpPr>
        <p:spPr>
          <a:xfrm>
            <a:off x="5602350" y="4100550"/>
            <a:ext cx="525300" cy="184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663</Words>
  <Application>Microsoft Office PowerPoint</Application>
  <PresentationFormat>On-screen Show (16:9)</PresentationFormat>
  <Paragraphs>195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Arial</vt:lpstr>
      <vt:lpstr>Blank Presentation</vt:lpstr>
      <vt:lpstr>GSA Advantage!®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GSA Starmark Logo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GSA Advantage!®  </dc:title>
  <cp:lastModifiedBy>AngelaKKittrell</cp:lastModifiedBy>
  <cp:revision>4</cp:revision>
  <dcterms:modified xsi:type="dcterms:W3CDTF">2023-03-01T20:03:45Z</dcterms:modified>
</cp:coreProperties>
</file>