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napToObjects="1">
      <p:cViewPr varScale="1">
        <p:scale>
          <a:sx n="103" d="100"/>
          <a:sy n="103" d="100"/>
        </p:scale>
        <p:origin x="802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F2067-A687-B342-BD06-FA386BB5BAD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17250-56D1-8849-9C4F-9B422695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SAFleetAFVTeam@gsa.gov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aadb184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aadb184b8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aadb184b8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b93d9743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b93d9743b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Should we direct customer to 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GSAFleetAFVTeam@gsa.gov</a:t>
            </a:r>
            <a:r>
              <a:rPr lang="en-US" b="1">
                <a:solidFill>
                  <a:srgbClr val="155B54"/>
                </a:solidFill>
              </a:rPr>
              <a:t> or to their FSR?</a:t>
            </a:r>
            <a:endParaRPr b="1">
              <a:solidFill>
                <a:srgbClr val="155B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1b93d9743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aadb184b80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aadb184b80_0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1aadb184b80_0_2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ab1b39032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ab1b390322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Fuel tax recovery of $12 million annually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-Billed net of taxes - captured at the pump at time of sale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-Billed net of taxes - fleet card provider recoups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-Fuel taxes recaptured by GSA directly with states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ab1b390322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aadb184b80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aadb184b80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1aadb184b80_0_3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aadb184b80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aadb184b80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1aadb184b80_0_3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ab1b39032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ab1b390322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g1ab1b390322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ab1b39032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ab1b390322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g1ab1b390322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ab1b39032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ab1b390322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1ab1b390322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ab1b390322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ab1b390322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g1ab1b390322_0_1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aadb184b80_0_1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aadb184b80_0_15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g1aadb184b80_0_15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aadb184b8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aadb184b80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aadb184b80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ab1b390322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ab1b390322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g1ab1b390322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aadb184b80_0_1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aadb184b80_0_15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g1aadb184b80_0_15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ab1b39032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1ab1b390322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g1ab1b390322_0_2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ab1b39032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1ab1b390322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g1ab1b390322_0_2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aadb184b80_0_1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aadb184b80_0_15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g1aadb184b80_0_15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a61897414e_2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g1a61897414e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80b5b9294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80b5b9294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aadb184b8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aadb184b80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aadb184b80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aadb184b80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aadb184b80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Odometer entry is still important, even though the vehicle has telematics.</a:t>
            </a:r>
            <a:endParaRPr/>
          </a:p>
        </p:txBody>
      </p:sp>
      <p:sp>
        <p:nvSpPr>
          <p:cNvPr id="288" name="Google Shape;288;g1aadb184b80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80b5b929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80b5b9294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80b5b9294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aadb184b80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aadb184b80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aadb184b80_0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b93d9743b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b93d9743b9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1b93d9743b9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80b5b929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80b5b9294f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g180b5b9294f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Rez4inchGSAStarMark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59524" cy="6858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4419600" y="1031241"/>
            <a:ext cx="4038600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chemeClr val="bg2"/>
                </a:solidFill>
              </a:rPr>
              <a:t>U.S. General Services Administration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rcRect l="2893" r="2893"/>
          <a:stretch/>
        </p:blipFill>
        <p:spPr>
          <a:xfrm>
            <a:off x="0" y="1595422"/>
            <a:ext cx="9144000" cy="35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2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1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56D492-2D1D-56EF-570C-88395D3E3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" y="0"/>
            <a:ext cx="914176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A19A2-5301-3B58-A2C3-E3B48B634569}"/>
              </a:ext>
            </a:extLst>
          </p:cNvPr>
          <p:cNvSpPr txBox="1"/>
          <p:nvPr userDrawn="1"/>
        </p:nvSpPr>
        <p:spPr>
          <a:xfrm>
            <a:off x="8657772" y="4830607"/>
            <a:ext cx="457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148A2A4-532E-8B48-BE15-FAD2C9B6FD7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9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0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9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1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578F-EB6A-0D45-BF4C-590753804B8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578F-EB6A-0D45-BF4C-590753804B8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C536C-E44B-0018-A5BC-87F8CDFA5A08}"/>
              </a:ext>
            </a:extLst>
          </p:cNvPr>
          <p:cNvSpPr txBox="1"/>
          <p:nvPr userDrawn="1"/>
        </p:nvSpPr>
        <p:spPr>
          <a:xfrm>
            <a:off x="8657772" y="4830607"/>
            <a:ext cx="457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A148A2A4-532E-8B48-BE15-FAD2C9B6FD7A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7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thru.gsa.gov/html/DTTRAINING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xinc.com/docs/DriverGuide-GSA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PT@gsa.gov" TargetMode="External"/><Relationship Id="rId7" Type="http://schemas.openxmlformats.org/officeDocument/2006/relationships/hyperlink" Target="mailto:kenna.stoneman@gsa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ian.moseley@gsa.gov" TargetMode="External"/><Relationship Id="rId5" Type="http://schemas.openxmlformats.org/officeDocument/2006/relationships/hyperlink" Target="http://www.gsa.gov/fleetcard" TargetMode="External"/><Relationship Id="rId4" Type="http://schemas.openxmlformats.org/officeDocument/2006/relationships/hyperlink" Target="mailto:replacementcards@gsa.g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wexcard.com/accepting-locations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75037" y="3347285"/>
            <a:ext cx="4622210" cy="1217506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50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GSA Fleet Card Program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 Bold" pitchFamily="92" charset="0"/>
                <a:ea typeface="+mn-ea"/>
                <a:cs typeface="+mn-cs"/>
              </a:rPr>
              <a:t>Brian Moseley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80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>
                <a:solidFill>
                  <a:srgbClr val="006344"/>
                </a:solidFill>
                <a:latin typeface="Oswald"/>
                <a:ea typeface="Oswald"/>
                <a:cs typeface="Oswald"/>
                <a:sym typeface="Oswald"/>
              </a:rPr>
              <a:t>Paying for EVs: What to Know</a:t>
            </a:r>
            <a:endParaRPr>
              <a:solidFill>
                <a:srgbClr val="00634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01" name="Google Shape;401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0008" y="158100"/>
            <a:ext cx="733989" cy="566147"/>
            <a:chOff x="6768809" y="2682265"/>
            <a:chExt cx="719915" cy="719877"/>
          </a:xfrm>
        </p:grpSpPr>
        <p:sp>
          <p:nvSpPr>
            <p:cNvPr id="402" name="Google Shape;402;p35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6" name="Google Shape;406;p35"/>
          <p:cNvSpPr txBox="1">
            <a:spLocks noGrp="1"/>
          </p:cNvSpPr>
          <p:nvPr>
            <p:ph type="body" idx="1"/>
          </p:nvPr>
        </p:nvSpPr>
        <p:spPr>
          <a:xfrm>
            <a:off x="1247456" y="1106738"/>
            <a:ext cx="2848950" cy="38758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 fontScale="70000" lnSpcReduction="20000"/>
          </a:bodyPr>
          <a:lstStyle/>
          <a:p>
            <a:pPr marL="0" indent="0">
              <a:spcBef>
                <a:spcPts val="750"/>
              </a:spcBef>
              <a:buClr>
                <a:schemeClr val="dk1"/>
              </a:buClr>
              <a:buSzPct val="36707"/>
              <a:buNone/>
            </a:pPr>
            <a:r>
              <a:rPr lang="en-US" sz="2247" b="1">
                <a:solidFill>
                  <a:srgbClr val="21216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Charging:  </a:t>
            </a:r>
            <a:r>
              <a:rPr lang="en-US" sz="2247">
                <a:solidFill>
                  <a:srgbClr val="21216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endParaRPr sz="2247">
              <a:solidFill>
                <a:srgbClr val="212167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47675" indent="-271350">
              <a:lnSpc>
                <a:spcPct val="115000"/>
              </a:lnSpc>
              <a:spcBef>
                <a:spcPts val="750"/>
              </a:spcBef>
              <a:buClr>
                <a:srgbClr val="212167"/>
              </a:buClr>
              <a:buSzPct val="100000"/>
              <a:buFont typeface="Oswald"/>
              <a:buChar char="●"/>
            </a:pPr>
            <a:r>
              <a:rPr lang="en-US" sz="2247">
                <a:solidFill>
                  <a:srgbClr val="21216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use RFID card to charge at ChargePoint chargers in your operating area</a:t>
            </a:r>
            <a:endParaRPr sz="2247">
              <a:solidFill>
                <a:srgbClr val="212167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47675" indent="-271350">
              <a:lnSpc>
                <a:spcPct val="115000"/>
              </a:lnSpc>
              <a:spcBef>
                <a:spcPts val="0"/>
              </a:spcBef>
              <a:buClr>
                <a:srgbClr val="212167"/>
              </a:buClr>
              <a:buSzPct val="100000"/>
              <a:buFont typeface="Oswald"/>
              <a:buChar char="●"/>
            </a:pPr>
            <a:r>
              <a:rPr lang="en-US" sz="2247">
                <a:solidFill>
                  <a:srgbClr val="21216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use free chargers around town</a:t>
            </a:r>
            <a:endParaRPr sz="2247">
              <a:solidFill>
                <a:srgbClr val="212167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47675" indent="-271350">
              <a:lnSpc>
                <a:spcPct val="115000"/>
              </a:lnSpc>
              <a:spcBef>
                <a:spcPts val="0"/>
              </a:spcBef>
              <a:buClr>
                <a:srgbClr val="212167"/>
              </a:buClr>
              <a:buSzPct val="100000"/>
              <a:buFont typeface="Oswald"/>
              <a:buChar char="●"/>
            </a:pPr>
            <a:r>
              <a:rPr lang="en-US" sz="2247">
                <a:solidFill>
                  <a:srgbClr val="21216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use onsite charging</a:t>
            </a:r>
            <a:endParaRPr sz="2247">
              <a:solidFill>
                <a:srgbClr val="212167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lnSpc>
                <a:spcPct val="115000"/>
              </a:lnSpc>
              <a:spcBef>
                <a:spcPts val="750"/>
              </a:spcBef>
              <a:buClr>
                <a:schemeClr val="dk1"/>
              </a:buClr>
              <a:buSzPct val="36707"/>
              <a:buNone/>
            </a:pPr>
            <a:r>
              <a:rPr lang="en-US" sz="2247" b="1">
                <a:solidFill>
                  <a:srgbClr val="21216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Maintenance:</a:t>
            </a:r>
            <a:endParaRPr sz="2247" b="1">
              <a:solidFill>
                <a:srgbClr val="212167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47675" indent="-271350">
              <a:lnSpc>
                <a:spcPct val="115000"/>
              </a:lnSpc>
              <a:spcBef>
                <a:spcPts val="750"/>
              </a:spcBef>
              <a:buClr>
                <a:srgbClr val="212167"/>
              </a:buClr>
              <a:buSzPct val="100000"/>
              <a:buFont typeface="Oswald"/>
              <a:buChar char="●"/>
            </a:pPr>
            <a:r>
              <a:rPr lang="en-US" sz="2247">
                <a:solidFill>
                  <a:srgbClr val="21216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use the WEX card for vehicle incidentals and routine maintenance under $100 like wiper blades, etc.</a:t>
            </a:r>
            <a:endParaRPr sz="2247">
              <a:solidFill>
                <a:srgbClr val="212167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47675" indent="-271350">
              <a:lnSpc>
                <a:spcPct val="115000"/>
              </a:lnSpc>
              <a:spcBef>
                <a:spcPts val="0"/>
              </a:spcBef>
              <a:buClr>
                <a:srgbClr val="212167"/>
              </a:buClr>
              <a:buSzPct val="100000"/>
              <a:buFont typeface="Oswald"/>
              <a:buChar char="●"/>
            </a:pPr>
            <a:r>
              <a:rPr lang="en-US" sz="2247">
                <a:solidFill>
                  <a:srgbClr val="21216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the vendor can call the MCC or use Auto Integrate for vehicle maintenance over $100 </a:t>
            </a:r>
            <a:endParaRPr sz="2247">
              <a:solidFill>
                <a:srgbClr val="212167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750"/>
              </a:spcBef>
              <a:buNone/>
            </a:pPr>
            <a:endParaRPr/>
          </a:p>
        </p:txBody>
      </p:sp>
      <p:pic>
        <p:nvPicPr>
          <p:cNvPr id="399" name="Google Shape;399;p35" descr="Image of an electric vehicle charging at a charging st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469" y="1828351"/>
            <a:ext cx="3641737" cy="1841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6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>
                <a:solidFill>
                  <a:srgbClr val="006344"/>
                </a:solidFill>
                <a:latin typeface="Oswald"/>
                <a:ea typeface="Oswald"/>
                <a:cs typeface="Oswald"/>
                <a:sym typeface="Oswald"/>
              </a:rPr>
              <a:t>How to Charge at Public Stations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416" name="Google Shape;416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91888" y="159545"/>
            <a:ext cx="733989" cy="566147"/>
            <a:chOff x="6768809" y="2682265"/>
            <a:chExt cx="719915" cy="719877"/>
          </a:xfrm>
        </p:grpSpPr>
        <p:sp>
          <p:nvSpPr>
            <p:cNvPr id="417" name="Google Shape;417;p36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36"/>
          <p:cNvSpPr txBox="1">
            <a:spLocks noGrp="1"/>
          </p:cNvSpPr>
          <p:nvPr>
            <p:ph type="body" idx="1"/>
          </p:nvPr>
        </p:nvSpPr>
        <p:spPr>
          <a:xfrm>
            <a:off x="1411138" y="1105786"/>
            <a:ext cx="6316650" cy="34125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indent="-304800">
              <a:spcBef>
                <a:spcPts val="0"/>
              </a:spcBef>
              <a:buClr>
                <a:srgbClr val="1F497D"/>
              </a:buClr>
              <a:buSzPts val="2800"/>
              <a:buFont typeface="Oswald"/>
              <a:buChar char="●"/>
            </a:pPr>
            <a:r>
              <a:rPr lang="en-US" sz="2800" dirty="0">
                <a:solidFill>
                  <a:srgbClr val="1F497D"/>
                </a:solidFill>
                <a:latin typeface="Oswald"/>
                <a:ea typeface="Oswald"/>
                <a:cs typeface="Oswald"/>
                <a:sym typeface="Oswald"/>
              </a:rPr>
              <a:t>Request WEX-connected ChargePoint RFID card through FSR</a:t>
            </a:r>
            <a:endParaRPr sz="2800" dirty="0">
              <a:solidFill>
                <a:srgbClr val="1F497D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spcBef>
                <a:spcPts val="0"/>
              </a:spcBef>
              <a:buNone/>
            </a:pPr>
            <a:endParaRPr sz="2800" dirty="0">
              <a:solidFill>
                <a:srgbClr val="1F497D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04800">
              <a:spcBef>
                <a:spcPts val="0"/>
              </a:spcBef>
              <a:buClr>
                <a:srgbClr val="1F497D"/>
              </a:buClr>
              <a:buSzPts val="2800"/>
              <a:buFont typeface="Oswald"/>
              <a:buChar char="●"/>
            </a:pPr>
            <a:r>
              <a:rPr lang="en-US" sz="2800" dirty="0">
                <a:solidFill>
                  <a:srgbClr val="1F497D"/>
                </a:solidFill>
                <a:latin typeface="Oswald"/>
                <a:ea typeface="Oswald"/>
                <a:cs typeface="Oswald"/>
                <a:sym typeface="Oswald"/>
              </a:rPr>
              <a:t>Charge at multiple stations (~50% of public L2 stations will accept ChargePoint RFID) including the following networks:</a:t>
            </a:r>
            <a:endParaRPr sz="2800" dirty="0">
              <a:solidFill>
                <a:srgbClr val="1F497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15" name="Google Shape;415;p36" descr="Image showing ChargePoint-accepting networks which includes ChargePoint, EVConnect, EVBox, EVgo, flo ang greenlo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033" y="3650166"/>
            <a:ext cx="3516577" cy="138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7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 algn="l">
              <a:spcBef>
                <a:spcPts val="0"/>
              </a:spcBef>
            </a:pPr>
            <a:endParaRPr>
              <a:solidFill>
                <a:srgbClr val="046858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3638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Benefits of Fleet Branded Cards</a:t>
            </a:r>
            <a:endParaRPr sz="3638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  <a:p>
            <a:pPr>
              <a:spcBef>
                <a:spcPts val="0"/>
              </a:spcBef>
            </a:pPr>
            <a:endParaRPr/>
          </a:p>
        </p:txBody>
      </p:sp>
      <p:grpSp>
        <p:nvGrpSpPr>
          <p:cNvPr id="445" name="Google Shape;445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8013" y="159544"/>
            <a:ext cx="733989" cy="566147"/>
            <a:chOff x="6768809" y="2682265"/>
            <a:chExt cx="719915" cy="719877"/>
          </a:xfrm>
        </p:grpSpPr>
        <p:sp>
          <p:nvSpPr>
            <p:cNvPr id="446" name="Google Shape;446;p37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1382" y="1291417"/>
            <a:ext cx="2639721" cy="2756819"/>
            <a:chOff x="8095060" y="5664590"/>
            <a:chExt cx="497404" cy="594389"/>
          </a:xfrm>
        </p:grpSpPr>
        <p:grpSp>
          <p:nvGrpSpPr>
            <p:cNvPr id="429" name="Google Shape;429;p3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430" name="Google Shape;430;p3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3" name="Google Shape;433;p3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434" name="Google Shape;434;p3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7C8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46858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3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438" name="Google Shape;438;p3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8EC400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3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F000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" name="Google Shape;441;p3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442" name="Google Shape;442;p3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450" name="Google Shape;450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01455" y="1948541"/>
            <a:ext cx="1125900" cy="0"/>
          </a:xfrm>
          <a:prstGeom prst="straightConnector1">
            <a:avLst/>
          </a:prstGeom>
          <a:noFill/>
          <a:ln w="9525" cap="flat" cmpd="sng">
            <a:solidFill>
              <a:srgbClr val="046858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4" name="Google Shape;454;p37"/>
          <p:cNvSpPr txBox="1"/>
          <p:nvPr/>
        </p:nvSpPr>
        <p:spPr>
          <a:xfrm>
            <a:off x="5590574" y="1842563"/>
            <a:ext cx="2137500" cy="2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650" dirty="0">
                <a:solidFill>
                  <a:srgbClr val="707685"/>
                </a:solidFill>
                <a:latin typeface="Oswald"/>
                <a:ea typeface="Oswald"/>
                <a:cs typeface="Oswald"/>
                <a:sym typeface="Oswald"/>
              </a:rPr>
              <a:t>Custom Card Controls</a:t>
            </a:r>
            <a:endParaRPr sz="1650" dirty="0">
              <a:solidFill>
                <a:srgbClr val="70768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451" name="Google Shape;451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01455" y="2415828"/>
            <a:ext cx="1125900" cy="0"/>
          </a:xfrm>
          <a:prstGeom prst="straightConnector1">
            <a:avLst/>
          </a:prstGeom>
          <a:noFill/>
          <a:ln w="9525" cap="flat" cmpd="sng">
            <a:solidFill>
              <a:srgbClr val="046858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7" name="Google Shape;457;p37"/>
          <p:cNvSpPr txBox="1"/>
          <p:nvPr/>
        </p:nvSpPr>
        <p:spPr>
          <a:xfrm>
            <a:off x="5590574" y="2309850"/>
            <a:ext cx="2137500" cy="2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650" dirty="0">
                <a:solidFill>
                  <a:srgbClr val="707685"/>
                </a:solidFill>
                <a:latin typeface="Oswald"/>
                <a:ea typeface="Oswald"/>
                <a:cs typeface="Oswald"/>
                <a:sym typeface="Oswald"/>
              </a:rPr>
              <a:t>Driver ID</a:t>
            </a:r>
            <a:endParaRPr sz="1650" dirty="0">
              <a:solidFill>
                <a:srgbClr val="70768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452" name="Google Shape;452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01455" y="2883116"/>
            <a:ext cx="1125900" cy="0"/>
          </a:xfrm>
          <a:prstGeom prst="straightConnector1">
            <a:avLst/>
          </a:prstGeom>
          <a:noFill/>
          <a:ln w="9525" cap="flat" cmpd="sng">
            <a:solidFill>
              <a:srgbClr val="046858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6" name="Google Shape;456;p37"/>
          <p:cNvSpPr txBox="1"/>
          <p:nvPr/>
        </p:nvSpPr>
        <p:spPr>
          <a:xfrm>
            <a:off x="5590574" y="2777138"/>
            <a:ext cx="2137500" cy="2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650" dirty="0">
                <a:solidFill>
                  <a:srgbClr val="707685"/>
                </a:solidFill>
                <a:latin typeface="Oswald"/>
                <a:ea typeface="Oswald"/>
                <a:cs typeface="Oswald"/>
                <a:sym typeface="Oswald"/>
              </a:rPr>
              <a:t>Level III Data Capture</a:t>
            </a:r>
            <a:endParaRPr sz="1650" dirty="0">
              <a:solidFill>
                <a:srgbClr val="70768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453" name="Google Shape;453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01455" y="3342022"/>
            <a:ext cx="1125900" cy="0"/>
          </a:xfrm>
          <a:prstGeom prst="straightConnector1">
            <a:avLst/>
          </a:prstGeom>
          <a:noFill/>
          <a:ln w="9525" cap="flat" cmpd="sng">
            <a:solidFill>
              <a:srgbClr val="046858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55" name="Google Shape;455;p37"/>
          <p:cNvSpPr txBox="1"/>
          <p:nvPr/>
        </p:nvSpPr>
        <p:spPr>
          <a:xfrm>
            <a:off x="5590574" y="3244425"/>
            <a:ext cx="2137500" cy="2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650">
                <a:solidFill>
                  <a:srgbClr val="707685"/>
                </a:solidFill>
                <a:latin typeface="Oswald"/>
                <a:ea typeface="Oswald"/>
                <a:cs typeface="Oswald"/>
                <a:sym typeface="Oswald"/>
              </a:rPr>
              <a:t>Virtual Mastercard Platform</a:t>
            </a:r>
            <a:endParaRPr sz="1650">
              <a:solidFill>
                <a:srgbClr val="70768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8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Fleet Cards Save Agencies Money</a:t>
            </a:r>
            <a:endParaRPr/>
          </a:p>
        </p:txBody>
      </p:sp>
      <p:grpSp>
        <p:nvGrpSpPr>
          <p:cNvPr id="479" name="Google Shape;479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54562" y="191137"/>
            <a:ext cx="733989" cy="566147"/>
            <a:chOff x="6768809" y="2682265"/>
            <a:chExt cx="719915" cy="719877"/>
          </a:xfrm>
        </p:grpSpPr>
        <p:sp>
          <p:nvSpPr>
            <p:cNvPr id="480" name="Google Shape;480;p38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1136" y="1194090"/>
            <a:ext cx="1664844" cy="3050856"/>
            <a:chOff x="655600" y="3183978"/>
            <a:chExt cx="490627" cy="720234"/>
          </a:xfrm>
        </p:grpSpPr>
        <p:sp>
          <p:nvSpPr>
            <p:cNvPr id="466" name="Google Shape;466;p38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rgbClr val="00A7C8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1" name="Google Shape;471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2951381" y="1757954"/>
            <a:ext cx="1155150" cy="1125"/>
          </a:xfrm>
          <a:prstGeom prst="straightConnector1">
            <a:avLst/>
          </a:prstGeom>
          <a:noFill/>
          <a:ln w="9525" cap="flat" cmpd="sng">
            <a:solidFill>
              <a:srgbClr val="1E366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5" name="Google Shape;475;p38"/>
          <p:cNvSpPr txBox="1"/>
          <p:nvPr/>
        </p:nvSpPr>
        <p:spPr>
          <a:xfrm>
            <a:off x="4293731" y="1665929"/>
            <a:ext cx="3050325" cy="2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575" dirty="0">
                <a:solidFill>
                  <a:srgbClr val="00A7C8"/>
                </a:solidFill>
                <a:latin typeface="Oswald"/>
                <a:ea typeface="Oswald"/>
                <a:cs typeface="Oswald"/>
                <a:sym typeface="Oswald"/>
              </a:rPr>
              <a:t>Fuel tax recovery of $12 million annually</a:t>
            </a:r>
            <a:endParaRPr sz="1200" dirty="0">
              <a:solidFill>
                <a:srgbClr val="00A7C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472" name="Google Shape;472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46681" y="2079506"/>
            <a:ext cx="2174400" cy="6525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8" name="Google Shape;478;p38"/>
          <p:cNvSpPr txBox="1"/>
          <p:nvPr/>
        </p:nvSpPr>
        <p:spPr>
          <a:xfrm>
            <a:off x="4293731" y="1970475"/>
            <a:ext cx="3050325" cy="2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spcBef>
                <a:spcPts val="525"/>
              </a:spcBef>
            </a:pPr>
            <a:r>
              <a:rPr lang="en-US" sz="1575" dirty="0">
                <a:solidFill>
                  <a:srgbClr val="990000"/>
                </a:solidFill>
                <a:latin typeface="Oswald"/>
                <a:ea typeface="Oswald"/>
                <a:cs typeface="Oswald"/>
                <a:sym typeface="Oswald"/>
              </a:rPr>
              <a:t>Fleet card rebates of $7 million annually</a:t>
            </a:r>
            <a:endParaRPr sz="1200" dirty="0">
              <a:solidFill>
                <a:srgbClr val="99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484" name="Google Shape;484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79438" y="2491050"/>
            <a:ext cx="1547100" cy="20025"/>
          </a:xfrm>
          <a:prstGeom prst="straightConnector1">
            <a:avLst/>
          </a:prstGeom>
          <a:noFill/>
          <a:ln w="9525" cap="flat" cmpd="sng">
            <a:solidFill>
              <a:srgbClr val="1E366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5" name="Google Shape;485;p38"/>
          <p:cNvSpPr txBox="1"/>
          <p:nvPr/>
        </p:nvSpPr>
        <p:spPr>
          <a:xfrm>
            <a:off x="4226456" y="2260013"/>
            <a:ext cx="3485700" cy="62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575">
                <a:solidFill>
                  <a:srgbClr val="7F7F7F"/>
                </a:solidFill>
                <a:latin typeface="Oswald"/>
                <a:ea typeface="Oswald"/>
                <a:cs typeface="Oswald"/>
                <a:sym typeface="Oswald"/>
              </a:rPr>
              <a:t>Card controls limit purchases to approved products </a:t>
            </a:r>
            <a:endParaRPr sz="1575">
              <a:solidFill>
                <a:srgbClr val="7F7F7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473" name="Google Shape;473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75975" y="2970797"/>
            <a:ext cx="1045125" cy="5175"/>
          </a:xfrm>
          <a:prstGeom prst="straightConnector1">
            <a:avLst/>
          </a:prstGeom>
          <a:noFill/>
          <a:ln w="9525" cap="flat" cmpd="sng">
            <a:solidFill>
              <a:srgbClr val="1E366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7" name="Google Shape;477;p38"/>
          <p:cNvSpPr txBox="1"/>
          <p:nvPr/>
        </p:nvSpPr>
        <p:spPr>
          <a:xfrm>
            <a:off x="4293731" y="2818114"/>
            <a:ext cx="335115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spcBef>
                <a:spcPts val="525"/>
              </a:spcBef>
            </a:pPr>
            <a:r>
              <a:rPr lang="en-US" sz="1575" dirty="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Discounts honored by major service providers</a:t>
            </a:r>
            <a:endParaRPr sz="1200" dirty="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474" name="Google Shape;474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58100" y="3435694"/>
            <a:ext cx="1899000" cy="6075"/>
          </a:xfrm>
          <a:prstGeom prst="straightConnector1">
            <a:avLst/>
          </a:prstGeom>
          <a:noFill/>
          <a:ln w="9525" cap="flat" cmpd="sng">
            <a:solidFill>
              <a:srgbClr val="1E366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76" name="Google Shape;476;p38"/>
          <p:cNvSpPr txBox="1"/>
          <p:nvPr/>
        </p:nvSpPr>
        <p:spPr>
          <a:xfrm>
            <a:off x="4293731" y="3340388"/>
            <a:ext cx="3485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spcBef>
                <a:spcPts val="525"/>
              </a:spcBef>
            </a:pPr>
            <a:r>
              <a:rPr lang="en-US" sz="1575" dirty="0">
                <a:solidFill>
                  <a:srgbClr val="8EC400"/>
                </a:solidFill>
                <a:latin typeface="Oswald"/>
                <a:ea typeface="Oswald"/>
                <a:cs typeface="Oswald"/>
                <a:sym typeface="Oswald"/>
              </a:rPr>
              <a:t>Ensure expenses not included in your lease are billed to the correct agencies</a:t>
            </a:r>
            <a:endParaRPr sz="1200" dirty="0">
              <a:solidFill>
                <a:srgbClr val="8EC4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9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</a:pPr>
            <a:endParaRPr>
              <a:solidFill>
                <a:srgbClr val="046858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3638">
                <a:solidFill>
                  <a:srgbClr val="046858"/>
                </a:solidFill>
                <a:latin typeface="Oswald"/>
                <a:ea typeface="Oswald"/>
                <a:cs typeface="Oswald"/>
                <a:sym typeface="Oswald"/>
              </a:rPr>
              <a:t>The Mystery of Product Coding</a:t>
            </a:r>
            <a:endParaRPr sz="3638">
              <a:solidFill>
                <a:srgbClr val="046858"/>
              </a:solidFill>
              <a:latin typeface="Oswald"/>
              <a:ea typeface="Oswald"/>
              <a:cs typeface="Oswald"/>
              <a:sym typeface="Oswald"/>
            </a:endParaRPr>
          </a:p>
          <a:p>
            <a:pPr>
              <a:spcBef>
                <a:spcPts val="0"/>
              </a:spcBef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11" name="Google Shape;511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09641" y="159544"/>
            <a:ext cx="733989" cy="566147"/>
            <a:chOff x="6768809" y="2682265"/>
            <a:chExt cx="719915" cy="719877"/>
          </a:xfrm>
        </p:grpSpPr>
        <p:sp>
          <p:nvSpPr>
            <p:cNvPr id="512" name="Google Shape;512;p39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39" title="Chart of Transaction Process"/>
          <p:cNvGrpSpPr/>
          <p:nvPr/>
        </p:nvGrpSpPr>
        <p:grpSpPr>
          <a:xfrm>
            <a:off x="1371806" y="1571404"/>
            <a:ext cx="6316835" cy="2135873"/>
            <a:chOff x="-1" y="600865"/>
            <a:chExt cx="9052500" cy="3096814"/>
          </a:xfrm>
        </p:grpSpPr>
        <p:sp>
          <p:nvSpPr>
            <p:cNvPr id="494" name="Google Shape;494;p39" descr="Pump or Register text box"/>
            <p:cNvSpPr txBox="1"/>
            <p:nvPr/>
          </p:nvSpPr>
          <p:spPr>
            <a:xfrm>
              <a:off x="159223" y="600865"/>
              <a:ext cx="1784700" cy="108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19" tIns="142219" rIns="142219" bIns="142219" anchor="b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75">
                  <a:solidFill>
                    <a:srgbClr val="44546A"/>
                  </a:solidFill>
                  <a:latin typeface="Oswald"/>
                  <a:ea typeface="Oswald"/>
                  <a:cs typeface="Oswald"/>
                  <a:sym typeface="Oswald"/>
                </a:rPr>
                <a:t>Pump or Register</a:t>
              </a:r>
              <a:endParaRPr sz="1575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-1" y="1145346"/>
              <a:ext cx="9052500" cy="205170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E7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652764" y="1781941"/>
              <a:ext cx="749700" cy="778500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2724397" y="1797828"/>
              <a:ext cx="714900" cy="7551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9"/>
            <p:cNvSpPr txBox="1"/>
            <p:nvPr/>
          </p:nvSpPr>
          <p:spPr>
            <a:xfrm>
              <a:off x="2281384" y="2671679"/>
              <a:ext cx="1784700" cy="10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19" tIns="142219" rIns="142219" bIns="142219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75">
                  <a:solidFill>
                    <a:srgbClr val="44546A"/>
                  </a:solidFill>
                  <a:latin typeface="Oswald"/>
                  <a:ea typeface="Oswald"/>
                  <a:cs typeface="Oswald"/>
                  <a:sym typeface="Oswald"/>
                </a:rPr>
                <a:t>Merchant </a:t>
              </a:r>
              <a:endParaRPr sz="1425">
                <a:latin typeface="Oswald"/>
                <a:ea typeface="Oswald"/>
                <a:cs typeface="Oswald"/>
                <a:sym typeface="Oswald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575">
                  <a:solidFill>
                    <a:srgbClr val="44546A"/>
                  </a:solidFill>
                  <a:latin typeface="Oswald"/>
                  <a:ea typeface="Oswald"/>
                  <a:cs typeface="Oswald"/>
                  <a:sym typeface="Oswald"/>
                </a:rPr>
                <a:t>bank</a:t>
              </a:r>
              <a:endParaRPr sz="1575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99" name="Google Shape;499;p39"/>
            <p:cNvSpPr txBox="1"/>
            <p:nvPr/>
          </p:nvSpPr>
          <p:spPr>
            <a:xfrm>
              <a:off x="4437096" y="790427"/>
              <a:ext cx="1784700" cy="89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19" tIns="142219" rIns="142219" bIns="142219" anchor="b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75">
                  <a:solidFill>
                    <a:srgbClr val="44546A"/>
                  </a:solidFill>
                  <a:latin typeface="Oswald"/>
                  <a:ea typeface="Oswald"/>
                  <a:cs typeface="Oswald"/>
                  <a:sym typeface="Oswald"/>
                </a:rPr>
                <a:t>Processor</a:t>
              </a:r>
              <a:endParaRPr sz="1575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4832684" y="1799655"/>
              <a:ext cx="707700" cy="776100"/>
            </a:xfrm>
            <a:prstGeom prst="ellipse">
              <a:avLst/>
            </a:prstGeom>
            <a:solidFill>
              <a:srgbClr val="FFC000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6814647" y="1786030"/>
              <a:ext cx="748500" cy="778500"/>
            </a:xfrm>
            <a:prstGeom prst="ellipse">
              <a:avLst/>
            </a:prstGeom>
            <a:solidFill>
              <a:srgbClr val="046858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2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9"/>
            <p:cNvSpPr txBox="1"/>
            <p:nvPr/>
          </p:nvSpPr>
          <p:spPr>
            <a:xfrm>
              <a:off x="6425055" y="2693328"/>
              <a:ext cx="1527600" cy="77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19" tIns="142219" rIns="142219" bIns="142219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575">
                  <a:solidFill>
                    <a:srgbClr val="44546A"/>
                  </a:solidFill>
                  <a:latin typeface="Oswald"/>
                  <a:ea typeface="Oswald"/>
                  <a:cs typeface="Oswald"/>
                  <a:sym typeface="Oswald"/>
                </a:rPr>
                <a:t>Fleet card</a:t>
              </a:r>
              <a:endParaRPr sz="1575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pic>
        <p:nvPicPr>
          <p:cNvPr id="503" name="Google Shape;503;p39" descr="Gas station pump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019" y="3036837"/>
            <a:ext cx="969452" cy="121153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9"/>
          <p:cNvSpPr/>
          <p:nvPr/>
        </p:nvSpPr>
        <p:spPr>
          <a:xfrm>
            <a:off x="1956839" y="2438884"/>
            <a:ext cx="263925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1" tIns="45675" rIns="91331" bIns="45675" anchor="t" anchorCtr="0">
            <a:noAutofit/>
          </a:bodyPr>
          <a:lstStyle/>
          <a:p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9"/>
          <p:cNvSpPr/>
          <p:nvPr/>
        </p:nvSpPr>
        <p:spPr>
          <a:xfrm>
            <a:off x="3390281" y="2423310"/>
            <a:ext cx="263925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1" tIns="45675" rIns="91331" bIns="45675" anchor="t" anchorCtr="0">
            <a:noAutofit/>
          </a:bodyPr>
          <a:lstStyle/>
          <a:p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9"/>
          <p:cNvSpPr/>
          <p:nvPr/>
        </p:nvSpPr>
        <p:spPr>
          <a:xfrm>
            <a:off x="4859031" y="2454456"/>
            <a:ext cx="263925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1" tIns="45675" rIns="91331" bIns="45675" anchor="t" anchorCtr="0">
            <a:noAutofit/>
          </a:bodyPr>
          <a:lstStyle/>
          <a:p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9"/>
          <p:cNvSpPr/>
          <p:nvPr/>
        </p:nvSpPr>
        <p:spPr>
          <a:xfrm>
            <a:off x="6256247" y="2454662"/>
            <a:ext cx="263925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31" tIns="45675" rIns="91331" bIns="45675" anchor="t" anchorCtr="0">
            <a:noAutofit/>
          </a:bodyPr>
          <a:lstStyle/>
          <a:p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39" descr="Bank building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0680" y="1125281"/>
            <a:ext cx="956037" cy="115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9" descr="Computer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6265" y="3069835"/>
            <a:ext cx="1127900" cy="114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9" descr="Gas pump attached to a gas tank shaped like a charge card with &quot;fuel card&quot; printed on i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87862" y="1279729"/>
            <a:ext cx="1167668" cy="999257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9"/>
          <p:cNvSpPr txBox="1"/>
          <p:nvPr/>
        </p:nvSpPr>
        <p:spPr>
          <a:xfrm>
            <a:off x="1595063" y="4408144"/>
            <a:ext cx="47416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>
                <a:solidFill>
                  <a:srgbClr val="1F497D"/>
                </a:solidFill>
                <a:latin typeface="Oswald"/>
                <a:ea typeface="Oswald"/>
                <a:cs typeface="Oswald"/>
                <a:sym typeface="Oswald"/>
              </a:rPr>
              <a:t>There are various opportunities for things to go wrong.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0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 algn="l">
              <a:spcBef>
                <a:spcPts val="0"/>
              </a:spcBef>
            </a:pPr>
            <a:endParaRPr>
              <a:solidFill>
                <a:srgbClr val="046858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>
                <a:solidFill>
                  <a:srgbClr val="046858"/>
                </a:solidFill>
                <a:latin typeface="Oswald"/>
                <a:ea typeface="Oswald"/>
                <a:cs typeface="Oswald"/>
                <a:sym typeface="Oswald"/>
              </a:rPr>
              <a:t>The Dos and Don’ts</a:t>
            </a:r>
            <a:endParaRPr>
              <a:solidFill>
                <a:srgbClr val="046858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l">
              <a:spcBef>
                <a:spcPts val="0"/>
              </a:spcBef>
            </a:pPr>
            <a:endParaRPr/>
          </a:p>
        </p:txBody>
      </p:sp>
      <p:grpSp>
        <p:nvGrpSpPr>
          <p:cNvPr id="575" name="Google Shape;575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8013" y="160627"/>
            <a:ext cx="733989" cy="566147"/>
            <a:chOff x="6768809" y="2682265"/>
            <a:chExt cx="719915" cy="719877"/>
          </a:xfrm>
        </p:grpSpPr>
        <p:sp>
          <p:nvSpPr>
            <p:cNvPr id="576" name="Google Shape;576;p40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40"/>
          <p:cNvSpPr/>
          <p:nvPr/>
        </p:nvSpPr>
        <p:spPr>
          <a:xfrm>
            <a:off x="1411144" y="1084725"/>
            <a:ext cx="2051325" cy="262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Authorized Purchases</a:t>
            </a:r>
            <a:endParaRPr sz="1125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4" name="Google Shape;524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2643" y="1084725"/>
            <a:ext cx="867825" cy="262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5000"/>
              </a:lnSpc>
            </a:pPr>
            <a:endParaRPr sz="1125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5" name="Google Shape;525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0571" y="1084725"/>
            <a:ext cx="867825" cy="262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5000"/>
              </a:lnSpc>
            </a:pPr>
            <a:endParaRPr sz="1125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6" name="Google Shape;526;p40"/>
          <p:cNvSpPr/>
          <p:nvPr/>
        </p:nvSpPr>
        <p:spPr>
          <a:xfrm>
            <a:off x="5228514" y="1084725"/>
            <a:ext cx="2436525" cy="262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Unauthorized Purchases</a:t>
            </a:r>
            <a:endParaRPr sz="1125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28" name="Google Shape;528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1891" y="1356382"/>
            <a:ext cx="6252509" cy="588890"/>
            <a:chOff x="943723" y="3098500"/>
            <a:chExt cx="7257489" cy="674444"/>
          </a:xfrm>
        </p:grpSpPr>
        <p:sp>
          <p:nvSpPr>
            <p:cNvPr id="529" name="Google Shape;529;p40"/>
            <p:cNvSpPr/>
            <p:nvPr/>
          </p:nvSpPr>
          <p:spPr>
            <a:xfrm>
              <a:off x="5373412" y="3098513"/>
              <a:ext cx="28278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r>
                <a:rPr lang="en-US" sz="1125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Use the wrong vehicle’s fleet card or agency issued purchase card for a GSA Fleet leased asset</a:t>
              </a: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335463" y="3098513"/>
              <a:ext cx="10071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/>
            <a:p>
              <a:pPr algn="ctr"/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943725" y="3098544"/>
              <a:ext cx="22497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r>
                <a:rPr lang="en-US" sz="1125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Use fleet charge card matching the license plate of the vehicle you are driving</a:t>
              </a: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536" name="Google Shape;536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1891" y="1954730"/>
            <a:ext cx="6252509" cy="588899"/>
            <a:chOff x="943723" y="3783775"/>
            <a:chExt cx="7257489" cy="674453"/>
          </a:xfrm>
        </p:grpSpPr>
        <p:sp>
          <p:nvSpPr>
            <p:cNvPr id="537" name="Google Shape;537;p40"/>
            <p:cNvSpPr/>
            <p:nvPr/>
          </p:nvSpPr>
          <p:spPr>
            <a:xfrm>
              <a:off x="5373412" y="3783788"/>
              <a:ext cx="28278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r>
                <a:rPr lang="en-US" sz="1125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Premium or full service fueling (unless required by state law)</a:t>
              </a: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335463" y="3783788"/>
              <a:ext cx="10071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4354429" y="3783788"/>
              <a:ext cx="10071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1210848" y="3783832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b" anchorCtr="0">
              <a:noAutofit/>
            </a:bodyPr>
            <a:lstStyle/>
            <a:p>
              <a:pPr algn="ctr"/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 rot="-2700000">
              <a:off x="3686081" y="3985317"/>
              <a:ext cx="305894" cy="116673"/>
            </a:xfrm>
            <a:prstGeom prst="corner">
              <a:avLst>
                <a:gd name="adj1" fmla="val 18804"/>
                <a:gd name="adj2" fmla="val 1814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943729" y="3783828"/>
              <a:ext cx="22497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r>
                <a:rPr lang="en-US" sz="1125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Regular unleaded, self-service fuel for GSA vehicle – alternative fuels as required</a:t>
              </a: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545" name="Google Shape;545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1891" y="2553078"/>
            <a:ext cx="6252509" cy="588889"/>
            <a:chOff x="943723" y="4469050"/>
            <a:chExt cx="7257489" cy="674442"/>
          </a:xfrm>
        </p:grpSpPr>
        <p:sp>
          <p:nvSpPr>
            <p:cNvPr id="546" name="Google Shape;546;p40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r>
                <a:rPr lang="en-US" sz="1125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Maps, air fresheners, food, lottery tickets, alcohol, etc.</a:t>
              </a: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>
                <a:lnSpc>
                  <a:spcPct val="115000"/>
                </a:lnSpc>
              </a:pP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 rot="-2700000">
              <a:off x="3686081" y="4747942"/>
              <a:ext cx="305894" cy="116673"/>
            </a:xfrm>
            <a:prstGeom prst="corner">
              <a:avLst>
                <a:gd name="adj1" fmla="val 18804"/>
                <a:gd name="adj2" fmla="val 1814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943729" y="4469092"/>
              <a:ext cx="22497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r>
                <a:rPr lang="en-US" sz="1125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Immediately consumable items for vehicle (e.g. quart of oil, washer fluid, wipers)</a:t>
              </a: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553" name="Google Shape;553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1891" y="3151429"/>
            <a:ext cx="6252509" cy="588900"/>
            <a:chOff x="943723" y="4469050"/>
            <a:chExt cx="7257489" cy="674454"/>
          </a:xfrm>
        </p:grpSpPr>
        <p:sp>
          <p:nvSpPr>
            <p:cNvPr id="554" name="Google Shape;554;p40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chemeClr val="dk1"/>
                </a:buClr>
                <a:buSzPts val="1700"/>
              </a:pPr>
              <a:r>
                <a:rPr lang="en-US" sz="1125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Excessive car washes or details</a:t>
              </a: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>
                <a:lnSpc>
                  <a:spcPct val="115000"/>
                </a:lnSpc>
              </a:pP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 rot="-2700000">
              <a:off x="3686081" y="4670592"/>
              <a:ext cx="305894" cy="116673"/>
            </a:xfrm>
            <a:prstGeom prst="corner">
              <a:avLst>
                <a:gd name="adj1" fmla="val 18804"/>
                <a:gd name="adj2" fmla="val 1814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943729" y="4469104"/>
              <a:ext cx="22497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r>
                <a:rPr lang="en-US" sz="1125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Exterior Car Washes within local guidance</a:t>
              </a: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561" name="Google Shape;561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7612" y="3266717"/>
            <a:ext cx="353700" cy="358200"/>
          </a:xfrm>
          <a:prstGeom prst="mathMultiply">
            <a:avLst>
              <a:gd name="adj1" fmla="val 508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125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2" name="Google Shape;562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720610">
            <a:off x="3773910" y="1547455"/>
            <a:ext cx="265382" cy="101189"/>
          </a:xfrm>
          <a:prstGeom prst="corner">
            <a:avLst>
              <a:gd name="adj1" fmla="val 18804"/>
              <a:gd name="adj2" fmla="val 181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125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3" name="Google Shape;563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7612" y="2668366"/>
            <a:ext cx="353700" cy="358200"/>
          </a:xfrm>
          <a:prstGeom prst="mathMultiply">
            <a:avLst>
              <a:gd name="adj1" fmla="val 508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125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4" name="Google Shape;564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7612" y="2070014"/>
            <a:ext cx="353700" cy="358200"/>
          </a:xfrm>
          <a:prstGeom prst="mathMultiply">
            <a:avLst>
              <a:gd name="adj1" fmla="val 508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125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5" name="Google Shape;565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7612" y="1471664"/>
            <a:ext cx="353700" cy="358200"/>
          </a:xfrm>
          <a:prstGeom prst="mathMultiply">
            <a:avLst>
              <a:gd name="adj1" fmla="val 508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125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66" name="Google Shape;566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1891" y="3749770"/>
            <a:ext cx="6252509" cy="588872"/>
            <a:chOff x="943723" y="4469040"/>
            <a:chExt cx="7257489" cy="674422"/>
          </a:xfrm>
        </p:grpSpPr>
        <p:sp>
          <p:nvSpPr>
            <p:cNvPr id="567" name="Google Shape;567;p40"/>
            <p:cNvSpPr/>
            <p:nvPr/>
          </p:nvSpPr>
          <p:spPr>
            <a:xfrm>
              <a:off x="5373412" y="4469063"/>
              <a:ext cx="28278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r>
                <a:rPr lang="en-US" sz="1125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Upgrade tires or accessories such as snow plows without prior approval from FSR</a:t>
              </a: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 rot="-2700000">
              <a:off x="3686081" y="4670592"/>
              <a:ext cx="305894" cy="116673"/>
            </a:xfrm>
            <a:prstGeom prst="corner">
              <a:avLst>
                <a:gd name="adj1" fmla="val 18804"/>
                <a:gd name="adj2" fmla="val 1814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943729" y="4469040"/>
              <a:ext cx="22497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r>
                <a:rPr lang="en-US" sz="1125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Mechanical repairs for assigned GSA vehicle</a:t>
              </a:r>
              <a:endParaRPr sz="11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574" name="Google Shape;574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7630" y="3865179"/>
            <a:ext cx="353700" cy="358200"/>
          </a:xfrm>
          <a:prstGeom prst="mathMultiply">
            <a:avLst>
              <a:gd name="adj1" fmla="val 508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125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1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The Fleet Card Hustle</a:t>
            </a:r>
            <a:endParaRPr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599" name="Google Shape;599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45911" y="186367"/>
            <a:ext cx="733989" cy="566147"/>
            <a:chOff x="6768809" y="2682265"/>
            <a:chExt cx="719915" cy="719877"/>
          </a:xfrm>
        </p:grpSpPr>
        <p:sp>
          <p:nvSpPr>
            <p:cNvPr id="600" name="Google Shape;600;p41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1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1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19619" y="1132014"/>
            <a:ext cx="3714378" cy="2486384"/>
            <a:chOff x="6332670" y="5663946"/>
            <a:chExt cx="856627" cy="594715"/>
          </a:xfrm>
        </p:grpSpPr>
        <p:grpSp>
          <p:nvGrpSpPr>
            <p:cNvPr id="588" name="Google Shape;588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589" name="Google Shape;589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" name="Google Shape;591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592" name="Google Shape;592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595" name="Google Shape;595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51431" tIns="25706" rIns="51431" bIns="25706" anchor="t" anchorCtr="0">
                <a:noAutofit/>
              </a:bodyPr>
              <a:lstStyle/>
              <a:p>
                <a:pPr>
                  <a:buClr>
                    <a:srgbClr val="28324A"/>
                  </a:buClr>
                  <a:buSzPts val="1400"/>
                </a:pPr>
                <a:endParaRPr sz="1050">
                  <a:solidFill>
                    <a:srgbClr val="28324A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7" name="Google Shape;597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862187" y="3661612"/>
            <a:ext cx="3438470" cy="760238"/>
          </a:xfrm>
          <a:custGeom>
            <a:avLst/>
            <a:gdLst/>
            <a:ahLst/>
            <a:cxnLst/>
            <a:rect l="l" t="t" r="r" b="b"/>
            <a:pathLst>
              <a:path w="1658" h="384" extrusionOk="0">
                <a:moveTo>
                  <a:pt x="1553" y="384"/>
                </a:moveTo>
                <a:cubicBezTo>
                  <a:pt x="1556" y="384"/>
                  <a:pt x="1560" y="382"/>
                  <a:pt x="1561" y="379"/>
                </a:cubicBezTo>
                <a:cubicBezTo>
                  <a:pt x="1657" y="196"/>
                  <a:pt x="1657" y="196"/>
                  <a:pt x="1657" y="196"/>
                </a:cubicBezTo>
                <a:cubicBezTo>
                  <a:pt x="1658" y="194"/>
                  <a:pt x="1658" y="190"/>
                  <a:pt x="1657" y="187"/>
                </a:cubicBezTo>
                <a:cubicBezTo>
                  <a:pt x="1561" y="5"/>
                  <a:pt x="1561" y="5"/>
                  <a:pt x="1561" y="5"/>
                </a:cubicBezTo>
                <a:cubicBezTo>
                  <a:pt x="1560" y="2"/>
                  <a:pt x="1556" y="0"/>
                  <a:pt x="155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7"/>
                  <a:pt x="3" y="14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196" y="384"/>
                  <a:pt x="196" y="384"/>
                  <a:pt x="196" y="384"/>
                </a:cubicBezTo>
                <a:lnTo>
                  <a:pt x="1553" y="384"/>
                </a:lnTo>
                <a:close/>
              </a:path>
            </a:pathLst>
          </a:custGeom>
          <a:solidFill>
            <a:srgbClr val="707685"/>
          </a:solidFill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Clr>
                <a:srgbClr val="28324A"/>
              </a:buClr>
              <a:buSzPts val="1400"/>
            </a:pPr>
            <a:endParaRPr sz="1050">
              <a:solidFill>
                <a:srgbClr val="2832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41"/>
          <p:cNvSpPr txBox="1"/>
          <p:nvPr/>
        </p:nvSpPr>
        <p:spPr>
          <a:xfrm>
            <a:off x="3619238" y="1290226"/>
            <a:ext cx="2610675" cy="4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20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“Friends and family”</a:t>
            </a:r>
            <a:endParaRPr sz="2025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5" name="Google Shape;605;p41"/>
          <p:cNvSpPr txBox="1"/>
          <p:nvPr/>
        </p:nvSpPr>
        <p:spPr>
          <a:xfrm>
            <a:off x="3336244" y="2129569"/>
            <a:ext cx="2370150" cy="41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</a:pPr>
            <a:r>
              <a:rPr lang="en-US" sz="20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Lost or stolen cards</a:t>
            </a:r>
            <a:endParaRPr sz="2025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6" name="Google Shape;606;p41"/>
          <p:cNvSpPr txBox="1"/>
          <p:nvPr/>
        </p:nvSpPr>
        <p:spPr>
          <a:xfrm>
            <a:off x="3588713" y="3049313"/>
            <a:ext cx="2176200" cy="41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</a:pPr>
            <a:r>
              <a:rPr lang="en-US" sz="20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Skimming</a:t>
            </a:r>
            <a:endParaRPr sz="2025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8" name="Google Shape;608;p41"/>
          <p:cNvSpPr txBox="1"/>
          <p:nvPr/>
        </p:nvSpPr>
        <p:spPr>
          <a:xfrm>
            <a:off x="3670613" y="3832257"/>
            <a:ext cx="2094300" cy="41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</a:pPr>
            <a:r>
              <a:rPr lang="en-US" sz="2025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Phishing</a:t>
            </a:r>
            <a:endParaRPr sz="2025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9" name="Google Shape;609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891695" y="4023643"/>
            <a:ext cx="408965" cy="398210"/>
          </a:xfrm>
          <a:custGeom>
            <a:avLst/>
            <a:gdLst/>
            <a:ahLst/>
            <a:cxnLst/>
            <a:rect l="l" t="t" r="r" b="b"/>
            <a:pathLst>
              <a:path w="196" h="197" extrusionOk="0">
                <a:moveTo>
                  <a:pt x="94" y="9"/>
                </a:moveTo>
                <a:cubicBezTo>
                  <a:pt x="3" y="183"/>
                  <a:pt x="3" y="183"/>
                  <a:pt x="3" y="183"/>
                </a:cubicBezTo>
                <a:cubicBezTo>
                  <a:pt x="0" y="189"/>
                  <a:pt x="5" y="197"/>
                  <a:pt x="12" y="197"/>
                </a:cubicBezTo>
                <a:cubicBezTo>
                  <a:pt x="196" y="197"/>
                  <a:pt x="196" y="197"/>
                  <a:pt x="196" y="197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3"/>
                  <a:pt x="95" y="7"/>
                  <a:pt x="94" y="9"/>
                </a:cubicBezTo>
                <a:close/>
              </a:path>
            </a:pathLst>
          </a:custGeom>
          <a:solidFill>
            <a:srgbClr val="E5E5E5"/>
          </a:solidFill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Clr>
                <a:srgbClr val="28324A"/>
              </a:buClr>
              <a:buSzPts val="1400"/>
            </a:pPr>
            <a:endParaRPr sz="1050">
              <a:solidFill>
                <a:srgbClr val="2832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0" name="Google Shape;610;p41" descr="Masked bandit making a getaway with the Fleet C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411145" y="3198818"/>
            <a:ext cx="1285875" cy="1280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2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Is This Fraud or Misuse?</a:t>
            </a:r>
            <a:endParaRPr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18" name="Google Shape;618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72507" y="192394"/>
            <a:ext cx="733989" cy="566147"/>
            <a:chOff x="6768809" y="2682265"/>
            <a:chExt cx="719915" cy="719877"/>
          </a:xfrm>
        </p:grpSpPr>
        <p:sp>
          <p:nvSpPr>
            <p:cNvPr id="619" name="Google Shape;619;p42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623" name="Google Shape;623;p42" descr="Fraud or abuse example"/>
          <p:cNvGraphicFramePr/>
          <p:nvPr/>
        </p:nvGraphicFramePr>
        <p:xfrm>
          <a:off x="1933001" y="1198569"/>
          <a:ext cx="5208620" cy="2947725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06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6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Day of Week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Date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Time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Time Diff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Odometer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Tank Size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Units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Merch Brand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TUESDAY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11/19/20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19:12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22,273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15.6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SUNOCO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TUESDAY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11/19/20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19:14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0:02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19,391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13.4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SUNOCO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TUESDAY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11/19/20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19:19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0:05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49,859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7.6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SUNOCO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TUESDAY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11/19/20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19:22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0:03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22,500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14.8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SUNOCO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TUESDAY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11/19/20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19:26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0:04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22,500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17.5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SUNOCO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TUESDAY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11/19/20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19:29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0:03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22,500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27.4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SUNOCO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WEDNESDAY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en-US" sz="800" u="none" strike="noStrike"/>
                        <a:t>11/20/20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11:53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22,500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18.1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7-ELEVEN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WEDNESDAY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11/20/20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11:55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0:02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25,469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17.6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7-ELEVEN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WEDNESDAY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11/20/20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12:00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0:05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22,500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18.9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7-ELEVEN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WEDNESDAY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11/20/20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12:03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0:03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20,616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20.7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7-ELEVEN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WEDNESDAY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11/20/20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12:07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0:04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16.8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7-ELEVEN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WEDNESDAY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11/20/20</a:t>
                      </a:r>
                      <a:r>
                        <a:rPr lang="en-US" sz="800"/>
                        <a:t>22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12:10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0:03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50,039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50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/>
                        <a:t>15.6</a:t>
                      </a:r>
                      <a:endParaRPr sz="8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dirty="0"/>
                        <a:t>7-ELEVEN</a:t>
                      </a:r>
                      <a:endParaRPr sz="800" b="0" i="0" u="none" strike="noStrik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624" name="Google Shape;624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3005" y="986195"/>
            <a:ext cx="6629502" cy="3570029"/>
            <a:chOff x="1177450" y="241631"/>
            <a:chExt cx="6173152" cy="3616776"/>
          </a:xfrm>
        </p:grpSpPr>
        <p:sp>
          <p:nvSpPr>
            <p:cNvPr id="625" name="Google Shape;625;p42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E5E5E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768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9" name="Google Shape;629;p42"/>
          <p:cNvSpPr txBox="1"/>
          <p:nvPr/>
        </p:nvSpPr>
        <p:spPr>
          <a:xfrm>
            <a:off x="1510894" y="4280363"/>
            <a:ext cx="2124450" cy="346226"/>
          </a:xfrm>
          <a:prstGeom prst="rect">
            <a:avLst/>
          </a:prstGeom>
          <a:solidFill>
            <a:srgbClr val="49ACC5"/>
          </a:solidFill>
          <a:ln w="19050" cap="flat" cmpd="sng">
            <a:solidFill>
              <a:srgbClr val="1E36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350">
                <a:latin typeface="Oswald"/>
                <a:ea typeface="Oswald"/>
                <a:cs typeface="Oswald"/>
                <a:sym typeface="Oswald"/>
              </a:rPr>
              <a:t>12 transactions inside 24 hours</a:t>
            </a:r>
            <a:endParaRPr sz="135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30" name="Google Shape;630;p42" title="Decorative Image"/>
          <p:cNvCxnSpPr/>
          <p:nvPr/>
        </p:nvCxnSpPr>
        <p:spPr>
          <a:xfrm rot="10800000" flipH="1">
            <a:off x="2427805" y="3763769"/>
            <a:ext cx="1340100" cy="5166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631" name="Google Shape;631;p42"/>
          <p:cNvSpPr txBox="1"/>
          <p:nvPr/>
        </p:nvSpPr>
        <p:spPr>
          <a:xfrm>
            <a:off x="4050806" y="4580513"/>
            <a:ext cx="1938600" cy="346226"/>
          </a:xfrm>
          <a:prstGeom prst="rect">
            <a:avLst/>
          </a:prstGeom>
          <a:solidFill>
            <a:srgbClr val="00A7C8"/>
          </a:solidFill>
          <a:ln w="19050" cap="flat" cmpd="sng">
            <a:solidFill>
              <a:srgbClr val="1E36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Clr>
                <a:schemeClr val="dk1"/>
              </a:buClr>
            </a:pPr>
            <a:r>
              <a:rPr lang="en-US" sz="135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Odometers all over the place</a:t>
            </a:r>
            <a:endParaRPr sz="135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32" name="Google Shape;632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31" idx="0"/>
          </p:cNvCxnSpPr>
          <p:nvPr/>
        </p:nvCxnSpPr>
        <p:spPr>
          <a:xfrm flipV="1">
            <a:off x="5020106" y="4223663"/>
            <a:ext cx="0" cy="35685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3" name="Google Shape;633;p42"/>
          <p:cNvSpPr txBox="1"/>
          <p:nvPr/>
        </p:nvSpPr>
        <p:spPr>
          <a:xfrm>
            <a:off x="6477525" y="2509876"/>
            <a:ext cx="1174500" cy="969474"/>
          </a:xfrm>
          <a:prstGeom prst="rect">
            <a:avLst/>
          </a:prstGeom>
          <a:solidFill>
            <a:srgbClr val="00A7C8"/>
          </a:solidFill>
          <a:ln w="19050" cap="flat" cmpd="sng">
            <a:solidFill>
              <a:srgbClr val="1E36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Clr>
                <a:schemeClr val="dk1"/>
              </a:buClr>
            </a:pPr>
            <a:r>
              <a:rPr lang="en-US" sz="135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Amount of gas pumped exceeds the tank capacity</a:t>
            </a:r>
            <a:endParaRPr sz="1350"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34" name="Google Shape;634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6074325" y="2589291"/>
            <a:ext cx="403200" cy="388125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3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All About Card</a:t>
            </a:r>
            <a:r>
              <a:rPr lang="en-US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 Skimmers</a:t>
            </a:r>
            <a:endParaRPr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42" name="Google Shape;642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71067" y="162730"/>
            <a:ext cx="733989" cy="566147"/>
            <a:chOff x="6768809" y="2682265"/>
            <a:chExt cx="719915" cy="719877"/>
          </a:xfrm>
        </p:grpSpPr>
        <p:sp>
          <p:nvSpPr>
            <p:cNvPr id="643" name="Google Shape;643;p43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7" name="Google Shape;647;p43" descr="Shows the process of thief distracting gas station attendant, installing card skimmer, and receiving transmitted card informaiton. " title="Image of Card Skimming Set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4331" y="1390819"/>
            <a:ext cx="6675338" cy="22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43"/>
          <p:cNvSpPr txBox="1"/>
          <p:nvPr/>
        </p:nvSpPr>
        <p:spPr>
          <a:xfrm>
            <a:off x="1544831" y="3837525"/>
            <a:ext cx="5796450" cy="4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2100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What can you do to avoid getting skimmed?</a:t>
            </a:r>
            <a:endParaRPr sz="2100">
              <a:solidFill>
                <a:srgbClr val="98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4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Protecting Your Fleet Cards</a:t>
            </a:r>
            <a:endParaRPr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57" name="Google Shape;657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8013" y="159544"/>
            <a:ext cx="733989" cy="566147"/>
            <a:chOff x="6768809" y="2682265"/>
            <a:chExt cx="719915" cy="719877"/>
          </a:xfrm>
        </p:grpSpPr>
        <p:sp>
          <p:nvSpPr>
            <p:cNvPr id="658" name="Google Shape;658;p44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5" name="Google Shape;655;p44"/>
          <p:cNvSpPr txBox="1">
            <a:spLocks noGrp="1"/>
          </p:cNvSpPr>
          <p:nvPr>
            <p:ph type="body" idx="1"/>
          </p:nvPr>
        </p:nvSpPr>
        <p:spPr>
          <a:xfrm>
            <a:off x="1411138" y="1105786"/>
            <a:ext cx="6316650" cy="34125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257175" indent="-252413">
              <a:spcBef>
                <a:spcPts val="0"/>
              </a:spcBef>
              <a:buClr>
                <a:srgbClr val="660000"/>
              </a:buClr>
              <a:buSzPts val="2500"/>
              <a:buFont typeface="Oswald"/>
              <a:buChar char="•"/>
            </a:pPr>
            <a:r>
              <a:rPr lang="en-US" sz="1875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Agencies shall ensure accountability – know who had card and when</a:t>
            </a:r>
            <a:endParaRPr sz="1875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indent="0">
              <a:spcBef>
                <a:spcPts val="0"/>
              </a:spcBef>
              <a:buNone/>
            </a:pPr>
            <a:endParaRPr sz="1875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57175" indent="-252413">
              <a:spcBef>
                <a:spcPts val="0"/>
              </a:spcBef>
              <a:buClr>
                <a:srgbClr val="666666"/>
              </a:buClr>
              <a:buSzPts val="2500"/>
              <a:buFont typeface="Oswald"/>
              <a:buChar char="•"/>
            </a:pPr>
            <a:r>
              <a:rPr lang="en-US" sz="1875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One card per vehicle – use the correct one</a:t>
            </a:r>
            <a:endParaRPr sz="1875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indent="0">
              <a:spcBef>
                <a:spcPts val="0"/>
              </a:spcBef>
              <a:buNone/>
            </a:pPr>
            <a:endParaRPr sz="1875">
              <a:solidFill>
                <a:srgbClr val="80808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57175" indent="-252413">
              <a:spcBef>
                <a:spcPts val="525"/>
              </a:spcBef>
              <a:buClr>
                <a:srgbClr val="660000"/>
              </a:buClr>
              <a:buSzPts val="2500"/>
              <a:buFont typeface="Oswald"/>
              <a:buChar char="•"/>
            </a:pPr>
            <a:r>
              <a:rPr lang="en-US" sz="1875">
                <a:solidFill>
                  <a:srgbClr val="660000"/>
                </a:solidFill>
                <a:latin typeface="Oswald"/>
                <a:ea typeface="Oswald"/>
                <a:cs typeface="Oswald"/>
                <a:sym typeface="Oswald"/>
              </a:rPr>
              <a:t>Keep your Driver ID/PIN confidential - do not write on/near the card</a:t>
            </a:r>
            <a:endParaRPr sz="1875">
              <a:solidFill>
                <a:srgbClr val="66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indent="0">
              <a:spcBef>
                <a:spcPts val="525"/>
              </a:spcBef>
              <a:buNone/>
            </a:pPr>
            <a:endParaRPr sz="1875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57175" indent="-252413">
              <a:spcBef>
                <a:spcPts val="525"/>
              </a:spcBef>
              <a:buClr>
                <a:srgbClr val="666666"/>
              </a:buClr>
              <a:buSzPts val="2500"/>
              <a:buFont typeface="Oswald"/>
              <a:buChar char="•"/>
            </a:pPr>
            <a:r>
              <a:rPr lang="en-US" sz="1875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Secure cards when stored – don’t leave in vehicles or in places accessible to all – two lock system</a:t>
            </a:r>
            <a:endParaRPr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2" name="Google Shape;662;p44" descr="Padlock"/>
          <p:cNvSpPr/>
          <p:nvPr/>
        </p:nvSpPr>
        <p:spPr>
          <a:xfrm>
            <a:off x="1411156" y="4124697"/>
            <a:ext cx="524246" cy="737253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28324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BED0-2C8D-8526-399B-5F646263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USA Map</a:t>
            </a:r>
          </a:p>
        </p:txBody>
      </p:sp>
      <p:grpSp>
        <p:nvGrpSpPr>
          <p:cNvPr id="212" name="Google Shape;212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9754" y="929608"/>
            <a:ext cx="6235038" cy="3592544"/>
            <a:chOff x="1177450" y="241631"/>
            <a:chExt cx="6173152" cy="3616776"/>
          </a:xfrm>
        </p:grpSpPr>
        <p:sp>
          <p:nvSpPr>
            <p:cNvPr id="213" name="Google Shape;213;p27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E5E5E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768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7" name="Google Shape;217;p27" descr="Map of North America showing locations of fuel transac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5506" y="1135144"/>
            <a:ext cx="4805082" cy="30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5"/>
          <p:cNvSpPr txBox="1">
            <a:spLocks noGrp="1"/>
          </p:cNvSpPr>
          <p:nvPr>
            <p:ph type="title"/>
          </p:nvPr>
        </p:nvSpPr>
        <p:spPr>
          <a:xfrm>
            <a:off x="1411025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3225">
                <a:latin typeface="Oswald"/>
                <a:ea typeface="Oswald"/>
                <a:cs typeface="Oswald"/>
                <a:sym typeface="Oswald"/>
              </a:rPr>
              <a:t>Everything Else You Need to Know</a:t>
            </a:r>
            <a:endParaRPr sz="3225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70" name="Google Shape;670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80961" y="197115"/>
            <a:ext cx="733989" cy="566147"/>
            <a:chOff x="6768809" y="2682265"/>
            <a:chExt cx="719915" cy="719877"/>
          </a:xfrm>
        </p:grpSpPr>
        <p:sp>
          <p:nvSpPr>
            <p:cNvPr id="671" name="Google Shape;671;p45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55B5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5" name="Google Shape;675;p45" descr="Drivethru screenshot showing where to find card ordering, fuel transaction data and driver trai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6781" y="1143544"/>
            <a:ext cx="4800075" cy="2824144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45"/>
          <p:cNvSpPr txBox="1"/>
          <p:nvPr/>
        </p:nvSpPr>
        <p:spPr>
          <a:xfrm>
            <a:off x="1411031" y="4396988"/>
            <a:ext cx="1103625" cy="692475"/>
          </a:xfrm>
          <a:prstGeom prst="rect">
            <a:avLst/>
          </a:prstGeom>
          <a:noFill/>
          <a:ln w="38100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b="1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Card Ordering</a:t>
            </a:r>
            <a:endParaRPr b="1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86" name="Google Shape;686;p45" title="Decorative Image"/>
          <p:cNvCxnSpPr>
            <a:stCxn id="676" idx="0"/>
          </p:cNvCxnSpPr>
          <p:nvPr/>
        </p:nvCxnSpPr>
        <p:spPr>
          <a:xfrm flipV="1">
            <a:off x="1962844" y="2782388"/>
            <a:ext cx="667800" cy="1614600"/>
          </a:xfrm>
          <a:prstGeom prst="straightConnector1">
            <a:avLst/>
          </a:prstGeom>
          <a:noFill/>
          <a:ln w="38100" cap="flat" cmpd="sng">
            <a:solidFill>
              <a:srgbClr val="AFF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677" name="Google Shape;677;p45"/>
          <p:cNvSpPr txBox="1"/>
          <p:nvPr/>
        </p:nvSpPr>
        <p:spPr>
          <a:xfrm>
            <a:off x="3277294" y="4471575"/>
            <a:ext cx="1820025" cy="390375"/>
          </a:xfrm>
          <a:prstGeom prst="rect">
            <a:avLst/>
          </a:prstGeom>
          <a:noFill/>
          <a:ln w="38100" cap="flat" cmpd="sng">
            <a:solidFill>
              <a:srgbClr val="AFF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5900" tIns="37950" rIns="75900" bIns="37950" anchor="t" anchorCtr="0">
            <a:noAutofit/>
          </a:bodyPr>
          <a:lstStyle/>
          <a:p>
            <a:pPr algn="ctr"/>
            <a:r>
              <a:rPr lang="en-US" b="1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Transaction Data </a:t>
            </a:r>
            <a:endParaRPr b="1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85" name="Google Shape;685;p45" title="Decorative Image"/>
          <p:cNvCxnSpPr>
            <a:stCxn id="677" idx="0"/>
          </p:cNvCxnSpPr>
          <p:nvPr/>
        </p:nvCxnSpPr>
        <p:spPr>
          <a:xfrm rot="10800000" flipH="1">
            <a:off x="4187306" y="3135300"/>
            <a:ext cx="838575" cy="1336275"/>
          </a:xfrm>
          <a:prstGeom prst="straightConnector1">
            <a:avLst/>
          </a:prstGeom>
          <a:noFill/>
          <a:ln w="38100" cap="flat" cmpd="sng">
            <a:solidFill>
              <a:srgbClr val="AFF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678" name="Google Shape;678;p45"/>
          <p:cNvSpPr txBox="1"/>
          <p:nvPr/>
        </p:nvSpPr>
        <p:spPr>
          <a:xfrm>
            <a:off x="6879656" y="2392481"/>
            <a:ext cx="1068300" cy="606375"/>
          </a:xfrm>
          <a:prstGeom prst="rect">
            <a:avLst/>
          </a:prstGeom>
          <a:noFill/>
          <a:ln w="38100" cap="flat" cmpd="sng">
            <a:solidFill>
              <a:srgbClr val="AFF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5900" tIns="37950" rIns="75900" bIns="37950" anchor="t" anchorCtr="0">
            <a:noAutofit/>
          </a:bodyPr>
          <a:lstStyle/>
          <a:p>
            <a:pPr algn="ctr"/>
            <a:r>
              <a:rPr lang="en-US" b="1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Driver Training</a:t>
            </a:r>
            <a:endParaRPr sz="1125" b="1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84" name="Google Shape;684;p45" title="Decorative Image"/>
          <p:cNvCxnSpPr>
            <a:stCxn id="678" idx="0"/>
          </p:cNvCxnSpPr>
          <p:nvPr/>
        </p:nvCxnSpPr>
        <p:spPr>
          <a:xfrm rot="10800000">
            <a:off x="4958831" y="1311581"/>
            <a:ext cx="2454975" cy="1080900"/>
          </a:xfrm>
          <a:prstGeom prst="straightConnector1">
            <a:avLst/>
          </a:prstGeom>
          <a:noFill/>
          <a:ln w="38100" cap="flat" cmpd="sng">
            <a:solidFill>
              <a:srgbClr val="AFF000"/>
            </a:solidFill>
            <a:prstDash val="solid"/>
            <a:round/>
            <a:headEnd type="none" w="sm" len="sm"/>
            <a:tailEnd type="triangle" w="lg" len="lg"/>
          </a:ln>
        </p:spPr>
      </p:cxnSp>
      <p:grpSp>
        <p:nvGrpSpPr>
          <p:cNvPr id="679" name="Google Shape;67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2938" y="976672"/>
            <a:ext cx="6110957" cy="3340274"/>
            <a:chOff x="1177450" y="241631"/>
            <a:chExt cx="6173152" cy="3616776"/>
          </a:xfrm>
        </p:grpSpPr>
        <p:sp>
          <p:nvSpPr>
            <p:cNvPr id="680" name="Google Shape;680;p4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E5E5E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768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6"/>
          <p:cNvSpPr txBox="1">
            <a:spLocks noGrp="1"/>
          </p:cNvSpPr>
          <p:nvPr>
            <p:ph type="title"/>
          </p:nvPr>
        </p:nvSpPr>
        <p:spPr>
          <a:xfrm>
            <a:off x="1050164" y="91755"/>
            <a:ext cx="6587544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dirty="0">
                <a:latin typeface="Oswald"/>
                <a:ea typeface="Oswald"/>
                <a:cs typeface="Oswald"/>
                <a:sym typeface="Oswald"/>
              </a:rPr>
              <a:t>Ordering a Replacement Fleet Card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694" name="Google Shape;694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8013" y="220923"/>
            <a:ext cx="733989" cy="566147"/>
            <a:chOff x="6768809" y="2682265"/>
            <a:chExt cx="719915" cy="719877"/>
          </a:xfrm>
        </p:grpSpPr>
        <p:sp>
          <p:nvSpPr>
            <p:cNvPr id="695" name="Google Shape;695;p46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55B5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699;p46" descr="winding road with text located at curves"/>
          <p:cNvSpPr/>
          <p:nvPr/>
        </p:nvSpPr>
        <p:spPr>
          <a:xfrm>
            <a:off x="1140469" y="2471609"/>
            <a:ext cx="6858000" cy="758282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rgbClr val="70768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0469" y="2471609"/>
            <a:ext cx="6858000" cy="758282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82754" y="1956751"/>
            <a:ext cx="355050" cy="355050"/>
            <a:chOff x="1786339" y="1703401"/>
            <a:chExt cx="473400" cy="473400"/>
          </a:xfrm>
        </p:grpSpPr>
        <p:sp>
          <p:nvSpPr>
            <p:cNvPr id="702" name="Google Shape;702;p46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00A7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03" name="Google Shape;703;p46"/>
            <p:cNvSpPr/>
            <p:nvPr/>
          </p:nvSpPr>
          <p:spPr>
            <a:xfrm>
              <a:off x="1925700" y="1824750"/>
              <a:ext cx="194700" cy="23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1350" b="1" dirty="0">
                  <a:solidFill>
                    <a:srgbClr val="707685"/>
                  </a:solidFill>
                  <a:latin typeface="Oswald"/>
                  <a:ea typeface="Oswald"/>
                  <a:cs typeface="Oswald"/>
                  <a:sym typeface="Oswald"/>
                </a:rPr>
                <a:t>1</a:t>
              </a:r>
              <a:endParaRPr sz="1350" b="1" dirty="0">
                <a:solidFill>
                  <a:srgbClr val="707685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716" name="Google Shape;716;p46"/>
          <p:cNvSpPr txBox="1"/>
          <p:nvPr/>
        </p:nvSpPr>
        <p:spPr>
          <a:xfrm>
            <a:off x="1977844" y="1506975"/>
            <a:ext cx="1450350" cy="55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1350" b="1" dirty="0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Register and log in to </a:t>
            </a:r>
            <a:r>
              <a:rPr lang="en-US" sz="1350" b="1" dirty="0" err="1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Drivethru</a:t>
            </a:r>
            <a:r>
              <a:rPr lang="en-US" sz="1350" b="1" dirty="0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350" b="1" dirty="0"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04" name="Google Shape;704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33204" y="3382650"/>
            <a:ext cx="355050" cy="355050"/>
            <a:chOff x="2824664" y="3576300"/>
            <a:chExt cx="473400" cy="473400"/>
          </a:xfrm>
        </p:grpSpPr>
        <p:sp>
          <p:nvSpPr>
            <p:cNvPr id="705" name="Google Shape;705;p46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06" name="Google Shape;706;p46"/>
            <p:cNvSpPr/>
            <p:nvPr/>
          </p:nvSpPr>
          <p:spPr>
            <a:xfrm flipH="1">
              <a:off x="2969574" y="3708150"/>
              <a:ext cx="183600" cy="20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1350" b="1">
                  <a:solidFill>
                    <a:srgbClr val="70768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sz="1350" b="1">
                <a:solidFill>
                  <a:srgbClr val="707685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17" name="Google Shape;717;p46"/>
          <p:cNvSpPr txBox="1"/>
          <p:nvPr/>
        </p:nvSpPr>
        <p:spPr>
          <a:xfrm>
            <a:off x="2586300" y="3742651"/>
            <a:ext cx="1577700" cy="96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1350" b="1" dirty="0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Select </a:t>
            </a:r>
            <a:endParaRPr sz="1350" b="1" dirty="0"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/>
            <a:r>
              <a:rPr lang="en-US" sz="1350" b="1" dirty="0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“Fleet Card Replacement Ordering.”</a:t>
            </a:r>
            <a:endParaRPr sz="1350" b="1" dirty="0"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07" name="Google Shape;707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67486" y="1956751"/>
            <a:ext cx="355050" cy="355050"/>
            <a:chOff x="3814414" y="1703401"/>
            <a:chExt cx="473400" cy="473400"/>
          </a:xfrm>
        </p:grpSpPr>
        <p:sp>
          <p:nvSpPr>
            <p:cNvPr id="708" name="Google Shape;708;p46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3960226" y="1817100"/>
              <a:ext cx="181800" cy="246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1350" b="1">
                  <a:solidFill>
                    <a:srgbClr val="707685"/>
                  </a:solidFill>
                  <a:latin typeface="Oswald"/>
                  <a:ea typeface="Oswald"/>
                  <a:cs typeface="Oswald"/>
                  <a:sym typeface="Oswald"/>
                </a:rPr>
                <a:t>3</a:t>
              </a:r>
              <a:endParaRPr sz="1350" b="1">
                <a:solidFill>
                  <a:srgbClr val="707685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718" name="Google Shape;718;p46"/>
          <p:cNvSpPr txBox="1"/>
          <p:nvPr/>
        </p:nvSpPr>
        <p:spPr>
          <a:xfrm>
            <a:off x="3519788" y="860550"/>
            <a:ext cx="1393875" cy="117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1350" b="1" dirty="0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Fill in the request details. Select default address or type in a field location. </a:t>
            </a:r>
            <a:endParaRPr sz="1350" b="1" dirty="0"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10" name="Google Shape;710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82554" y="3382650"/>
            <a:ext cx="355050" cy="355050"/>
            <a:chOff x="4852739" y="3576300"/>
            <a:chExt cx="473400" cy="473400"/>
          </a:xfrm>
        </p:grpSpPr>
        <p:sp>
          <p:nvSpPr>
            <p:cNvPr id="711" name="Google Shape;711;p46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8EC4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12" name="Google Shape;712;p46"/>
            <p:cNvSpPr/>
            <p:nvPr/>
          </p:nvSpPr>
          <p:spPr>
            <a:xfrm flipH="1">
              <a:off x="4992405" y="3690298"/>
              <a:ext cx="194100" cy="245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1350" b="1">
                  <a:solidFill>
                    <a:srgbClr val="707685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sz="1350" b="1">
                <a:solidFill>
                  <a:srgbClr val="707685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19" name="Google Shape;719;p46"/>
          <p:cNvSpPr txBox="1"/>
          <p:nvPr/>
        </p:nvSpPr>
        <p:spPr>
          <a:xfrm>
            <a:off x="4100325" y="3737700"/>
            <a:ext cx="1881900" cy="124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spcBef>
                <a:spcPts val="525"/>
              </a:spcBef>
            </a:pPr>
            <a:r>
              <a:rPr lang="en-US" sz="1350" b="1" dirty="0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Cards ordered prior to 1:00pm EST should be received the next day via UPS, depending on location.</a:t>
            </a:r>
            <a:endParaRPr sz="1350" b="1" dirty="0"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13" name="Google Shape;713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95629" y="1956751"/>
            <a:ext cx="355050" cy="355050"/>
            <a:chOff x="5842489" y="1703401"/>
            <a:chExt cx="473400" cy="473400"/>
          </a:xfrm>
        </p:grpSpPr>
        <p:sp>
          <p:nvSpPr>
            <p:cNvPr id="714" name="Google Shape;714;p46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715" name="Google Shape;715;p46"/>
            <p:cNvSpPr/>
            <p:nvPr/>
          </p:nvSpPr>
          <p:spPr>
            <a:xfrm>
              <a:off x="5991153" y="1821751"/>
              <a:ext cx="176100" cy="23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1350" b="1">
                  <a:solidFill>
                    <a:srgbClr val="707685"/>
                  </a:solidFill>
                  <a:latin typeface="Oswald"/>
                  <a:ea typeface="Oswald"/>
                  <a:cs typeface="Oswald"/>
                  <a:sym typeface="Oswald"/>
                </a:rPr>
                <a:t>5</a:t>
              </a:r>
              <a:endParaRPr sz="1350" b="1">
                <a:solidFill>
                  <a:srgbClr val="707685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720" name="Google Shape;720;p46"/>
          <p:cNvSpPr txBox="1"/>
          <p:nvPr/>
        </p:nvSpPr>
        <p:spPr>
          <a:xfrm>
            <a:off x="5094000" y="860551"/>
            <a:ext cx="1358325" cy="117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1350" b="1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Receive replacement card and begin using immediately. </a:t>
            </a:r>
            <a:endParaRPr sz="1350" b="1"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7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spcBef>
                <a:spcPts val="0"/>
              </a:spcBef>
              <a:buSzPts val="990"/>
            </a:pPr>
            <a:r>
              <a:rPr lang="en-US" sz="2744">
                <a:latin typeface="Oswald"/>
                <a:ea typeface="Oswald"/>
                <a:cs typeface="Oswald"/>
                <a:sym typeface="Oswald"/>
              </a:rPr>
              <a:t>Fuel Use Reports in GSA Fleet Drive-thru</a:t>
            </a:r>
            <a:endParaRPr sz="2744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33" name="Google Shape;733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40157" y="196032"/>
            <a:ext cx="733989" cy="566147"/>
            <a:chOff x="6768809" y="2682265"/>
            <a:chExt cx="719915" cy="719877"/>
          </a:xfrm>
        </p:grpSpPr>
        <p:sp>
          <p:nvSpPr>
            <p:cNvPr id="734" name="Google Shape;734;p47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55B5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59017" y="1587732"/>
            <a:ext cx="4265957" cy="2697663"/>
            <a:chOff x="1177450" y="241631"/>
            <a:chExt cx="6173152" cy="3616776"/>
          </a:xfrm>
        </p:grpSpPr>
        <p:sp>
          <p:nvSpPr>
            <p:cNvPr id="729" name="Google Shape;729;p47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43" name="Google Shape;743;p47" descr="Drivethru screenshot showing location of fuel use report"/>
          <p:cNvPicPr preferRelativeResize="0"/>
          <p:nvPr/>
        </p:nvPicPr>
        <p:blipFill rotWithShape="1">
          <a:blip r:embed="rId3">
            <a:alphaModFix/>
          </a:blip>
          <a:srcRect r="-15995"/>
          <a:stretch/>
        </p:blipFill>
        <p:spPr>
          <a:xfrm>
            <a:off x="1636238" y="1737938"/>
            <a:ext cx="3832744" cy="22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59469" y="2842988"/>
            <a:ext cx="964350" cy="346226"/>
          </a:xfrm>
          <a:prstGeom prst="rect">
            <a:avLst/>
          </a:prstGeom>
          <a:noFill/>
          <a:ln w="38100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35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9" name="Google Shape;739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5111" y="986047"/>
            <a:ext cx="2302979" cy="3299210"/>
            <a:chOff x="2583326" y="2964503"/>
            <a:chExt cx="462850" cy="454122"/>
          </a:xfrm>
        </p:grpSpPr>
        <p:sp>
          <p:nvSpPr>
            <p:cNvPr id="740" name="Google Shape;740;p47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2583326" y="2964503"/>
              <a:ext cx="462850" cy="405400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pic>
        <p:nvPicPr>
          <p:cNvPr id="744" name="Google Shape;744;p47" descr="Drivvethru screenshot showing selection criteria of fuel use repo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719" y="1338300"/>
            <a:ext cx="1813869" cy="22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47"/>
          <p:cNvSpPr txBox="1"/>
          <p:nvPr/>
        </p:nvSpPr>
        <p:spPr>
          <a:xfrm>
            <a:off x="1174875" y="4480088"/>
            <a:ext cx="50089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Fuel Summary and Detailed Transaction Reports Available</a:t>
            </a:r>
            <a:endParaRPr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8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</a:pPr>
            <a:r>
              <a:rPr lang="en-US">
                <a:solidFill>
                  <a:srgbClr val="1E3660"/>
                </a:solidFill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GSA Fleet Drive-thru Training</a:t>
            </a:r>
            <a:endParaRPr sz="3975"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58" name="Google Shape;758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28013" y="196032"/>
            <a:ext cx="733989" cy="566147"/>
            <a:chOff x="6768809" y="2682265"/>
            <a:chExt cx="719915" cy="719877"/>
          </a:xfrm>
        </p:grpSpPr>
        <p:sp>
          <p:nvSpPr>
            <p:cNvPr id="759" name="Google Shape;759;p48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55B5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68369" y="1169382"/>
            <a:ext cx="4553547" cy="3401414"/>
            <a:chOff x="1581550" y="273823"/>
            <a:chExt cx="5775681" cy="3584587"/>
          </a:xfrm>
        </p:grpSpPr>
        <p:sp>
          <p:nvSpPr>
            <p:cNvPr id="754" name="Google Shape;754;p48"/>
            <p:cNvSpPr/>
            <p:nvPr/>
          </p:nvSpPr>
          <p:spPr>
            <a:xfrm>
              <a:off x="1757755" y="273823"/>
              <a:ext cx="541968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1585334" y="3763232"/>
              <a:ext cx="5771897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1581550" y="3672817"/>
              <a:ext cx="5771007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63" name="Google Shape;763;p48" descr="Drivethru screenshot showing location of Fleet driver training"/>
          <p:cNvPicPr preferRelativeResize="0"/>
          <p:nvPr/>
        </p:nvPicPr>
        <p:blipFill rotWithShape="1">
          <a:blip r:embed="rId4">
            <a:alphaModFix/>
          </a:blip>
          <a:srcRect l="2907" t="2596" r="2090" b="2983"/>
          <a:stretch/>
        </p:blipFill>
        <p:spPr>
          <a:xfrm>
            <a:off x="3190369" y="1385559"/>
            <a:ext cx="3950025" cy="2853019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48"/>
          <p:cNvSpPr txBox="1"/>
          <p:nvPr/>
        </p:nvSpPr>
        <p:spPr>
          <a:xfrm>
            <a:off x="1299206" y="3158549"/>
            <a:ext cx="1810800" cy="636750"/>
          </a:xfrm>
          <a:prstGeom prst="rect">
            <a:avLst/>
          </a:prstGeom>
          <a:noFill/>
          <a:ln w="38100" cap="flat" cmpd="sng">
            <a:solidFill>
              <a:srgbClr val="AFF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5900" tIns="37950" rIns="75900" bIns="37950" anchor="t" anchorCtr="0">
            <a:noAutofit/>
          </a:bodyPr>
          <a:lstStyle/>
          <a:p>
            <a:pPr algn="ctr"/>
            <a:r>
              <a:rPr lang="en-US" b="1">
                <a:solidFill>
                  <a:srgbClr val="155B54"/>
                </a:solidFill>
                <a:latin typeface="Arial"/>
                <a:ea typeface="Arial"/>
                <a:cs typeface="Arial"/>
                <a:sym typeface="Arial"/>
              </a:rPr>
              <a:t>Fleet Card </a:t>
            </a:r>
            <a:endParaRPr sz="1425">
              <a:solidFill>
                <a:srgbClr val="155B54"/>
              </a:solidFill>
            </a:endParaRPr>
          </a:p>
          <a:p>
            <a:pPr algn="ctr"/>
            <a:r>
              <a:rPr lang="en-US" b="1">
                <a:solidFill>
                  <a:srgbClr val="155B54"/>
                </a:solidFill>
                <a:latin typeface="Arial"/>
                <a:ea typeface="Arial"/>
                <a:cs typeface="Arial"/>
                <a:sym typeface="Arial"/>
              </a:rPr>
              <a:t>Driver Training</a:t>
            </a:r>
            <a:endParaRPr sz="1125" b="1">
              <a:solidFill>
                <a:srgbClr val="155B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5" name="Google Shape;765;p48" title="Decorative Image"/>
          <p:cNvCxnSpPr>
            <a:stCxn id="764" idx="0"/>
            <a:endCxn id="763" idx="1"/>
          </p:cNvCxnSpPr>
          <p:nvPr/>
        </p:nvCxnSpPr>
        <p:spPr>
          <a:xfrm rot="10800000" flipH="1">
            <a:off x="2204606" y="2812049"/>
            <a:ext cx="985725" cy="346500"/>
          </a:xfrm>
          <a:prstGeom prst="straightConnector1">
            <a:avLst/>
          </a:prstGeom>
          <a:noFill/>
          <a:ln w="38100" cap="flat" cmpd="sng">
            <a:solidFill>
              <a:srgbClr val="AFF000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9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3075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When in Doubt, Consult the Directions</a:t>
            </a:r>
            <a:endParaRPr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73" name="Google Shape;773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34006" y="196032"/>
            <a:ext cx="733989" cy="566147"/>
            <a:chOff x="6768809" y="2682265"/>
            <a:chExt cx="719915" cy="719877"/>
          </a:xfrm>
        </p:grpSpPr>
        <p:sp>
          <p:nvSpPr>
            <p:cNvPr id="774" name="Google Shape;774;p49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55B54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78" name="Google Shape;778;p49" descr="WEX logo, GSA logo and Fleet Services Card User Guide tit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425" y="1262571"/>
            <a:ext cx="6919576" cy="115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9" descr="Image of driver fold-out insert containing directions for use of the fleet card" title="Decorative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3817" y="2353087"/>
            <a:ext cx="6191306" cy="185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0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Contact Us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6" name="Google Shape;786;p50"/>
          <p:cNvSpPr txBox="1">
            <a:spLocks noGrp="1"/>
          </p:cNvSpPr>
          <p:nvPr>
            <p:ph type="body" idx="1"/>
          </p:nvPr>
        </p:nvSpPr>
        <p:spPr>
          <a:xfrm>
            <a:off x="1411144" y="1105785"/>
            <a:ext cx="6316650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 fontScale="70000" lnSpcReduction="20000"/>
          </a:bodyPr>
          <a:lstStyle/>
          <a:p>
            <a:pPr indent="-244316">
              <a:spcBef>
                <a:spcPts val="0"/>
              </a:spcBef>
              <a:buClr>
                <a:srgbClr val="155B54"/>
              </a:buClr>
              <a:buSzPct val="128571"/>
            </a:pPr>
            <a:r>
              <a:rPr lang="en-US">
                <a:solidFill>
                  <a:srgbClr val="155B54"/>
                </a:solidFill>
              </a:rPr>
              <a:t>Loss Prevention Team  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LPT@gsa.gov</a:t>
            </a:r>
            <a:endParaRPr sz="1050">
              <a:solidFill>
                <a:srgbClr val="155B54"/>
              </a:solidFill>
            </a:endParaRPr>
          </a:p>
          <a:p>
            <a:pPr indent="-244316">
              <a:spcBef>
                <a:spcPts val="0"/>
              </a:spcBef>
              <a:buClr>
                <a:srgbClr val="155B54"/>
              </a:buClr>
              <a:buSzPct val="128571"/>
            </a:pPr>
            <a:r>
              <a:rPr lang="en-US">
                <a:solidFill>
                  <a:srgbClr val="155B54"/>
                </a:solidFill>
              </a:rPr>
              <a:t>Replacement Cards   </a:t>
            </a:r>
            <a:r>
              <a:rPr lang="en-US" sz="1050">
                <a:solidFill>
                  <a:srgbClr val="155B54"/>
                </a:solidFill>
              </a:rPr>
              <a:t>      -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replacementcards@gsa.gov</a:t>
            </a:r>
            <a:endParaRPr sz="1050">
              <a:solidFill>
                <a:srgbClr val="155B54"/>
              </a:solidFill>
            </a:endParaRPr>
          </a:p>
          <a:p>
            <a:pPr marL="0" indent="0">
              <a:spcBef>
                <a:spcPts val="750"/>
              </a:spcBef>
              <a:buNone/>
            </a:pPr>
            <a:endParaRPr/>
          </a:p>
        </p:txBody>
      </p:sp>
      <p:sp>
        <p:nvSpPr>
          <p:cNvPr id="788" name="Google Shape;788;p50"/>
          <p:cNvSpPr txBox="1"/>
          <p:nvPr/>
        </p:nvSpPr>
        <p:spPr>
          <a:xfrm>
            <a:off x="2047106" y="2399569"/>
            <a:ext cx="5044725" cy="4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919" tIns="37950" rIns="75919" bIns="37950" anchor="t" anchorCtr="0">
            <a:noAutofit/>
          </a:bodyPr>
          <a:lstStyle/>
          <a:p>
            <a:pPr algn="ctr"/>
            <a:r>
              <a:rPr lang="en-US" sz="2775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www.gsa.gov/fleetcard</a:t>
            </a:r>
            <a:endParaRPr sz="2775">
              <a:solidFill>
                <a:srgbClr val="155B54"/>
              </a:solidFill>
            </a:endParaRPr>
          </a:p>
        </p:txBody>
      </p:sp>
      <p:sp>
        <p:nvSpPr>
          <p:cNvPr id="789" name="Google Shape;789;p50"/>
          <p:cNvSpPr txBox="1"/>
          <p:nvPr/>
        </p:nvSpPr>
        <p:spPr>
          <a:xfrm>
            <a:off x="1349119" y="3293944"/>
            <a:ext cx="6161625" cy="141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2775">
                <a:solidFill>
                  <a:srgbClr val="155B54"/>
                </a:solidFill>
              </a:rPr>
              <a:t>Presenters: </a:t>
            </a:r>
            <a:endParaRPr sz="2775">
              <a:solidFill>
                <a:srgbClr val="155B54"/>
              </a:solidFill>
            </a:endParaRPr>
          </a:p>
          <a:p>
            <a:r>
              <a:rPr lang="en-US" sz="2775" u="sng">
                <a:solidFill>
                  <a:schemeClr val="hlink"/>
                </a:solidFill>
                <a:hlinkClick r:id="rId6"/>
              </a:rPr>
              <a:t>brian.moseley@gsa.gov</a:t>
            </a:r>
            <a:endParaRPr sz="2775">
              <a:solidFill>
                <a:srgbClr val="155B54"/>
              </a:solidFill>
            </a:endParaRPr>
          </a:p>
          <a:p>
            <a:r>
              <a:rPr lang="en-US" sz="2775" u="sng">
                <a:solidFill>
                  <a:schemeClr val="hlink"/>
                </a:solidFill>
                <a:hlinkClick r:id="rId7"/>
              </a:rPr>
              <a:t>kenna.stoneman@gsa.gov</a:t>
            </a:r>
            <a:endParaRPr sz="2775">
              <a:solidFill>
                <a:srgbClr val="155B54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D56C-D466-7971-BA7C-1808F16CB7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GSA Starmark Logo</a:t>
            </a:r>
          </a:p>
        </p:txBody>
      </p:sp>
      <p:pic>
        <p:nvPicPr>
          <p:cNvPr id="795" name="Google Shape;795;p51" descr="GSA Starmark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1469" y="1287244"/>
            <a:ext cx="2331825" cy="210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title" idx="4294967295"/>
          </p:nvPr>
        </p:nvSpPr>
        <p:spPr>
          <a:xfrm>
            <a:off x="1596938" y="346669"/>
            <a:ext cx="5950125" cy="10618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69" tIns="68569" rIns="68569" bIns="6856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E3660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Creating Connections Through Fleet Cards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82745" y="1231314"/>
            <a:ext cx="3950119" cy="3140861"/>
            <a:chOff x="6768809" y="2682265"/>
            <a:chExt cx="719915" cy="719877"/>
          </a:xfrm>
        </p:grpSpPr>
        <p:sp>
          <p:nvSpPr>
            <p:cNvPr id="225" name="Google Shape;225;p28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28"/>
          <p:cNvSpPr txBox="1"/>
          <p:nvPr/>
        </p:nvSpPr>
        <p:spPr>
          <a:xfrm>
            <a:off x="3782138" y="2301826"/>
            <a:ext cx="1151325" cy="87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GSA Fleet</a:t>
            </a:r>
            <a:endParaRPr sz="2400" b="1" dirty="0"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2382731" y="1609276"/>
            <a:ext cx="1470150" cy="103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>
              <a:spcAft>
                <a:spcPts val="450"/>
              </a:spcAft>
              <a:buClr>
                <a:schemeClr val="dk1"/>
              </a:buClr>
              <a:buSzPts val="1100"/>
            </a:pPr>
            <a:r>
              <a:rPr lang="en-US" sz="12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135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Seamless                       Program Management</a:t>
            </a:r>
            <a:endParaRPr sz="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4831425" y="1578751"/>
            <a:ext cx="3169575" cy="76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35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Turnkey </a:t>
            </a:r>
            <a:endParaRPr sz="135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r>
              <a:rPr lang="en-US" sz="135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Driver </a:t>
            </a:r>
            <a:endParaRPr sz="135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Clr>
                <a:srgbClr val="28324A"/>
              </a:buClr>
              <a:buSzPts val="1100"/>
            </a:pPr>
            <a:r>
              <a:rPr lang="en-US" sz="135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Experience</a:t>
            </a: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2614631" y="3381825"/>
            <a:ext cx="1238175" cy="55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/>
            <a:r>
              <a:rPr lang="en-US" sz="135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Helpful Rules </a:t>
            </a:r>
            <a:endParaRPr sz="135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r">
              <a:buClr>
                <a:srgbClr val="28324A"/>
              </a:buClr>
              <a:buSzPts val="1100"/>
            </a:pPr>
            <a:r>
              <a:rPr lang="en-US" sz="135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the Road</a:t>
            </a:r>
            <a:endParaRPr sz="135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4772456" y="3459656"/>
            <a:ext cx="1393875" cy="61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35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Resources</a:t>
            </a: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450"/>
              </a:spcBef>
            </a:pPr>
            <a:endParaRPr sz="135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B3BD-9B99-CD69-2882-3D0E6B2C7B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857250"/>
            <a:ext cx="8229600" cy="857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Quote</a:t>
            </a:r>
          </a:p>
        </p:txBody>
      </p:sp>
      <p:sp>
        <p:nvSpPr>
          <p:cNvPr id="240" name="Google Shape;240;p29"/>
          <p:cNvSpPr txBox="1"/>
          <p:nvPr/>
        </p:nvSpPr>
        <p:spPr>
          <a:xfrm>
            <a:off x="3886538" y="343819"/>
            <a:ext cx="1173150" cy="164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rmAutofit fontScale="92500" lnSpcReduction="10000"/>
          </a:bodyPr>
          <a:lstStyle/>
          <a:p>
            <a:r>
              <a:rPr lang="en-US" sz="11250">
                <a:solidFill>
                  <a:srgbClr val="AFF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11250">
              <a:solidFill>
                <a:srgbClr val="AFF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2027963" y="1300331"/>
            <a:ext cx="5305950" cy="216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33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Coming together is the beginning.  Keeping together is progress.  Working together is success.</a:t>
            </a:r>
            <a:endParaRPr sz="33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5854088" y="3470681"/>
            <a:ext cx="1479825" cy="43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95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Henry Ford</a:t>
            </a:r>
            <a:endParaRPr sz="195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title"/>
          </p:nvPr>
        </p:nvSpPr>
        <p:spPr>
          <a:xfrm>
            <a:off x="1413557" y="152476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Oswald"/>
                <a:ea typeface="Oswald"/>
                <a:cs typeface="Oswald"/>
                <a:sym typeface="Oswald"/>
              </a:rPr>
              <a:t>Saving Agencies Resources</a:t>
            </a:r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80" name="Google Shape;28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23513" y="153559"/>
            <a:ext cx="733989" cy="566147"/>
            <a:chOff x="6768809" y="2682265"/>
            <a:chExt cx="719915" cy="719877"/>
          </a:xfrm>
        </p:grpSpPr>
        <p:sp>
          <p:nvSpPr>
            <p:cNvPr id="281" name="Google Shape;281;p30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30"/>
          <p:cNvSpPr txBox="1"/>
          <p:nvPr/>
        </p:nvSpPr>
        <p:spPr>
          <a:xfrm>
            <a:off x="1503825" y="1277681"/>
            <a:ext cx="2007225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en-US" sz="1350" b="1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Loss Prevention Team</a:t>
            </a:r>
            <a:endParaRPr sz="1350" b="1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450"/>
              </a:spcBef>
            </a:pPr>
            <a:endParaRPr sz="825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67" name="Google Shape;267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86381" y="1669976"/>
            <a:ext cx="875850" cy="698295"/>
            <a:chOff x="3241525" y="3039450"/>
            <a:chExt cx="494600" cy="312625"/>
          </a:xfrm>
        </p:grpSpPr>
        <p:sp>
          <p:nvSpPr>
            <p:cNvPr id="268" name="Google Shape;268;p3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251" name="Google Shape;251;p30"/>
          <p:cNvSpPr txBox="1"/>
          <p:nvPr/>
        </p:nvSpPr>
        <p:spPr>
          <a:xfrm>
            <a:off x="3682913" y="1118550"/>
            <a:ext cx="18981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1350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SmartPay Contract Oversight</a:t>
            </a:r>
            <a:endParaRPr sz="1350" b="1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spcBef>
                <a:spcPts val="450"/>
              </a:spcBef>
            </a:pPr>
            <a:endParaRPr sz="135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6" name="Google Shape;256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36036" y="1628398"/>
            <a:ext cx="610788" cy="69831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4685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252" name="Google Shape;252;p30"/>
          <p:cNvSpPr txBox="1"/>
          <p:nvPr/>
        </p:nvSpPr>
        <p:spPr>
          <a:xfrm>
            <a:off x="5897381" y="1118550"/>
            <a:ext cx="1753425" cy="137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1350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OMB A123 Appendix B Compliance</a:t>
            </a:r>
            <a:endParaRPr sz="1350" b="1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450"/>
              </a:spcBef>
            </a:pPr>
            <a:endParaRPr sz="825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73" name="Google Shape;27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20642" y="1729090"/>
            <a:ext cx="669853" cy="698330"/>
            <a:chOff x="584925" y="238125"/>
            <a:chExt cx="415200" cy="525100"/>
          </a:xfrm>
        </p:grpSpPr>
        <p:sp>
          <p:nvSpPr>
            <p:cNvPr id="274" name="Google Shape;274;p30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A7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A7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A7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A7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A7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A7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253" name="Google Shape;253;p30"/>
          <p:cNvSpPr txBox="1"/>
          <p:nvPr/>
        </p:nvSpPr>
        <p:spPr>
          <a:xfrm>
            <a:off x="1614038" y="2787544"/>
            <a:ext cx="1793025" cy="146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1350" b="1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Fleet Card Audit Support</a:t>
            </a:r>
            <a:endParaRPr sz="1350" b="1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spcBef>
                <a:spcPts val="450"/>
              </a:spcBef>
            </a:pPr>
            <a:endParaRPr sz="825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57" name="Google Shape;257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14081" y="3431513"/>
            <a:ext cx="669873" cy="698339"/>
            <a:chOff x="3955900" y="2984500"/>
            <a:chExt cx="414000" cy="422525"/>
          </a:xfrm>
        </p:grpSpPr>
        <p:sp>
          <p:nvSpPr>
            <p:cNvPr id="258" name="Google Shape;258;p3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highlight>
                  <a:schemeClr val="accent1"/>
                </a:highlight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schemeClr val="accent1"/>
                </a:solidFill>
                <a:highlight>
                  <a:schemeClr val="accent1"/>
                </a:highlight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660000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highlight>
                  <a:schemeClr val="accent1"/>
                </a:highlight>
              </a:endParaRPr>
            </a:p>
          </p:txBody>
        </p:sp>
      </p:grpSp>
      <p:sp>
        <p:nvSpPr>
          <p:cNvPr id="254" name="Google Shape;254;p30"/>
          <p:cNvSpPr txBox="1"/>
          <p:nvPr/>
        </p:nvSpPr>
        <p:spPr>
          <a:xfrm>
            <a:off x="3911063" y="2787542"/>
            <a:ext cx="166995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1350" b="1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for Reporting (FAST)</a:t>
            </a:r>
            <a:endParaRPr sz="1350" b="1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spcBef>
                <a:spcPts val="450"/>
              </a:spcBef>
            </a:pPr>
            <a:endParaRPr sz="825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61" name="Google Shape;26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03490" y="3529959"/>
            <a:ext cx="875870" cy="636779"/>
            <a:chOff x="3936375" y="3703750"/>
            <a:chExt cx="453050" cy="332175"/>
          </a:xfrm>
        </p:grpSpPr>
        <p:sp>
          <p:nvSpPr>
            <p:cNvPr id="262" name="Google Shape;262;p30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sp>
        <p:nvSpPr>
          <p:cNvPr id="255" name="Google Shape;255;p30"/>
          <p:cNvSpPr txBox="1"/>
          <p:nvPr/>
        </p:nvSpPr>
        <p:spPr>
          <a:xfrm>
            <a:off x="5920594" y="2839973"/>
            <a:ext cx="1669950" cy="46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US" sz="1350" b="1" dirty="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Technology and Innovation</a:t>
            </a:r>
            <a:endParaRPr sz="825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Bef>
                <a:spcPts val="450"/>
              </a:spcBef>
            </a:pPr>
            <a:endParaRPr sz="825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70" name="Google Shape;27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7427" y="3529945"/>
            <a:ext cx="875863" cy="636799"/>
            <a:chOff x="2583325" y="2972875"/>
            <a:chExt cx="462850" cy="445750"/>
          </a:xfrm>
        </p:grpSpPr>
        <p:sp>
          <p:nvSpPr>
            <p:cNvPr id="271" name="Google Shape;271;p30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2832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1413557" y="18339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 fontScale="90000"/>
          </a:bodyPr>
          <a:lstStyle/>
          <a:p>
            <a:pPr>
              <a:spcBef>
                <a:spcPts val="0"/>
              </a:spcBef>
            </a:pPr>
            <a:endParaRPr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3638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</a:rPr>
              <a:t>Everything You Need to Know</a:t>
            </a:r>
            <a:endParaRPr sz="3638">
              <a:solidFill>
                <a:srgbClr val="1E3660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l">
              <a:spcBef>
                <a:spcPts val="0"/>
              </a:spcBef>
            </a:pPr>
            <a:endParaRPr/>
          </a:p>
        </p:txBody>
      </p:sp>
      <p:grpSp>
        <p:nvGrpSpPr>
          <p:cNvPr id="309" name="Google Shape;309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4048" y="168125"/>
            <a:ext cx="733989" cy="566147"/>
            <a:chOff x="6768809" y="2682265"/>
            <a:chExt cx="719915" cy="719877"/>
          </a:xfrm>
        </p:grpSpPr>
        <p:sp>
          <p:nvSpPr>
            <p:cNvPr id="310" name="Google Shape;310;p31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31"/>
          <p:cNvSpPr txBox="1"/>
          <p:nvPr/>
        </p:nvSpPr>
        <p:spPr>
          <a:xfrm>
            <a:off x="2593369" y="845044"/>
            <a:ext cx="4195350" cy="36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</a:pPr>
            <a:r>
              <a:rPr lang="en-US" sz="1500" dirty="0">
                <a:solidFill>
                  <a:srgbClr val="660000"/>
                </a:solidFill>
              </a:rPr>
              <a:t>One card per vehicle/ One driver ID per card</a:t>
            </a:r>
            <a:endParaRPr sz="750" dirty="0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31" descr="Front side of SmartPay 3 ca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403" y="1160363"/>
            <a:ext cx="2382042" cy="148052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1" title="Decorative Image"/>
          <p:cNvSpPr/>
          <p:nvPr/>
        </p:nvSpPr>
        <p:spPr>
          <a:xfrm rot="10800000" flipH="1">
            <a:off x="2501017" y="1421519"/>
            <a:ext cx="934875" cy="242100"/>
          </a:xfrm>
          <a:prstGeom prst="ellips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919" tIns="37950" rIns="75919" bIns="37950" anchor="ctr" anchorCtr="0">
            <a:noAutofit/>
          </a:bodyPr>
          <a:lstStyle/>
          <a:p>
            <a:endParaRPr sz="157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5" name="Google Shape;295;p31" title="Decorative Image"/>
          <p:cNvCxnSpPr>
            <a:stCxn id="296" idx="1"/>
            <a:endCxn id="297" idx="6"/>
          </p:cNvCxnSpPr>
          <p:nvPr/>
        </p:nvCxnSpPr>
        <p:spPr>
          <a:xfrm flipH="1">
            <a:off x="3435921" y="1520522"/>
            <a:ext cx="1015875" cy="2205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oval" w="sm" len="sm"/>
            <a:tailEnd type="triangle" w="lg" len="lg"/>
          </a:ln>
        </p:spPr>
      </p:cxnSp>
      <p:sp>
        <p:nvSpPr>
          <p:cNvPr id="296" name="Google Shape;296;p31"/>
          <p:cNvSpPr txBox="1"/>
          <p:nvPr/>
        </p:nvSpPr>
        <p:spPr>
          <a:xfrm>
            <a:off x="4451796" y="1225884"/>
            <a:ext cx="3279375" cy="58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919" tIns="37950" rIns="75919" bIns="37950" anchor="ctr" anchorCtr="0">
            <a:noAutofit/>
          </a:bodyPr>
          <a:lstStyle/>
          <a:p>
            <a:r>
              <a:rPr lang="en-US" dirty="0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Enter correct odometer readings</a:t>
            </a:r>
            <a:endParaRPr sz="1125" dirty="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3" name="Google Shape;293;p31" title="Decorative Image"/>
          <p:cNvSpPr/>
          <p:nvPr/>
        </p:nvSpPr>
        <p:spPr>
          <a:xfrm rot="10800000" flipH="1">
            <a:off x="1602222" y="1421534"/>
            <a:ext cx="785475" cy="242100"/>
          </a:xfrm>
          <a:prstGeom prst="ellips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919" tIns="37950" rIns="75919" bIns="37950" anchor="ctr" anchorCtr="0">
            <a:noAutofit/>
          </a:bodyPr>
          <a:lstStyle/>
          <a:p>
            <a:endParaRPr sz="157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31" title="Decorative Image"/>
          <p:cNvCxnSpPr>
            <a:stCxn id="294" idx="1"/>
            <a:endCxn id="293" idx="7"/>
          </p:cNvCxnSpPr>
          <p:nvPr/>
        </p:nvCxnSpPr>
        <p:spPr>
          <a:xfrm rot="10800000">
            <a:off x="2272723" y="1628138"/>
            <a:ext cx="2211525" cy="40365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oval" w="sm" len="sm"/>
            <a:tailEnd type="triangle" w="lg" len="lg"/>
          </a:ln>
        </p:spPr>
      </p:cxnSp>
      <p:sp>
        <p:nvSpPr>
          <p:cNvPr id="294" name="Google Shape;294;p31"/>
          <p:cNvSpPr txBox="1"/>
          <p:nvPr/>
        </p:nvSpPr>
        <p:spPr>
          <a:xfrm>
            <a:off x="4484248" y="1728938"/>
            <a:ext cx="32814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919" tIns="37950" rIns="75919" bIns="37950" anchor="ctr" anchorCtr="0">
            <a:noAutofit/>
          </a:bodyPr>
          <a:lstStyle/>
          <a:p>
            <a:r>
              <a:rPr lang="en-US" dirty="0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Tax exempt reminds vendors</a:t>
            </a:r>
            <a:endParaRPr dirty="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9" name="Google Shape;299;p31" title="Decorative Image"/>
          <p:cNvSpPr/>
          <p:nvPr/>
        </p:nvSpPr>
        <p:spPr>
          <a:xfrm rot="10800000" flipH="1">
            <a:off x="1550241" y="2398779"/>
            <a:ext cx="950850" cy="242100"/>
          </a:xfrm>
          <a:prstGeom prst="ellips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919" tIns="37950" rIns="75919" bIns="37950" anchor="ctr" anchorCtr="0">
            <a:noAutofit/>
          </a:bodyPr>
          <a:lstStyle/>
          <a:p>
            <a:endParaRPr sz="157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31" title="Decorative Image"/>
          <p:cNvCxnSpPr>
            <a:endCxn id="299" idx="6"/>
          </p:cNvCxnSpPr>
          <p:nvPr/>
        </p:nvCxnSpPr>
        <p:spPr>
          <a:xfrm rot="10800000">
            <a:off x="2501091" y="2519829"/>
            <a:ext cx="1983150" cy="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oval" w="sm" len="sm"/>
            <a:tailEnd type="triangle" w="lg" len="lg"/>
          </a:ln>
        </p:spPr>
      </p:cxnSp>
      <p:sp>
        <p:nvSpPr>
          <p:cNvPr id="300" name="Google Shape;300;p31"/>
          <p:cNvSpPr txBox="1"/>
          <p:nvPr/>
        </p:nvSpPr>
        <p:spPr>
          <a:xfrm>
            <a:off x="4484192" y="2291470"/>
            <a:ext cx="3214575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919" tIns="37950" rIns="75919" bIns="37950" anchor="t" anchorCtr="0">
            <a:noAutofit/>
          </a:bodyPr>
          <a:lstStyle/>
          <a:p>
            <a:r>
              <a:rPr lang="en-US" dirty="0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Letter may be at the end or in the middle of the tag</a:t>
            </a:r>
            <a:endParaRPr dirty="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2" name="Google Shape;302;p31" descr="Back side of SmartPay 3 c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392" y="2976859"/>
            <a:ext cx="2351632" cy="141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1" title="Decorative Image"/>
          <p:cNvSpPr/>
          <p:nvPr/>
        </p:nvSpPr>
        <p:spPr>
          <a:xfrm rot="10800000" flipH="1">
            <a:off x="1274156" y="3126918"/>
            <a:ext cx="2524050" cy="1119375"/>
          </a:xfrm>
          <a:prstGeom prst="ellips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919" tIns="37950" rIns="75919" bIns="37950" anchor="ctr" anchorCtr="0">
            <a:noAutofit/>
          </a:bodyPr>
          <a:lstStyle/>
          <a:p>
            <a:endParaRPr sz="157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31" title="Decorative Image"/>
          <p:cNvCxnSpPr>
            <a:stCxn id="304" idx="1"/>
          </p:cNvCxnSpPr>
          <p:nvPr/>
        </p:nvCxnSpPr>
        <p:spPr>
          <a:xfrm flipH="1">
            <a:off x="3353010" y="3423779"/>
            <a:ext cx="1111500" cy="30825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oval" w="sm" len="sm"/>
            <a:tailEnd type="triangle" w="lg" len="lg"/>
          </a:ln>
        </p:spPr>
      </p:cxnSp>
      <p:sp>
        <p:nvSpPr>
          <p:cNvPr id="304" name="Google Shape;304;p31"/>
          <p:cNvSpPr txBox="1"/>
          <p:nvPr/>
        </p:nvSpPr>
        <p:spPr>
          <a:xfrm>
            <a:off x="4464510" y="3053542"/>
            <a:ext cx="3016125" cy="7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919" tIns="37950" rIns="75919" bIns="37950" anchor="t" anchorCtr="0">
            <a:noAutofit/>
          </a:bodyPr>
          <a:lstStyle/>
          <a:p>
            <a:r>
              <a:rPr lang="en-US" dirty="0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Service for fueling issues and repairs under $100 </a:t>
            </a:r>
            <a:endParaRPr dirty="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307" name="Google Shape;307;p31" title="Decorative Image"/>
          <p:cNvCxnSpPr/>
          <p:nvPr/>
        </p:nvCxnSpPr>
        <p:spPr>
          <a:xfrm rot="10800000">
            <a:off x="3234537" y="3691097"/>
            <a:ext cx="1249650" cy="353700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oval" w="sm" len="sm"/>
            <a:tailEnd type="triangle" w="lg" len="lg"/>
          </a:ln>
        </p:spPr>
      </p:cxnSp>
      <p:sp>
        <p:nvSpPr>
          <p:cNvPr id="306" name="Google Shape;306;p31"/>
          <p:cNvSpPr txBox="1"/>
          <p:nvPr/>
        </p:nvSpPr>
        <p:spPr>
          <a:xfrm>
            <a:off x="4464950" y="3764555"/>
            <a:ext cx="3253050" cy="7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919" tIns="37950" rIns="75919" bIns="37950" anchor="t" anchorCtr="0">
            <a:noAutofit/>
          </a:bodyPr>
          <a:lstStyle/>
          <a:p>
            <a:r>
              <a:rPr lang="en-US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GSA MCC/AMC for repairs or accident approvals over $100</a:t>
            </a:r>
            <a:endParaRPr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3113">
                <a:solidFill>
                  <a:srgbClr val="1F497D"/>
                </a:solidFill>
                <a:latin typeface="Oswald"/>
                <a:ea typeface="Oswald"/>
                <a:cs typeface="Oswald"/>
                <a:sym typeface="Oswald"/>
              </a:rPr>
              <a:t>Fuel and Service Anywhere With WEX</a:t>
            </a:r>
            <a:endParaRPr sz="2925">
              <a:solidFill>
                <a:srgbClr val="1F497D"/>
              </a:solidFill>
            </a:endParaRPr>
          </a:p>
        </p:txBody>
      </p:sp>
      <p:grpSp>
        <p:nvGrpSpPr>
          <p:cNvPr id="328" name="Google Shape;328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34005" y="159544"/>
            <a:ext cx="733989" cy="566147"/>
            <a:chOff x="6768809" y="2682265"/>
            <a:chExt cx="719915" cy="719877"/>
          </a:xfrm>
        </p:grpSpPr>
        <p:sp>
          <p:nvSpPr>
            <p:cNvPr id="329" name="Google Shape;329;p32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32" descr="Cone Chart showing Sales"/>
          <p:cNvGrpSpPr/>
          <p:nvPr/>
        </p:nvGrpSpPr>
        <p:grpSpPr>
          <a:xfrm>
            <a:off x="1294512" y="1168660"/>
            <a:ext cx="2966652" cy="3109448"/>
            <a:chOff x="2704878" y="4454697"/>
            <a:chExt cx="720000" cy="658889"/>
          </a:xfrm>
        </p:grpSpPr>
        <p:sp>
          <p:nvSpPr>
            <p:cNvPr id="322" name="Google Shape;322;p3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rgbClr val="28324A"/>
                </a:buClr>
                <a:buSzPts val="1400"/>
              </a:pPr>
              <a:r>
                <a:rPr lang="en-US" sz="165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500,000+</a:t>
              </a:r>
              <a:endParaRPr sz="16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rgbClr val="28324A"/>
                </a:buClr>
                <a:buSzPts val="1400"/>
              </a:pPr>
              <a:r>
                <a:rPr lang="en-US" sz="165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160,000+</a:t>
              </a: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rgbClr val="49ACC5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rgbClr val="28324A"/>
                </a:buClr>
                <a:buSzPts val="1400"/>
              </a:pPr>
              <a:r>
                <a:rPr lang="en-US" sz="165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80,000+</a:t>
              </a: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rgbClr val="8EC400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rgbClr val="28324A"/>
                </a:buClr>
                <a:buSzPts val="1400"/>
              </a:pPr>
              <a:r>
                <a:rPr lang="en-US" sz="165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45,000+</a:t>
              </a: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rgbClr val="AFF000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rgbClr val="28324A"/>
                </a:buClr>
                <a:buSzPts val="1400"/>
              </a:pPr>
              <a:r>
                <a:rPr lang="en-US" sz="165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3,300+</a:t>
              </a: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32"/>
          <p:cNvSpPr txBox="1"/>
          <p:nvPr/>
        </p:nvSpPr>
        <p:spPr>
          <a:xfrm>
            <a:off x="4429125" y="1445906"/>
            <a:ext cx="3571875" cy="54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sz="1500" b="1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Additional fuel/maintenance locations with WEXPay™, a virtual MasterCard </a:t>
            </a:r>
            <a:endParaRPr sz="150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3" name="Google Shape;333;p32"/>
          <p:cNvSpPr txBox="1"/>
          <p:nvPr/>
        </p:nvSpPr>
        <p:spPr>
          <a:xfrm>
            <a:off x="4429125" y="2067769"/>
            <a:ext cx="3309075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500" b="1">
                <a:solidFill>
                  <a:srgbClr val="155B54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Fueling locations in 95% of retail sites</a:t>
            </a:r>
            <a:endParaRPr sz="1500"/>
          </a:p>
        </p:txBody>
      </p:sp>
      <p:sp>
        <p:nvSpPr>
          <p:cNvPr id="335" name="Google Shape;335;p32"/>
          <p:cNvSpPr txBox="1"/>
          <p:nvPr/>
        </p:nvSpPr>
        <p:spPr>
          <a:xfrm>
            <a:off x="4429125" y="2627447"/>
            <a:ext cx="2250000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500" b="1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Diesel sites</a:t>
            </a:r>
            <a:endParaRPr sz="900"/>
          </a:p>
        </p:txBody>
      </p:sp>
      <p:sp>
        <p:nvSpPr>
          <p:cNvPr id="336" name="Google Shape;336;p32"/>
          <p:cNvSpPr txBox="1"/>
          <p:nvPr/>
        </p:nvSpPr>
        <p:spPr>
          <a:xfrm>
            <a:off x="4429125" y="3180310"/>
            <a:ext cx="3309075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500" b="1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Maintenance locations with WEX swipe</a:t>
            </a:r>
            <a:endParaRPr sz="1125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4429125" y="3733162"/>
            <a:ext cx="2250000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500" b="1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Canadian retail fuel sites</a:t>
            </a:r>
            <a:endParaRPr sz="1500" b="1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lvl="1" algn="l" rtl="0">
              <a:buClr>
                <a:schemeClr val="dk1"/>
              </a:buClr>
            </a:pPr>
            <a:r>
              <a:rPr lang="en-US" sz="2325" b="1" u="sng">
                <a:solidFill>
                  <a:srgbClr val="1E3660"/>
                </a:solid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WEXConnect App® </a:t>
            </a:r>
            <a:r>
              <a:rPr lang="en-US" sz="2325">
                <a:solidFill>
                  <a:srgbClr val="212167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-US" sz="1650">
                <a:solidFill>
                  <a:srgbClr val="212167"/>
                </a:solidFill>
                <a:latin typeface="Oswald"/>
                <a:ea typeface="Oswald"/>
                <a:cs typeface="Oswald"/>
                <a:sym typeface="Oswald"/>
              </a:rPr>
              <a:t>(Google Play® &amp; iOS Apps®)</a:t>
            </a:r>
            <a:endParaRPr sz="105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63" name="Google Shape;363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24227" y="162730"/>
            <a:ext cx="733989" cy="566147"/>
            <a:chOff x="6768809" y="2682265"/>
            <a:chExt cx="719915" cy="719877"/>
          </a:xfrm>
        </p:grpSpPr>
        <p:sp>
          <p:nvSpPr>
            <p:cNvPr id="364" name="Google Shape;364;p33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4" name="Google Shape;374;p33" descr="Icons available in the WEXConnect App including gas, charge, service and carwas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950" y="955387"/>
            <a:ext cx="3817201" cy="6452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" name="Google Shape;345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9994" y="1669688"/>
            <a:ext cx="1378569" cy="2933045"/>
            <a:chOff x="2547160" y="238123"/>
            <a:chExt cx="2462281" cy="5238750"/>
          </a:xfrm>
        </p:grpSpPr>
        <p:sp>
          <p:nvSpPr>
            <p:cNvPr id="346" name="Google Shape;346;p33"/>
            <p:cNvSpPr/>
            <p:nvPr/>
          </p:nvSpPr>
          <p:spPr>
            <a:xfrm>
              <a:off x="2547160" y="238123"/>
              <a:ext cx="2462281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pic>
        <p:nvPicPr>
          <p:cNvPr id="350" name="Google Shape;350;p33" descr="Image showing list of vendors within 5 mil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9623" y="1954331"/>
            <a:ext cx="1299319" cy="2363756"/>
          </a:xfrm>
          <a:prstGeom prst="rect">
            <a:avLst/>
          </a:prstGeom>
          <a:solidFill>
            <a:srgbClr val="1F497D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56" name="Google Shape;356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00918" y="1669744"/>
            <a:ext cx="1410842" cy="2933045"/>
            <a:chOff x="2547150" y="238125"/>
            <a:chExt cx="2525675" cy="5238750"/>
          </a:xfrm>
        </p:grpSpPr>
        <p:sp>
          <p:nvSpPr>
            <p:cNvPr id="357" name="Google Shape;357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grpSp>
        <p:nvGrpSpPr>
          <p:cNvPr id="351" name="Google Shape;351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53730" y="1669745"/>
            <a:ext cx="1410842" cy="2933045"/>
            <a:chOff x="2547150" y="238125"/>
            <a:chExt cx="2525675" cy="5238750"/>
          </a:xfrm>
        </p:grpSpPr>
        <p:sp>
          <p:nvSpPr>
            <p:cNvPr id="352" name="Google Shape;352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pic>
        <p:nvPicPr>
          <p:cNvPr id="361" name="Google Shape;361;p33" descr="Map showing vendor loca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4157" y="1954332"/>
            <a:ext cx="1264370" cy="2363756"/>
          </a:xfrm>
          <a:prstGeom prst="rect">
            <a:avLst/>
          </a:prstGeom>
          <a:solidFill>
            <a:srgbClr val="1F497D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2" name="Google Shape;362;p33" descr="Prices at various fuel vendors" title="Prices at various fuel vendo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09494" y="1939857"/>
            <a:ext cx="1299319" cy="2363756"/>
          </a:xfrm>
          <a:prstGeom prst="rect">
            <a:avLst/>
          </a:prstGeom>
          <a:solidFill>
            <a:srgbClr val="1F497D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68" name="Google Shape;368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06544" y="1655213"/>
            <a:ext cx="1378569" cy="2933045"/>
            <a:chOff x="2547160" y="238123"/>
            <a:chExt cx="2462281" cy="5238750"/>
          </a:xfrm>
        </p:grpSpPr>
        <p:sp>
          <p:nvSpPr>
            <p:cNvPr id="369" name="Google Shape;369;p33"/>
            <p:cNvSpPr/>
            <p:nvPr/>
          </p:nvSpPr>
          <p:spPr>
            <a:xfrm>
              <a:off x="2547160" y="238123"/>
              <a:ext cx="2462281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7076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</p:grpSp>
      <p:pic>
        <p:nvPicPr>
          <p:cNvPr id="373" name="Google Shape;373;p33" descr="Image showing list of carwash and gas locations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5150" y="1910251"/>
            <a:ext cx="1264368" cy="240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>
            <a:spLocks noGrp="1"/>
          </p:cNvSpPr>
          <p:nvPr>
            <p:ph type="title"/>
          </p:nvPr>
        </p:nvSpPr>
        <p:spPr>
          <a:xfrm>
            <a:off x="1411138" y="159545"/>
            <a:ext cx="6316875" cy="826650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US" sz="2325">
                <a:solidFill>
                  <a:srgbClr val="046858"/>
                </a:solidFill>
                <a:latin typeface="Oswald"/>
                <a:ea typeface="Oswald"/>
                <a:cs typeface="Oswald"/>
                <a:sym typeface="Oswald"/>
              </a:rPr>
              <a:t>Electric Vehicle Fueling Experience Considerations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84" name="Google Shape;384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31802" y="159544"/>
            <a:ext cx="733989" cy="566147"/>
            <a:chOff x="6768809" y="2682265"/>
            <a:chExt cx="719915" cy="719877"/>
          </a:xfrm>
        </p:grpSpPr>
        <p:sp>
          <p:nvSpPr>
            <p:cNvPr id="385" name="Google Shape;385;p34"/>
            <p:cNvSpPr/>
            <p:nvPr/>
          </p:nvSpPr>
          <p:spPr>
            <a:xfrm>
              <a:off x="6768809" y="2682267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51431" tIns="25706" rIns="51431" bIns="25706" anchor="t" anchorCtr="0">
              <a:noAutofit/>
            </a:bodyPr>
            <a:lstStyle/>
            <a:p>
              <a:pPr>
                <a:buClr>
                  <a:srgbClr val="28324A"/>
                </a:buClr>
                <a:buSzPts val="1400"/>
              </a:pPr>
              <a:endParaRPr sz="1050">
                <a:solidFill>
                  <a:srgbClr val="28324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34"/>
          <p:cNvSpPr txBox="1">
            <a:spLocks noGrp="1"/>
          </p:cNvSpPr>
          <p:nvPr>
            <p:ph type="body" idx="1"/>
          </p:nvPr>
        </p:nvSpPr>
        <p:spPr>
          <a:xfrm>
            <a:off x="1411141" y="1105781"/>
            <a:ext cx="3157425" cy="34125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indent="-266700">
              <a:lnSpc>
                <a:spcPct val="80000"/>
              </a:lnSpc>
              <a:spcBef>
                <a:spcPts val="0"/>
              </a:spcBef>
              <a:buClr>
                <a:srgbClr val="155B54"/>
              </a:buClr>
              <a:buSzPts val="2000"/>
              <a:buFont typeface="Oswald"/>
              <a:buChar char="●"/>
            </a:pPr>
            <a:r>
              <a:rPr lang="en-US" sz="1500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In general, the market is in the early stages and still evolving</a:t>
            </a:r>
            <a:endParaRPr sz="150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50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6700">
              <a:lnSpc>
                <a:spcPct val="80000"/>
              </a:lnSpc>
              <a:spcBef>
                <a:spcPts val="0"/>
              </a:spcBef>
              <a:buClr>
                <a:srgbClr val="155B54"/>
              </a:buClr>
              <a:buSzPts val="2000"/>
              <a:buFont typeface="Oswald"/>
              <a:buChar char="●"/>
            </a:pPr>
            <a:r>
              <a:rPr lang="en-US" sz="1500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“Fueling experience” is different from traditional ICE (internal combustion engine) vehicles</a:t>
            </a:r>
            <a:endParaRPr sz="150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300"/>
              <a:buNone/>
            </a:pPr>
            <a:endParaRPr sz="150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6700">
              <a:lnSpc>
                <a:spcPct val="80000"/>
              </a:lnSpc>
              <a:spcBef>
                <a:spcPts val="0"/>
              </a:spcBef>
              <a:buClr>
                <a:srgbClr val="155B54"/>
              </a:buClr>
              <a:buSzPts val="2000"/>
              <a:buFont typeface="Oswald"/>
              <a:buChar char="●"/>
            </a:pPr>
            <a:r>
              <a:rPr lang="en-US" sz="1500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Management of “mixed fleets” for many years</a:t>
            </a:r>
            <a:endParaRPr sz="150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300"/>
              <a:buNone/>
            </a:pPr>
            <a:endParaRPr sz="150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6700">
              <a:lnSpc>
                <a:spcPct val="80000"/>
              </a:lnSpc>
              <a:spcBef>
                <a:spcPts val="0"/>
              </a:spcBef>
              <a:buClr>
                <a:srgbClr val="155B54"/>
              </a:buClr>
              <a:buSzPts val="2000"/>
              <a:buFont typeface="Oswald"/>
              <a:buChar char="●"/>
            </a:pPr>
            <a:r>
              <a:rPr lang="en-US" sz="1500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Evolution of the payment/charging experience</a:t>
            </a:r>
            <a:endParaRPr sz="150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300"/>
              <a:buNone/>
            </a:pPr>
            <a:endParaRPr sz="1500">
              <a:solidFill>
                <a:srgbClr val="155B54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66700">
              <a:lnSpc>
                <a:spcPct val="80000"/>
              </a:lnSpc>
              <a:spcBef>
                <a:spcPts val="0"/>
              </a:spcBef>
              <a:buClr>
                <a:srgbClr val="155B54"/>
              </a:buClr>
              <a:buSzPts val="2000"/>
              <a:buFont typeface="Oswald"/>
              <a:buChar char="●"/>
            </a:pPr>
            <a:r>
              <a:rPr lang="en-US" sz="1500">
                <a:solidFill>
                  <a:srgbClr val="155B54"/>
                </a:solidFill>
                <a:latin typeface="Oswald"/>
                <a:ea typeface="Oswald"/>
                <a:cs typeface="Oswald"/>
                <a:sym typeface="Oswald"/>
              </a:rPr>
              <a:t>WEX and ChargePoint are connected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83" name="Google Shape;383;p34" descr="A photo of an ICE vehicle with a WEX card overlayed and a photo of car keys with a ChargePoint fob and GSA Fleet keychain attached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1507" y="1637475"/>
            <a:ext cx="3344794" cy="156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2">
            <a:off x="4568568" y="1732618"/>
            <a:ext cx="804869" cy="56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3825" y="1632132"/>
            <a:ext cx="1679299" cy="158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4" descr="GSA Fleet Logo"/>
          <p:cNvPicPr preferRelativeResize="0"/>
          <p:nvPr/>
        </p:nvPicPr>
        <p:blipFill rotWithShape="1">
          <a:blip r:embed="rId6">
            <a:alphaModFix/>
          </a:blip>
          <a:srcRect l="5015" t="32356" b="27539"/>
          <a:stretch/>
        </p:blipFill>
        <p:spPr>
          <a:xfrm rot="708803">
            <a:off x="6378964" y="2082120"/>
            <a:ext cx="594137" cy="26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A SmartPay">
      <a:dk1>
        <a:srgbClr val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686</TotalTime>
  <Words>1028</Words>
  <Application>Microsoft Office PowerPoint</Application>
  <PresentationFormat>On-screen Show (16:9)</PresentationFormat>
  <Paragraphs>283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Bold</vt:lpstr>
      <vt:lpstr>Calibri</vt:lpstr>
      <vt:lpstr>Oswald</vt:lpstr>
      <vt:lpstr>Source Sans Pro</vt:lpstr>
      <vt:lpstr>Office Theme</vt:lpstr>
      <vt:lpstr>GSA Fleet Card Program Brian Moseley</vt:lpstr>
      <vt:lpstr>USA Map</vt:lpstr>
      <vt:lpstr>Creating Connections Through Fleet Cards</vt:lpstr>
      <vt:lpstr>Quote</vt:lpstr>
      <vt:lpstr>Saving Agencies Resources</vt:lpstr>
      <vt:lpstr> Everything You Need to Know </vt:lpstr>
      <vt:lpstr>Fuel and Service Anywhere With WEX</vt:lpstr>
      <vt:lpstr>WEXConnect App® - (Google Play® &amp; iOS Apps®)</vt:lpstr>
      <vt:lpstr>Electric Vehicle Fueling Experience Considerations</vt:lpstr>
      <vt:lpstr>Paying for EVs: What to Know</vt:lpstr>
      <vt:lpstr>How to Charge at Public Stations</vt:lpstr>
      <vt:lpstr> Benefits of Fleet Branded Cards </vt:lpstr>
      <vt:lpstr>Fleet Cards Save Agencies Money</vt:lpstr>
      <vt:lpstr> The Mystery of Product Coding </vt:lpstr>
      <vt:lpstr> The Dos and Don’ts </vt:lpstr>
      <vt:lpstr>The Fleet Card Hustle</vt:lpstr>
      <vt:lpstr>Is This Fraud or Misuse?</vt:lpstr>
      <vt:lpstr>All About Card Skimmers</vt:lpstr>
      <vt:lpstr>Protecting Your Fleet Cards</vt:lpstr>
      <vt:lpstr>Everything Else You Need to Know</vt:lpstr>
      <vt:lpstr>Ordering a Replacement Fleet Card</vt:lpstr>
      <vt:lpstr>Fuel Use Reports in GSA Fleet Drive-thru</vt:lpstr>
      <vt:lpstr>GSA Fleet Drive-thru Training</vt:lpstr>
      <vt:lpstr>When in Doubt, Consult the Directions</vt:lpstr>
      <vt:lpstr>Contact Us</vt:lpstr>
      <vt:lpstr>GSA Starmark Logo</vt:lpstr>
    </vt:vector>
  </TitlesOfParts>
  <Company>General Services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GSA User</dc:creator>
  <cp:lastModifiedBy>ElizabethAOwens</cp:lastModifiedBy>
  <cp:revision>15</cp:revision>
  <dcterms:created xsi:type="dcterms:W3CDTF">2015-02-25T18:03:24Z</dcterms:created>
  <dcterms:modified xsi:type="dcterms:W3CDTF">2023-03-02T16:15:00Z</dcterms:modified>
</cp:coreProperties>
</file>