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0"/>
  </p:notesMasterIdLst>
  <p:sldIdLst>
    <p:sldId id="256" r:id="rId2"/>
    <p:sldId id="262" r:id="rId3"/>
    <p:sldId id="265" r:id="rId4"/>
    <p:sldId id="296" r:id="rId5"/>
    <p:sldId id="299" r:id="rId6"/>
    <p:sldId id="297" r:id="rId7"/>
    <p:sldId id="298" r:id="rId8"/>
    <p:sldId id="300" r:id="rId9"/>
    <p:sldId id="268" r:id="rId10"/>
    <p:sldId id="269" r:id="rId11"/>
    <p:sldId id="270" r:id="rId12"/>
    <p:sldId id="271" r:id="rId13"/>
    <p:sldId id="272" r:id="rId14"/>
    <p:sldId id="276" r:id="rId15"/>
    <p:sldId id="277" r:id="rId16"/>
    <p:sldId id="278" r:id="rId17"/>
    <p:sldId id="289" r:id="rId18"/>
    <p:sldId id="290" r:id="rId19"/>
    <p:sldId id="291" r:id="rId20"/>
    <p:sldId id="279" r:id="rId21"/>
    <p:sldId id="285" r:id="rId22"/>
    <p:sldId id="292" r:id="rId23"/>
    <p:sldId id="293" r:id="rId24"/>
    <p:sldId id="259" r:id="rId25"/>
    <p:sldId id="287" r:id="rId26"/>
    <p:sldId id="286" r:id="rId27"/>
    <p:sldId id="288" r:id="rId28"/>
    <p:sldId id="260" r:id="rId29"/>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426" autoAdjust="0"/>
    <p:restoredTop sz="86433" autoAdjust="0"/>
  </p:normalViewPr>
  <p:slideViewPr>
    <p:cSldViewPr snapToGrid="0" snapToObjects="1">
      <p:cViewPr varScale="1">
        <p:scale>
          <a:sx n="93" d="100"/>
          <a:sy n="93" d="100"/>
        </p:scale>
        <p:origin x="1051" y="82"/>
      </p:cViewPr>
      <p:guideLst>
        <p:guide orient="horz" pos="1620"/>
        <p:guide pos="2880"/>
      </p:guideLst>
    </p:cSldViewPr>
  </p:slideViewPr>
  <p:outlineViewPr>
    <p:cViewPr>
      <p:scale>
        <a:sx n="33" d="100"/>
        <a:sy n="33" d="100"/>
      </p:scale>
      <p:origin x="0" y="-1051"/>
    </p:cViewPr>
  </p:outlineViewPr>
  <p:notesTextViewPr>
    <p:cViewPr>
      <p:scale>
        <a:sx n="100" d="100"/>
        <a:sy n="100" d="100"/>
      </p:scale>
      <p:origin x="0" y="0"/>
    </p:cViewPr>
  </p:notesTextViewPr>
  <p:sorterViewPr>
    <p:cViewPr>
      <p:scale>
        <a:sx n="80" d="100"/>
        <a:sy n="80" d="100"/>
      </p:scale>
      <p:origin x="0" y="0"/>
    </p:cViewPr>
  </p:sorterViewPr>
  <p:notesViewPr>
    <p:cSldViewPr snapToGrid="0" snapToObjects="1">
      <p:cViewPr varScale="1">
        <p:scale>
          <a:sx n="95" d="100"/>
          <a:sy n="95" d="100"/>
        </p:scale>
        <p:origin x="2512" y="20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35F2067-A687-B342-BD06-FA386BB5BADC}" type="datetimeFigureOut">
              <a:rPr lang="en-US" smtClean="0"/>
              <a:t>3/2/2023</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EA17250-56D1-8849-9C4F-9B4226955734}" type="slidenum">
              <a:rPr lang="en-US" smtClean="0"/>
              <a:t>‹#›</a:t>
            </a:fld>
            <a:endParaRPr lang="en-US"/>
          </a:p>
        </p:txBody>
      </p:sp>
    </p:spTree>
    <p:extLst>
      <p:ext uri="{BB962C8B-B14F-4D97-AF65-F5344CB8AC3E}">
        <p14:creationId xmlns:p14="http://schemas.microsoft.com/office/powerpoint/2010/main" val="426160606"/>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Introduce myself.</a:t>
            </a:r>
          </a:p>
          <a:p>
            <a:endParaRPr lang="en-US" dirty="0"/>
          </a:p>
          <a:p>
            <a:r>
              <a:rPr lang="en-US" dirty="0"/>
              <a:t>Describe what the class is and how it's relevant to the audience.</a:t>
            </a:r>
          </a:p>
          <a:p>
            <a:endParaRPr lang="en-US" dirty="0"/>
          </a:p>
          <a:p>
            <a:r>
              <a:rPr lang="en-US" dirty="0"/>
              <a:t>Talk about my contracting and acquisition experience.</a:t>
            </a:r>
          </a:p>
        </p:txBody>
      </p:sp>
      <p:sp>
        <p:nvSpPr>
          <p:cNvPr id="4" name="Slide Number Placeholder 3"/>
          <p:cNvSpPr>
            <a:spLocks noGrp="1"/>
          </p:cNvSpPr>
          <p:nvPr>
            <p:ph type="sldNum" sz="quarter" idx="5"/>
          </p:nvPr>
        </p:nvSpPr>
        <p:spPr/>
        <p:txBody>
          <a:bodyPr/>
          <a:lstStyle/>
          <a:p>
            <a:fld id="{1EA17250-56D1-8849-9C4F-9B4226955734}" type="slidenum">
              <a:rPr lang="en-US" smtClean="0"/>
              <a:t>1</a:t>
            </a:fld>
            <a:endParaRPr lang="en-US"/>
          </a:p>
        </p:txBody>
      </p:sp>
    </p:spTree>
    <p:extLst>
      <p:ext uri="{BB962C8B-B14F-4D97-AF65-F5344CB8AC3E}">
        <p14:creationId xmlns:p14="http://schemas.microsoft.com/office/powerpoint/2010/main" val="18134656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5"/>
        <p:cNvGrpSpPr/>
        <p:nvPr/>
      </p:nvGrpSpPr>
      <p:grpSpPr>
        <a:xfrm>
          <a:off x="0" y="0"/>
          <a:ext cx="0" cy="0"/>
          <a:chOff x="0" y="0"/>
          <a:chExt cx="0" cy="0"/>
        </a:xfrm>
      </p:grpSpPr>
      <p:sp>
        <p:nvSpPr>
          <p:cNvPr id="946" name="Google Shape;946;g114b14647e4_1_18:notes"/>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360"/>
              </a:spcBef>
              <a:spcAft>
                <a:spcPts val="0"/>
              </a:spcAft>
              <a:buSzPts val="1400"/>
              <a:buNone/>
            </a:pPr>
            <a:endParaRPr/>
          </a:p>
        </p:txBody>
      </p:sp>
      <p:sp>
        <p:nvSpPr>
          <p:cNvPr id="947" name="Google Shape;947;g114b14647e4_1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
            <a:headEnd type="none" w="sm" len="sm"/>
            <a:tailEnd type="none" w="sm" len="sm"/>
          </a:ln>
        </p:spPr>
      </p:sp>
    </p:spTree>
    <p:extLst>
      <p:ext uri="{BB962C8B-B14F-4D97-AF65-F5344CB8AC3E}">
        <p14:creationId xmlns:p14="http://schemas.microsoft.com/office/powerpoint/2010/main" val="4200968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1"/>
        <p:cNvGrpSpPr/>
        <p:nvPr/>
      </p:nvGrpSpPr>
      <p:grpSpPr>
        <a:xfrm>
          <a:off x="0" y="0"/>
          <a:ext cx="0" cy="0"/>
          <a:chOff x="0" y="0"/>
          <a:chExt cx="0" cy="0"/>
        </a:xfrm>
      </p:grpSpPr>
      <p:sp>
        <p:nvSpPr>
          <p:cNvPr id="952" name="Google Shape;952;g114b14647e4_1_62:notes"/>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360"/>
              </a:spcBef>
              <a:spcAft>
                <a:spcPts val="0"/>
              </a:spcAft>
              <a:buSzPts val="1400"/>
              <a:buNone/>
            </a:pPr>
            <a:endParaRPr/>
          </a:p>
        </p:txBody>
      </p:sp>
      <p:sp>
        <p:nvSpPr>
          <p:cNvPr id="953" name="Google Shape;953;g114b14647e4_1_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
            <a:headEnd type="none" w="sm" len="sm"/>
            <a:tailEnd type="none" w="sm" len="sm"/>
          </a:ln>
        </p:spPr>
      </p:sp>
    </p:spTree>
    <p:extLst>
      <p:ext uri="{BB962C8B-B14F-4D97-AF65-F5344CB8AC3E}">
        <p14:creationId xmlns:p14="http://schemas.microsoft.com/office/powerpoint/2010/main" val="9586943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7"/>
        <p:cNvGrpSpPr/>
        <p:nvPr/>
      </p:nvGrpSpPr>
      <p:grpSpPr>
        <a:xfrm>
          <a:off x="0" y="0"/>
          <a:ext cx="0" cy="0"/>
          <a:chOff x="0" y="0"/>
          <a:chExt cx="0" cy="0"/>
        </a:xfrm>
      </p:grpSpPr>
      <p:sp>
        <p:nvSpPr>
          <p:cNvPr id="958" name="Google Shape;958;g114b14647e4_1_12:notes"/>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360"/>
              </a:spcBef>
              <a:spcAft>
                <a:spcPts val="0"/>
              </a:spcAft>
              <a:buSzPts val="1400"/>
              <a:buNone/>
            </a:pPr>
            <a:endParaRPr/>
          </a:p>
        </p:txBody>
      </p:sp>
      <p:sp>
        <p:nvSpPr>
          <p:cNvPr id="959" name="Google Shape;959;g114b14647e4_1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
            <a:headEnd type="none" w="sm" len="sm"/>
            <a:tailEnd type="none" w="sm" len="sm"/>
          </a:ln>
        </p:spPr>
      </p:sp>
    </p:spTree>
    <p:extLst>
      <p:ext uri="{BB962C8B-B14F-4D97-AF65-F5344CB8AC3E}">
        <p14:creationId xmlns:p14="http://schemas.microsoft.com/office/powerpoint/2010/main" val="34545533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3"/>
        <p:cNvGrpSpPr/>
        <p:nvPr/>
      </p:nvGrpSpPr>
      <p:grpSpPr>
        <a:xfrm>
          <a:off x="0" y="0"/>
          <a:ext cx="0" cy="0"/>
          <a:chOff x="0" y="0"/>
          <a:chExt cx="0" cy="0"/>
        </a:xfrm>
      </p:grpSpPr>
      <p:sp>
        <p:nvSpPr>
          <p:cNvPr id="964" name="Google Shape;964;g114b14647e4_8_8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5" name="Google Shape;965;g114b14647e4_8_8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360"/>
              </a:spcBef>
              <a:spcAft>
                <a:spcPts val="0"/>
              </a:spcAft>
              <a:buNone/>
            </a:pPr>
            <a:endParaRPr/>
          </a:p>
        </p:txBody>
      </p:sp>
    </p:spTree>
    <p:extLst>
      <p:ext uri="{BB962C8B-B14F-4D97-AF65-F5344CB8AC3E}">
        <p14:creationId xmlns:p14="http://schemas.microsoft.com/office/powerpoint/2010/main" val="33935188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4"/>
        <p:cNvGrpSpPr/>
        <p:nvPr/>
      </p:nvGrpSpPr>
      <p:grpSpPr>
        <a:xfrm>
          <a:off x="0" y="0"/>
          <a:ext cx="0" cy="0"/>
          <a:chOff x="0" y="0"/>
          <a:chExt cx="0" cy="0"/>
        </a:xfrm>
      </p:grpSpPr>
      <p:sp>
        <p:nvSpPr>
          <p:cNvPr id="995" name="Google Shape;995;g114b14647e4_8_9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6" name="Google Shape;996;g114b14647e4_8_9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360"/>
              </a:spcBef>
              <a:spcAft>
                <a:spcPts val="0"/>
              </a:spcAft>
              <a:buNone/>
            </a:pPr>
            <a:endParaRPr/>
          </a:p>
        </p:txBody>
      </p:sp>
    </p:spTree>
    <p:extLst>
      <p:ext uri="{BB962C8B-B14F-4D97-AF65-F5344CB8AC3E}">
        <p14:creationId xmlns:p14="http://schemas.microsoft.com/office/powerpoint/2010/main" val="30579327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1"/>
        <p:cNvGrpSpPr/>
        <p:nvPr/>
      </p:nvGrpSpPr>
      <p:grpSpPr>
        <a:xfrm>
          <a:off x="0" y="0"/>
          <a:ext cx="0" cy="0"/>
          <a:chOff x="0" y="0"/>
          <a:chExt cx="0" cy="0"/>
        </a:xfrm>
      </p:grpSpPr>
      <p:sp>
        <p:nvSpPr>
          <p:cNvPr id="1002" name="Google Shape;1002;g114b14647e4_8_9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3" name="Google Shape;1003;g114b14647e4_8_9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360"/>
              </a:spcBef>
              <a:spcAft>
                <a:spcPts val="0"/>
              </a:spcAft>
              <a:buNone/>
            </a:pPr>
            <a:endParaRPr/>
          </a:p>
        </p:txBody>
      </p:sp>
    </p:spTree>
    <p:extLst>
      <p:ext uri="{BB962C8B-B14F-4D97-AF65-F5344CB8AC3E}">
        <p14:creationId xmlns:p14="http://schemas.microsoft.com/office/powerpoint/2010/main" val="203796426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8"/>
        <p:cNvGrpSpPr/>
        <p:nvPr/>
      </p:nvGrpSpPr>
      <p:grpSpPr>
        <a:xfrm>
          <a:off x="0" y="0"/>
          <a:ext cx="0" cy="0"/>
          <a:chOff x="0" y="0"/>
          <a:chExt cx="0" cy="0"/>
        </a:xfrm>
      </p:grpSpPr>
      <p:sp>
        <p:nvSpPr>
          <p:cNvPr id="1009" name="Google Shape;1009;g114b14647e4_8_9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0" name="Google Shape;1010;g114b14647e4_8_9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360"/>
              </a:spcBef>
              <a:spcAft>
                <a:spcPts val="0"/>
              </a:spcAft>
              <a:buNone/>
            </a:pPr>
            <a:endParaRPr/>
          </a:p>
        </p:txBody>
      </p:sp>
    </p:spTree>
    <p:extLst>
      <p:ext uri="{BB962C8B-B14F-4D97-AF65-F5344CB8AC3E}">
        <p14:creationId xmlns:p14="http://schemas.microsoft.com/office/powerpoint/2010/main" val="33144022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8"/>
        <p:cNvGrpSpPr/>
        <p:nvPr/>
      </p:nvGrpSpPr>
      <p:grpSpPr>
        <a:xfrm>
          <a:off x="0" y="0"/>
          <a:ext cx="0" cy="0"/>
          <a:chOff x="0" y="0"/>
          <a:chExt cx="0" cy="0"/>
        </a:xfrm>
      </p:grpSpPr>
      <p:sp>
        <p:nvSpPr>
          <p:cNvPr id="1009" name="Google Shape;1009;g114b14647e4_8_9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0" name="Google Shape;1010;g114b14647e4_8_9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360"/>
              </a:spcBef>
              <a:spcAft>
                <a:spcPts val="0"/>
              </a:spcAft>
              <a:buNone/>
            </a:pPr>
            <a:endParaRPr/>
          </a:p>
        </p:txBody>
      </p:sp>
    </p:spTree>
    <p:extLst>
      <p:ext uri="{BB962C8B-B14F-4D97-AF65-F5344CB8AC3E}">
        <p14:creationId xmlns:p14="http://schemas.microsoft.com/office/powerpoint/2010/main" val="74252439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8"/>
        <p:cNvGrpSpPr/>
        <p:nvPr/>
      </p:nvGrpSpPr>
      <p:grpSpPr>
        <a:xfrm>
          <a:off x="0" y="0"/>
          <a:ext cx="0" cy="0"/>
          <a:chOff x="0" y="0"/>
          <a:chExt cx="0" cy="0"/>
        </a:xfrm>
      </p:grpSpPr>
      <p:sp>
        <p:nvSpPr>
          <p:cNvPr id="1009" name="Google Shape;1009;g114b14647e4_8_9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0" name="Google Shape;1010;g114b14647e4_8_9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360"/>
              </a:spcBef>
              <a:spcAft>
                <a:spcPts val="0"/>
              </a:spcAft>
              <a:buNone/>
            </a:pPr>
            <a:endParaRPr/>
          </a:p>
        </p:txBody>
      </p:sp>
    </p:spTree>
    <p:extLst>
      <p:ext uri="{BB962C8B-B14F-4D97-AF65-F5344CB8AC3E}">
        <p14:creationId xmlns:p14="http://schemas.microsoft.com/office/powerpoint/2010/main" val="22440061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8"/>
        <p:cNvGrpSpPr/>
        <p:nvPr/>
      </p:nvGrpSpPr>
      <p:grpSpPr>
        <a:xfrm>
          <a:off x="0" y="0"/>
          <a:ext cx="0" cy="0"/>
          <a:chOff x="0" y="0"/>
          <a:chExt cx="0" cy="0"/>
        </a:xfrm>
      </p:grpSpPr>
      <p:sp>
        <p:nvSpPr>
          <p:cNvPr id="1009" name="Google Shape;1009;g114b14647e4_8_9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0" name="Google Shape;1010;g114b14647e4_8_9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360"/>
              </a:spcBef>
              <a:spcAft>
                <a:spcPts val="0"/>
              </a:spcAft>
              <a:buNone/>
            </a:pPr>
            <a:endParaRPr/>
          </a:p>
        </p:txBody>
      </p:sp>
    </p:spTree>
    <p:extLst>
      <p:ext uri="{BB962C8B-B14F-4D97-AF65-F5344CB8AC3E}">
        <p14:creationId xmlns:p14="http://schemas.microsoft.com/office/powerpoint/2010/main" val="23189760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2"/>
        <p:cNvGrpSpPr/>
        <p:nvPr/>
      </p:nvGrpSpPr>
      <p:grpSpPr>
        <a:xfrm>
          <a:off x="0" y="0"/>
          <a:ext cx="0" cy="0"/>
          <a:chOff x="0" y="0"/>
          <a:chExt cx="0" cy="0"/>
        </a:xfrm>
      </p:grpSpPr>
      <p:sp>
        <p:nvSpPr>
          <p:cNvPr id="803" name="Google Shape;803;p2:notes"/>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360"/>
              </a:spcBef>
              <a:spcAft>
                <a:spcPts val="0"/>
              </a:spcAft>
              <a:buSzPts val="1400"/>
              <a:buNone/>
            </a:pPr>
            <a:endParaRPr/>
          </a:p>
        </p:txBody>
      </p:sp>
      <p:sp>
        <p:nvSpPr>
          <p:cNvPr id="804" name="Google Shape;804;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
            <a:headEnd type="none" w="sm" len="sm"/>
            <a:tailEnd type="none" w="sm" len="sm"/>
          </a:ln>
        </p:spPr>
      </p:sp>
    </p:spTree>
    <p:extLst>
      <p:ext uri="{BB962C8B-B14F-4D97-AF65-F5344CB8AC3E}">
        <p14:creationId xmlns:p14="http://schemas.microsoft.com/office/powerpoint/2010/main" val="309488714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5"/>
        <p:cNvGrpSpPr/>
        <p:nvPr/>
      </p:nvGrpSpPr>
      <p:grpSpPr>
        <a:xfrm>
          <a:off x="0" y="0"/>
          <a:ext cx="0" cy="0"/>
          <a:chOff x="0" y="0"/>
          <a:chExt cx="0" cy="0"/>
        </a:xfrm>
      </p:grpSpPr>
      <p:sp>
        <p:nvSpPr>
          <p:cNvPr id="1016" name="Google Shape;1016;g114b14647e4_8_9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7" name="Google Shape;1017;g114b14647e4_8_9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360"/>
              </a:spcBef>
              <a:spcAft>
                <a:spcPts val="0"/>
              </a:spcAft>
              <a:buNone/>
            </a:pPr>
            <a:endParaRPr/>
          </a:p>
        </p:txBody>
      </p:sp>
    </p:spTree>
    <p:extLst>
      <p:ext uri="{BB962C8B-B14F-4D97-AF65-F5344CB8AC3E}">
        <p14:creationId xmlns:p14="http://schemas.microsoft.com/office/powerpoint/2010/main" val="125970709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5"/>
        <p:cNvGrpSpPr/>
        <p:nvPr/>
      </p:nvGrpSpPr>
      <p:grpSpPr>
        <a:xfrm>
          <a:off x="0" y="0"/>
          <a:ext cx="0" cy="0"/>
          <a:chOff x="0" y="0"/>
          <a:chExt cx="0" cy="0"/>
        </a:xfrm>
      </p:grpSpPr>
      <p:sp>
        <p:nvSpPr>
          <p:cNvPr id="1016" name="Google Shape;1016;g114b14647e4_8_9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7" name="Google Shape;1017;g114b14647e4_8_9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360"/>
              </a:spcBef>
              <a:spcAft>
                <a:spcPts val="0"/>
              </a:spcAft>
              <a:buNone/>
            </a:pPr>
            <a:endParaRPr/>
          </a:p>
        </p:txBody>
      </p:sp>
    </p:spTree>
    <p:extLst>
      <p:ext uri="{BB962C8B-B14F-4D97-AF65-F5344CB8AC3E}">
        <p14:creationId xmlns:p14="http://schemas.microsoft.com/office/powerpoint/2010/main" val="307403299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5"/>
        <p:cNvGrpSpPr/>
        <p:nvPr/>
      </p:nvGrpSpPr>
      <p:grpSpPr>
        <a:xfrm>
          <a:off x="0" y="0"/>
          <a:ext cx="0" cy="0"/>
          <a:chOff x="0" y="0"/>
          <a:chExt cx="0" cy="0"/>
        </a:xfrm>
      </p:grpSpPr>
      <p:sp>
        <p:nvSpPr>
          <p:cNvPr id="1016" name="Google Shape;1016;g114b14647e4_8_9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7" name="Google Shape;1017;g114b14647e4_8_9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360"/>
              </a:spcBef>
              <a:spcAft>
                <a:spcPts val="0"/>
              </a:spcAft>
              <a:buNone/>
            </a:pPr>
            <a:endParaRPr/>
          </a:p>
        </p:txBody>
      </p:sp>
    </p:spTree>
    <p:extLst>
      <p:ext uri="{BB962C8B-B14F-4D97-AF65-F5344CB8AC3E}">
        <p14:creationId xmlns:p14="http://schemas.microsoft.com/office/powerpoint/2010/main" val="250059169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5"/>
        <p:cNvGrpSpPr/>
        <p:nvPr/>
      </p:nvGrpSpPr>
      <p:grpSpPr>
        <a:xfrm>
          <a:off x="0" y="0"/>
          <a:ext cx="0" cy="0"/>
          <a:chOff x="0" y="0"/>
          <a:chExt cx="0" cy="0"/>
        </a:xfrm>
      </p:grpSpPr>
      <p:sp>
        <p:nvSpPr>
          <p:cNvPr id="1016" name="Google Shape;1016;g114b14647e4_8_9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7" name="Google Shape;1017;g114b14647e4_8_9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360"/>
              </a:spcBef>
              <a:spcAft>
                <a:spcPts val="0"/>
              </a:spcAft>
              <a:buNone/>
            </a:pPr>
            <a:endParaRPr/>
          </a:p>
        </p:txBody>
      </p:sp>
    </p:spTree>
    <p:extLst>
      <p:ext uri="{BB962C8B-B14F-4D97-AF65-F5344CB8AC3E}">
        <p14:creationId xmlns:p14="http://schemas.microsoft.com/office/powerpoint/2010/main" val="96786116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4AFF3DF-FC05-4204-90DA-5A45827B8824}" type="slidenum">
              <a:rPr lang="en-US"/>
              <a:pPr/>
              <a:t>24</a:t>
            </a:fld>
            <a:endParaRPr lang="en-US"/>
          </a:p>
        </p:txBody>
      </p:sp>
      <p:sp>
        <p:nvSpPr>
          <p:cNvPr id="12290" name="Rectangle 2"/>
          <p:cNvSpPr>
            <a:spLocks noGrp="1" noRot="1" noChangeAspect="1" noChangeArrowheads="1" noTextEdit="1"/>
          </p:cNvSpPr>
          <p:nvPr>
            <p:ph type="sldImg"/>
          </p:nvPr>
        </p:nvSpPr>
        <p:spPr>
          <a:xfrm>
            <a:off x="381000" y="685800"/>
            <a:ext cx="6096000" cy="3429000"/>
          </a:xfrm>
          <a:ln/>
        </p:spPr>
      </p:sp>
      <p:sp>
        <p:nvSpPr>
          <p:cNvPr id="1229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4AFF3DF-FC05-4204-90DA-5A45827B8824}" type="slidenum">
              <a:rPr lang="en-US"/>
              <a:pPr/>
              <a:t>25</a:t>
            </a:fld>
            <a:endParaRPr lang="en-US"/>
          </a:p>
        </p:txBody>
      </p:sp>
      <p:sp>
        <p:nvSpPr>
          <p:cNvPr id="12290" name="Rectangle 2"/>
          <p:cNvSpPr>
            <a:spLocks noGrp="1" noRot="1" noChangeAspect="1" noChangeArrowheads="1" noTextEdit="1"/>
          </p:cNvSpPr>
          <p:nvPr>
            <p:ph type="sldImg"/>
          </p:nvPr>
        </p:nvSpPr>
        <p:spPr>
          <a:xfrm>
            <a:off x="381000" y="685800"/>
            <a:ext cx="6096000" cy="3429000"/>
          </a:xfrm>
          <a:ln/>
        </p:spPr>
      </p:sp>
      <p:sp>
        <p:nvSpPr>
          <p:cNvPr id="1229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425811134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4AFF3DF-FC05-4204-90DA-5A45827B8824}" type="slidenum">
              <a:rPr lang="en-US"/>
              <a:pPr/>
              <a:t>26</a:t>
            </a:fld>
            <a:endParaRPr lang="en-US"/>
          </a:p>
        </p:txBody>
      </p:sp>
      <p:sp>
        <p:nvSpPr>
          <p:cNvPr id="12290" name="Rectangle 2"/>
          <p:cNvSpPr>
            <a:spLocks noGrp="1" noRot="1" noChangeAspect="1" noChangeArrowheads="1" noTextEdit="1"/>
          </p:cNvSpPr>
          <p:nvPr>
            <p:ph type="sldImg"/>
          </p:nvPr>
        </p:nvSpPr>
        <p:spPr>
          <a:xfrm>
            <a:off x="381000" y="685800"/>
            <a:ext cx="6096000" cy="3429000"/>
          </a:xfrm>
          <a:ln/>
        </p:spPr>
      </p:sp>
      <p:sp>
        <p:nvSpPr>
          <p:cNvPr id="1229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71040181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4AFF3DF-FC05-4204-90DA-5A45827B8824}" type="slidenum">
              <a:rPr lang="en-US"/>
              <a:pPr/>
              <a:t>27</a:t>
            </a:fld>
            <a:endParaRPr lang="en-US"/>
          </a:p>
        </p:txBody>
      </p:sp>
      <p:sp>
        <p:nvSpPr>
          <p:cNvPr id="12290" name="Rectangle 2"/>
          <p:cNvSpPr>
            <a:spLocks noGrp="1" noRot="1" noChangeAspect="1" noChangeArrowheads="1" noTextEdit="1"/>
          </p:cNvSpPr>
          <p:nvPr>
            <p:ph type="sldImg"/>
          </p:nvPr>
        </p:nvSpPr>
        <p:spPr>
          <a:xfrm>
            <a:off x="381000" y="685800"/>
            <a:ext cx="6096000" cy="3429000"/>
          </a:xfrm>
          <a:ln/>
        </p:spPr>
      </p:sp>
      <p:sp>
        <p:nvSpPr>
          <p:cNvPr id="1229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46221202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EA17250-56D1-8849-9C4F-9B4226955734}" type="slidenum">
              <a:rPr lang="en-US" smtClean="0"/>
              <a:t>28</a:t>
            </a:fld>
            <a:endParaRPr lang="en-US"/>
          </a:p>
        </p:txBody>
      </p:sp>
    </p:spTree>
    <p:extLst>
      <p:ext uri="{BB962C8B-B14F-4D97-AF65-F5344CB8AC3E}">
        <p14:creationId xmlns:p14="http://schemas.microsoft.com/office/powerpoint/2010/main" val="13808934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3"/>
        <p:cNvGrpSpPr/>
        <p:nvPr/>
      </p:nvGrpSpPr>
      <p:grpSpPr>
        <a:xfrm>
          <a:off x="0" y="0"/>
          <a:ext cx="0" cy="0"/>
          <a:chOff x="0" y="0"/>
          <a:chExt cx="0" cy="0"/>
        </a:xfrm>
      </p:grpSpPr>
      <p:sp>
        <p:nvSpPr>
          <p:cNvPr id="844" name="Google Shape;844;g1d3bb99882d_0_682:notes"/>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360"/>
              </a:spcBef>
              <a:spcAft>
                <a:spcPts val="0"/>
              </a:spcAft>
              <a:buSzPts val="1400"/>
              <a:buNone/>
            </a:pPr>
            <a:endParaRPr/>
          </a:p>
        </p:txBody>
      </p:sp>
      <p:sp>
        <p:nvSpPr>
          <p:cNvPr id="845" name="Google Shape;845;g1d3bb99882d_0_6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
            <a:headEnd type="none" w="sm" len="sm"/>
            <a:tailEnd type="none" w="sm" len="sm"/>
          </a:ln>
        </p:spPr>
      </p:sp>
    </p:spTree>
    <p:extLst>
      <p:ext uri="{BB962C8B-B14F-4D97-AF65-F5344CB8AC3E}">
        <p14:creationId xmlns:p14="http://schemas.microsoft.com/office/powerpoint/2010/main" val="6511961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3"/>
        <p:cNvGrpSpPr/>
        <p:nvPr/>
      </p:nvGrpSpPr>
      <p:grpSpPr>
        <a:xfrm>
          <a:off x="0" y="0"/>
          <a:ext cx="0" cy="0"/>
          <a:chOff x="0" y="0"/>
          <a:chExt cx="0" cy="0"/>
        </a:xfrm>
      </p:grpSpPr>
      <p:sp>
        <p:nvSpPr>
          <p:cNvPr id="844" name="Google Shape;844;g1d3bb99882d_0_682:notes"/>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360"/>
              </a:spcBef>
              <a:spcAft>
                <a:spcPts val="0"/>
              </a:spcAft>
              <a:buSzPts val="1400"/>
              <a:buNone/>
            </a:pPr>
            <a:endParaRPr/>
          </a:p>
        </p:txBody>
      </p:sp>
      <p:sp>
        <p:nvSpPr>
          <p:cNvPr id="845" name="Google Shape;845;g1d3bb99882d_0_6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
            <a:headEnd type="none" w="sm" len="sm"/>
            <a:tailEnd type="none" w="sm" len="sm"/>
          </a:ln>
        </p:spPr>
      </p:sp>
    </p:spTree>
    <p:extLst>
      <p:ext uri="{BB962C8B-B14F-4D97-AF65-F5344CB8AC3E}">
        <p14:creationId xmlns:p14="http://schemas.microsoft.com/office/powerpoint/2010/main" val="2027622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3"/>
        <p:cNvGrpSpPr/>
        <p:nvPr/>
      </p:nvGrpSpPr>
      <p:grpSpPr>
        <a:xfrm>
          <a:off x="0" y="0"/>
          <a:ext cx="0" cy="0"/>
          <a:chOff x="0" y="0"/>
          <a:chExt cx="0" cy="0"/>
        </a:xfrm>
      </p:grpSpPr>
      <p:sp>
        <p:nvSpPr>
          <p:cNvPr id="844" name="Google Shape;844;g1d3bb99882d_0_682:notes"/>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360"/>
              </a:spcBef>
              <a:spcAft>
                <a:spcPts val="0"/>
              </a:spcAft>
              <a:buSzPts val="1400"/>
              <a:buNone/>
            </a:pPr>
            <a:endParaRPr/>
          </a:p>
        </p:txBody>
      </p:sp>
      <p:sp>
        <p:nvSpPr>
          <p:cNvPr id="845" name="Google Shape;845;g1d3bb99882d_0_6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
            <a:headEnd type="none" w="sm" len="sm"/>
            <a:tailEnd type="none" w="sm" len="sm"/>
          </a:ln>
        </p:spPr>
      </p:sp>
    </p:spTree>
    <p:extLst>
      <p:ext uri="{BB962C8B-B14F-4D97-AF65-F5344CB8AC3E}">
        <p14:creationId xmlns:p14="http://schemas.microsoft.com/office/powerpoint/2010/main" val="41573572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3"/>
        <p:cNvGrpSpPr/>
        <p:nvPr/>
      </p:nvGrpSpPr>
      <p:grpSpPr>
        <a:xfrm>
          <a:off x="0" y="0"/>
          <a:ext cx="0" cy="0"/>
          <a:chOff x="0" y="0"/>
          <a:chExt cx="0" cy="0"/>
        </a:xfrm>
      </p:grpSpPr>
      <p:sp>
        <p:nvSpPr>
          <p:cNvPr id="844" name="Google Shape;844;g1d3bb99882d_0_682:notes"/>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360"/>
              </a:spcBef>
              <a:spcAft>
                <a:spcPts val="0"/>
              </a:spcAft>
              <a:buSzPts val="1400"/>
              <a:buNone/>
            </a:pPr>
            <a:endParaRPr/>
          </a:p>
        </p:txBody>
      </p:sp>
      <p:sp>
        <p:nvSpPr>
          <p:cNvPr id="845" name="Google Shape;845;g1d3bb99882d_0_6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
            <a:headEnd type="none" w="sm" len="sm"/>
            <a:tailEnd type="none" w="sm" len="sm"/>
          </a:ln>
        </p:spPr>
      </p:sp>
    </p:spTree>
    <p:extLst>
      <p:ext uri="{BB962C8B-B14F-4D97-AF65-F5344CB8AC3E}">
        <p14:creationId xmlns:p14="http://schemas.microsoft.com/office/powerpoint/2010/main" val="11565497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3"/>
        <p:cNvGrpSpPr/>
        <p:nvPr/>
      </p:nvGrpSpPr>
      <p:grpSpPr>
        <a:xfrm>
          <a:off x="0" y="0"/>
          <a:ext cx="0" cy="0"/>
          <a:chOff x="0" y="0"/>
          <a:chExt cx="0" cy="0"/>
        </a:xfrm>
      </p:grpSpPr>
      <p:sp>
        <p:nvSpPr>
          <p:cNvPr id="844" name="Google Shape;844;g1d3bb99882d_0_682:notes"/>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360"/>
              </a:spcBef>
              <a:spcAft>
                <a:spcPts val="0"/>
              </a:spcAft>
              <a:buSzPts val="1400"/>
              <a:buNone/>
            </a:pPr>
            <a:endParaRPr/>
          </a:p>
        </p:txBody>
      </p:sp>
      <p:sp>
        <p:nvSpPr>
          <p:cNvPr id="845" name="Google Shape;845;g1d3bb99882d_0_6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
            <a:headEnd type="none" w="sm" len="sm"/>
            <a:tailEnd type="none" w="sm" len="sm"/>
          </a:ln>
        </p:spPr>
      </p:sp>
    </p:spTree>
    <p:extLst>
      <p:ext uri="{BB962C8B-B14F-4D97-AF65-F5344CB8AC3E}">
        <p14:creationId xmlns:p14="http://schemas.microsoft.com/office/powerpoint/2010/main" val="1602938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3"/>
        <p:cNvGrpSpPr/>
        <p:nvPr/>
      </p:nvGrpSpPr>
      <p:grpSpPr>
        <a:xfrm>
          <a:off x="0" y="0"/>
          <a:ext cx="0" cy="0"/>
          <a:chOff x="0" y="0"/>
          <a:chExt cx="0" cy="0"/>
        </a:xfrm>
      </p:grpSpPr>
      <p:sp>
        <p:nvSpPr>
          <p:cNvPr id="844" name="Google Shape;844;g1d3bb99882d_0_682:notes"/>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360"/>
              </a:spcBef>
              <a:spcAft>
                <a:spcPts val="0"/>
              </a:spcAft>
              <a:buSzPts val="1400"/>
              <a:buNone/>
            </a:pPr>
            <a:endParaRPr/>
          </a:p>
        </p:txBody>
      </p:sp>
      <p:sp>
        <p:nvSpPr>
          <p:cNvPr id="845" name="Google Shape;845;g1d3bb99882d_0_6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
            <a:headEnd type="none" w="sm" len="sm"/>
            <a:tailEnd type="none" w="sm" len="sm"/>
          </a:ln>
        </p:spPr>
      </p:sp>
    </p:spTree>
    <p:extLst>
      <p:ext uri="{BB962C8B-B14F-4D97-AF65-F5344CB8AC3E}">
        <p14:creationId xmlns:p14="http://schemas.microsoft.com/office/powerpoint/2010/main" val="14093764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8"/>
        <p:cNvGrpSpPr/>
        <p:nvPr/>
      </p:nvGrpSpPr>
      <p:grpSpPr>
        <a:xfrm>
          <a:off x="0" y="0"/>
          <a:ext cx="0" cy="0"/>
          <a:chOff x="0" y="0"/>
          <a:chExt cx="0" cy="0"/>
        </a:xfrm>
      </p:grpSpPr>
      <p:sp>
        <p:nvSpPr>
          <p:cNvPr id="939" name="Google Shape;939;g114b14647e4_1_6:notes"/>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360"/>
              </a:spcBef>
              <a:spcAft>
                <a:spcPts val="0"/>
              </a:spcAft>
              <a:buSzPts val="1400"/>
              <a:buNone/>
            </a:pPr>
            <a:r>
              <a:rPr lang="en-US" dirty="0"/>
              <a:t>Explain what a</a:t>
            </a:r>
            <a:r>
              <a:rPr lang="en-US" baseline="0" dirty="0"/>
              <a:t> mobile office is.</a:t>
            </a:r>
            <a:endParaRPr dirty="0"/>
          </a:p>
        </p:txBody>
      </p:sp>
      <p:sp>
        <p:nvSpPr>
          <p:cNvPr id="940" name="Google Shape;940;g114b14647e4_1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
            <a:headEnd type="none" w="sm" len="sm"/>
            <a:tailEnd type="none" w="sm" len="sm"/>
          </a:ln>
        </p:spPr>
      </p:sp>
    </p:spTree>
    <p:extLst>
      <p:ext uri="{BB962C8B-B14F-4D97-AF65-F5344CB8AC3E}">
        <p14:creationId xmlns:p14="http://schemas.microsoft.com/office/powerpoint/2010/main" val="115600701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descr="GSA Logo"/>
          <p:cNvPicPr>
            <a:picLocks noChangeAspect="1"/>
          </p:cNvPicPr>
          <p:nvPr userDrawn="1"/>
        </p:nvPicPr>
        <p:blipFill>
          <a:blip r:embed="rId2" cstate="print"/>
          <a:stretch>
            <a:fillRect/>
          </a:stretch>
        </p:blipFill>
        <p:spPr>
          <a:xfrm>
            <a:off x="685800" y="457200"/>
            <a:ext cx="759524" cy="685800"/>
          </a:xfrm>
          <a:prstGeom prst="rect">
            <a:avLst/>
          </a:prstGeom>
        </p:spPr>
      </p:pic>
      <p:sp>
        <p:nvSpPr>
          <p:cNvPr id="8" name="Text Box 10"/>
          <p:cNvSpPr txBox="1">
            <a:spLocks noChangeArrowheads="1"/>
          </p:cNvSpPr>
          <p:nvPr userDrawn="1"/>
        </p:nvSpPr>
        <p:spPr bwMode="auto">
          <a:xfrm>
            <a:off x="4419600" y="1031241"/>
            <a:ext cx="4038600" cy="243840"/>
          </a:xfrm>
          <a:prstGeom prst="rect">
            <a:avLst/>
          </a:prstGeom>
          <a:noFill/>
          <a:ln w="9525">
            <a:noFill/>
            <a:miter lim="800000"/>
            <a:headEnd/>
            <a:tailEnd/>
          </a:ln>
        </p:spPr>
        <p:txBody>
          <a:bodyPr lIns="0" tIns="0" rIns="0" bIns="0" anchor="ctr"/>
          <a:lstStyle/>
          <a:p>
            <a:pPr algn="r">
              <a:spcBef>
                <a:spcPct val="50000"/>
              </a:spcBef>
            </a:pPr>
            <a:r>
              <a:rPr lang="en-US" sz="1200" b="1" dirty="0">
                <a:solidFill>
                  <a:schemeClr val="bg2"/>
                </a:solidFill>
              </a:rPr>
              <a:t>U.S. General Services Administration</a:t>
            </a:r>
          </a:p>
        </p:txBody>
      </p:sp>
      <p:pic>
        <p:nvPicPr>
          <p:cNvPr id="9" name="Picture 8" descr="GSA SmartPay Virtual Training Forum&#10;June 13-15, 2023 with image of woman at the computer taking a training. "/>
          <p:cNvPicPr>
            <a:picLocks noChangeAspect="1"/>
          </p:cNvPicPr>
          <p:nvPr userDrawn="1"/>
        </p:nvPicPr>
        <p:blipFill>
          <a:blip r:embed="rId3"/>
          <a:srcRect l="2893" r="2893"/>
          <a:stretch/>
        </p:blipFill>
        <p:spPr>
          <a:xfrm>
            <a:off x="0" y="1595422"/>
            <a:ext cx="9144000" cy="3548077"/>
          </a:xfrm>
          <a:prstGeom prst="rect">
            <a:avLst/>
          </a:prstGeom>
        </p:spPr>
      </p:pic>
      <p:sp>
        <p:nvSpPr>
          <p:cNvPr id="5" name="Title 2">
            <a:extLst>
              <a:ext uri="{FF2B5EF4-FFF2-40B4-BE49-F238E27FC236}">
                <a16:creationId xmlns:a16="http://schemas.microsoft.com/office/drawing/2014/main" id="{ADF2AF59-26E2-B501-9AFC-3854EDE695A6}"/>
              </a:ext>
            </a:extLst>
          </p:cNvPr>
          <p:cNvSpPr>
            <a:spLocks noGrp="1"/>
          </p:cNvSpPr>
          <p:nvPr>
            <p:ph type="title"/>
          </p:nvPr>
        </p:nvSpPr>
        <p:spPr>
          <a:xfrm>
            <a:off x="304800" y="3683634"/>
            <a:ext cx="4177990" cy="857250"/>
          </a:xfrm>
        </p:spPr>
        <p:txBody>
          <a:bodyPr/>
          <a:lstStyle/>
          <a:p>
            <a:endParaRPr lang="en-US" dirty="0"/>
          </a:p>
        </p:txBody>
      </p:sp>
    </p:spTree>
    <p:extLst>
      <p:ext uri="{BB962C8B-B14F-4D97-AF65-F5344CB8AC3E}">
        <p14:creationId xmlns:p14="http://schemas.microsoft.com/office/powerpoint/2010/main" val="16210292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4">
                    <a:lumMod val="75000"/>
                  </a:schemeClr>
                </a:solidFill>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5FD578F-EB6A-0D45-BF4C-590753804B8C}" type="datetimeFigureOut">
              <a:rPr lang="en-US" smtClean="0"/>
              <a:t>3/2/2023</a:t>
            </a:fld>
            <a:endParaRPr lang="en-US"/>
          </a:p>
        </p:txBody>
      </p:sp>
      <p:sp>
        <p:nvSpPr>
          <p:cNvPr id="5" name="Footer Placeholder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8912177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1"/>
            <a:ext cx="2057400" cy="3290888"/>
          </a:xfrm>
        </p:spPr>
        <p:txBody>
          <a:bodyPr vert="eaVert"/>
          <a:lstStyle>
            <a:lvl1pPr>
              <a:defRPr>
                <a:solidFill>
                  <a:schemeClr val="accent4">
                    <a:lumMod val="75000"/>
                  </a:schemeClr>
                </a:solidFill>
              </a:defRPr>
            </a:lvl1pPr>
          </a:lstStyle>
          <a:p>
            <a:r>
              <a:rPr lang="en-US" dirty="0"/>
              <a:t>Click to edit Master title style</a:t>
            </a:r>
          </a:p>
        </p:txBody>
      </p:sp>
      <p:sp>
        <p:nvSpPr>
          <p:cNvPr id="3" name="Vertical Text Placeholder 2"/>
          <p:cNvSpPr>
            <a:spLocks noGrp="1"/>
          </p:cNvSpPr>
          <p:nvPr>
            <p:ph type="body" orient="vert" idx="1"/>
          </p:nvPr>
        </p:nvSpPr>
        <p:spPr>
          <a:xfrm>
            <a:off x="457200" y="154781"/>
            <a:ext cx="6019800" cy="32908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5FD578F-EB6A-0D45-BF4C-590753804B8C}" type="datetimeFigureOut">
              <a:rPr lang="en-US" smtClean="0"/>
              <a:t>3/2/2023</a:t>
            </a:fld>
            <a:endParaRPr lang="en-US"/>
          </a:p>
        </p:txBody>
      </p:sp>
      <p:sp>
        <p:nvSpPr>
          <p:cNvPr id="5" name="Footer Placeholder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4115304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556"/>
        <p:cNvGrpSpPr/>
        <p:nvPr/>
      </p:nvGrpSpPr>
      <p:grpSpPr>
        <a:xfrm>
          <a:off x="0" y="0"/>
          <a:ext cx="0" cy="0"/>
          <a:chOff x="0" y="0"/>
          <a:chExt cx="0" cy="0"/>
        </a:xfrm>
      </p:grpSpPr>
    </p:spTree>
    <p:extLst>
      <p:ext uri="{BB962C8B-B14F-4D97-AF65-F5344CB8AC3E}">
        <p14:creationId xmlns:p14="http://schemas.microsoft.com/office/powerpoint/2010/main" val="55742378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Closing - Thanks - Dark">
  <p:cSld name="Closing - Thanks - Dark">
    <p:bg>
      <p:bgPr>
        <a:solidFill>
          <a:srgbClr val="1C304A"/>
        </a:solidFill>
        <a:effectLst/>
      </p:bgPr>
    </p:bg>
    <p:spTree>
      <p:nvGrpSpPr>
        <p:cNvPr id="1" name="Shape 687"/>
        <p:cNvGrpSpPr/>
        <p:nvPr/>
      </p:nvGrpSpPr>
      <p:grpSpPr>
        <a:xfrm>
          <a:off x="0" y="0"/>
          <a:ext cx="0" cy="0"/>
          <a:chOff x="0" y="0"/>
          <a:chExt cx="0" cy="0"/>
        </a:xfrm>
      </p:grpSpPr>
      <p:sp>
        <p:nvSpPr>
          <p:cNvPr id="688" name="Google Shape;688;g114b14647e4_8_773"/>
          <p:cNvSpPr txBox="1">
            <a:spLocks noGrp="1"/>
          </p:cNvSpPr>
          <p:nvPr>
            <p:ph type="ctrTitle"/>
          </p:nvPr>
        </p:nvSpPr>
        <p:spPr>
          <a:xfrm>
            <a:off x="841248" y="530352"/>
            <a:ext cx="7488900" cy="2679300"/>
          </a:xfrm>
          <a:prstGeom prst="rect">
            <a:avLst/>
          </a:prstGeom>
          <a:noFill/>
          <a:ln>
            <a:noFill/>
          </a:ln>
        </p:spPr>
        <p:txBody>
          <a:bodyPr spcFirstLastPara="1" wrap="square" lIns="91425" tIns="91425" rIns="91425" bIns="91425" anchor="ctr" anchorCtr="0">
            <a:noAutofit/>
          </a:bodyPr>
          <a:lstStyle>
            <a:lvl1pPr lvl="0" algn="l" rtl="0">
              <a:lnSpc>
                <a:spcPct val="100000"/>
              </a:lnSpc>
              <a:spcBef>
                <a:spcPts val="0"/>
              </a:spcBef>
              <a:spcAft>
                <a:spcPts val="0"/>
              </a:spcAft>
              <a:buClr>
                <a:srgbClr val="00CFFF"/>
              </a:buClr>
              <a:buSzPts val="6000"/>
              <a:buNone/>
              <a:defRPr sz="6000" b="1">
                <a:solidFill>
                  <a:srgbClr val="00CFFF"/>
                </a:solidFill>
              </a:defRPr>
            </a:lvl1pPr>
            <a:lvl2pPr lvl="1" algn="ctr" rtl="0">
              <a:lnSpc>
                <a:spcPct val="100000"/>
              </a:lnSpc>
              <a:spcBef>
                <a:spcPts val="0"/>
              </a:spcBef>
              <a:spcAft>
                <a:spcPts val="0"/>
              </a:spcAft>
              <a:buClr>
                <a:srgbClr val="1C304A"/>
              </a:buClr>
              <a:buSzPts val="6000"/>
              <a:buNone/>
              <a:defRPr sz="6000">
                <a:solidFill>
                  <a:srgbClr val="1C304A"/>
                </a:solidFill>
              </a:defRPr>
            </a:lvl2pPr>
            <a:lvl3pPr lvl="2" algn="ctr" rtl="0">
              <a:lnSpc>
                <a:spcPct val="100000"/>
              </a:lnSpc>
              <a:spcBef>
                <a:spcPts val="0"/>
              </a:spcBef>
              <a:spcAft>
                <a:spcPts val="0"/>
              </a:spcAft>
              <a:buClr>
                <a:srgbClr val="1C304A"/>
              </a:buClr>
              <a:buSzPts val="6000"/>
              <a:buNone/>
              <a:defRPr sz="6000">
                <a:solidFill>
                  <a:srgbClr val="1C304A"/>
                </a:solidFill>
              </a:defRPr>
            </a:lvl3pPr>
            <a:lvl4pPr lvl="3" algn="ctr" rtl="0">
              <a:lnSpc>
                <a:spcPct val="100000"/>
              </a:lnSpc>
              <a:spcBef>
                <a:spcPts val="0"/>
              </a:spcBef>
              <a:spcAft>
                <a:spcPts val="0"/>
              </a:spcAft>
              <a:buClr>
                <a:srgbClr val="1C304A"/>
              </a:buClr>
              <a:buSzPts val="6000"/>
              <a:buNone/>
              <a:defRPr sz="6000">
                <a:solidFill>
                  <a:srgbClr val="1C304A"/>
                </a:solidFill>
              </a:defRPr>
            </a:lvl4pPr>
            <a:lvl5pPr lvl="4" algn="ctr" rtl="0">
              <a:lnSpc>
                <a:spcPct val="100000"/>
              </a:lnSpc>
              <a:spcBef>
                <a:spcPts val="0"/>
              </a:spcBef>
              <a:spcAft>
                <a:spcPts val="0"/>
              </a:spcAft>
              <a:buClr>
                <a:srgbClr val="1C304A"/>
              </a:buClr>
              <a:buSzPts val="6000"/>
              <a:buNone/>
              <a:defRPr sz="6000">
                <a:solidFill>
                  <a:srgbClr val="1C304A"/>
                </a:solidFill>
              </a:defRPr>
            </a:lvl5pPr>
            <a:lvl6pPr lvl="5" algn="ctr" rtl="0">
              <a:lnSpc>
                <a:spcPct val="100000"/>
              </a:lnSpc>
              <a:spcBef>
                <a:spcPts val="0"/>
              </a:spcBef>
              <a:spcAft>
                <a:spcPts val="0"/>
              </a:spcAft>
              <a:buClr>
                <a:srgbClr val="1C304A"/>
              </a:buClr>
              <a:buSzPts val="6000"/>
              <a:buNone/>
              <a:defRPr sz="6000">
                <a:solidFill>
                  <a:srgbClr val="1C304A"/>
                </a:solidFill>
              </a:defRPr>
            </a:lvl6pPr>
            <a:lvl7pPr lvl="6" algn="ctr" rtl="0">
              <a:lnSpc>
                <a:spcPct val="100000"/>
              </a:lnSpc>
              <a:spcBef>
                <a:spcPts val="0"/>
              </a:spcBef>
              <a:spcAft>
                <a:spcPts val="0"/>
              </a:spcAft>
              <a:buClr>
                <a:srgbClr val="1C304A"/>
              </a:buClr>
              <a:buSzPts val="6000"/>
              <a:buNone/>
              <a:defRPr sz="6000">
                <a:solidFill>
                  <a:srgbClr val="1C304A"/>
                </a:solidFill>
              </a:defRPr>
            </a:lvl7pPr>
            <a:lvl8pPr lvl="7" algn="ctr" rtl="0">
              <a:lnSpc>
                <a:spcPct val="100000"/>
              </a:lnSpc>
              <a:spcBef>
                <a:spcPts val="0"/>
              </a:spcBef>
              <a:spcAft>
                <a:spcPts val="0"/>
              </a:spcAft>
              <a:buClr>
                <a:srgbClr val="1C304A"/>
              </a:buClr>
              <a:buSzPts val="6000"/>
              <a:buNone/>
              <a:defRPr sz="6000">
                <a:solidFill>
                  <a:srgbClr val="1C304A"/>
                </a:solidFill>
              </a:defRPr>
            </a:lvl8pPr>
            <a:lvl9pPr lvl="8" algn="ctr" rtl="0">
              <a:lnSpc>
                <a:spcPct val="100000"/>
              </a:lnSpc>
              <a:spcBef>
                <a:spcPts val="0"/>
              </a:spcBef>
              <a:spcAft>
                <a:spcPts val="0"/>
              </a:spcAft>
              <a:buClr>
                <a:srgbClr val="1C304A"/>
              </a:buClr>
              <a:buSzPts val="6000"/>
              <a:buNone/>
              <a:defRPr sz="6000">
                <a:solidFill>
                  <a:srgbClr val="1C304A"/>
                </a:solidFill>
              </a:defRPr>
            </a:lvl9pPr>
          </a:lstStyle>
          <a:p>
            <a:endParaRPr/>
          </a:p>
        </p:txBody>
      </p:sp>
      <p:sp>
        <p:nvSpPr>
          <p:cNvPr id="689" name="Google Shape;689;g114b14647e4_8_773"/>
          <p:cNvSpPr txBox="1">
            <a:spLocks noGrp="1"/>
          </p:cNvSpPr>
          <p:nvPr>
            <p:ph type="body" idx="1"/>
          </p:nvPr>
        </p:nvSpPr>
        <p:spPr>
          <a:xfrm>
            <a:off x="841248" y="3585136"/>
            <a:ext cx="2258100" cy="1332600"/>
          </a:xfrm>
          <a:prstGeom prst="rect">
            <a:avLst/>
          </a:prstGeom>
          <a:noFill/>
          <a:ln>
            <a:noFill/>
          </a:ln>
        </p:spPr>
        <p:txBody>
          <a:bodyPr spcFirstLastPara="1" wrap="square" lIns="91425" tIns="91425" rIns="91425" bIns="91425" anchor="t" anchorCtr="0">
            <a:noAutofit/>
          </a:bodyPr>
          <a:lstStyle>
            <a:lvl1pPr marL="457200" lvl="0" indent="-292100" algn="l" rtl="0">
              <a:lnSpc>
                <a:spcPct val="115000"/>
              </a:lnSpc>
              <a:spcBef>
                <a:spcPts val="0"/>
              </a:spcBef>
              <a:spcAft>
                <a:spcPts val="0"/>
              </a:spcAft>
              <a:buClr>
                <a:srgbClr val="FFFFFF"/>
              </a:buClr>
              <a:buSzPts val="1000"/>
              <a:buChar char="●"/>
              <a:defRPr sz="1000">
                <a:solidFill>
                  <a:srgbClr val="FFFFFF"/>
                </a:solidFill>
              </a:defRPr>
            </a:lvl1pPr>
            <a:lvl2pPr marL="914400" lvl="1" indent="-292100" algn="l" rtl="0">
              <a:lnSpc>
                <a:spcPct val="115000"/>
              </a:lnSpc>
              <a:spcBef>
                <a:spcPts val="1600"/>
              </a:spcBef>
              <a:spcAft>
                <a:spcPts val="0"/>
              </a:spcAft>
              <a:buClr>
                <a:srgbClr val="FFFFFF"/>
              </a:buClr>
              <a:buSzPts val="1000"/>
              <a:buChar char="○"/>
              <a:defRPr sz="1000">
                <a:solidFill>
                  <a:srgbClr val="FFFFFF"/>
                </a:solidFill>
              </a:defRPr>
            </a:lvl2pPr>
            <a:lvl3pPr marL="1371600" lvl="2" indent="-292100" algn="l" rtl="0">
              <a:lnSpc>
                <a:spcPct val="115000"/>
              </a:lnSpc>
              <a:spcBef>
                <a:spcPts val="1600"/>
              </a:spcBef>
              <a:spcAft>
                <a:spcPts val="0"/>
              </a:spcAft>
              <a:buClr>
                <a:srgbClr val="FFFFFF"/>
              </a:buClr>
              <a:buSzPts val="1000"/>
              <a:buChar char="■"/>
              <a:defRPr sz="1000">
                <a:solidFill>
                  <a:srgbClr val="FFFFFF"/>
                </a:solidFill>
              </a:defRPr>
            </a:lvl3pPr>
            <a:lvl4pPr marL="1828800" lvl="3" indent="-292100" algn="l" rtl="0">
              <a:lnSpc>
                <a:spcPct val="115000"/>
              </a:lnSpc>
              <a:spcBef>
                <a:spcPts val="1600"/>
              </a:spcBef>
              <a:spcAft>
                <a:spcPts val="0"/>
              </a:spcAft>
              <a:buClr>
                <a:srgbClr val="FFFFFF"/>
              </a:buClr>
              <a:buSzPts val="1000"/>
              <a:buChar char="●"/>
              <a:defRPr sz="1000">
                <a:solidFill>
                  <a:srgbClr val="FFFFFF"/>
                </a:solidFill>
              </a:defRPr>
            </a:lvl4pPr>
            <a:lvl5pPr marL="2286000" lvl="4" indent="-292100" algn="l" rtl="0">
              <a:lnSpc>
                <a:spcPct val="115000"/>
              </a:lnSpc>
              <a:spcBef>
                <a:spcPts val="1600"/>
              </a:spcBef>
              <a:spcAft>
                <a:spcPts val="0"/>
              </a:spcAft>
              <a:buClr>
                <a:srgbClr val="FFFFFF"/>
              </a:buClr>
              <a:buSzPts val="1000"/>
              <a:buChar char="○"/>
              <a:defRPr>
                <a:solidFill>
                  <a:srgbClr val="FFFFFF"/>
                </a:solidFill>
              </a:defRPr>
            </a:lvl5pPr>
            <a:lvl6pPr marL="2743200" lvl="5" indent="-292100" algn="l" rtl="0">
              <a:lnSpc>
                <a:spcPct val="115000"/>
              </a:lnSpc>
              <a:spcBef>
                <a:spcPts val="1600"/>
              </a:spcBef>
              <a:spcAft>
                <a:spcPts val="0"/>
              </a:spcAft>
              <a:buClr>
                <a:srgbClr val="FFFFFF"/>
              </a:buClr>
              <a:buSzPts val="1000"/>
              <a:buChar char="■"/>
              <a:defRPr sz="1000">
                <a:solidFill>
                  <a:srgbClr val="FFFFFF"/>
                </a:solidFill>
              </a:defRPr>
            </a:lvl6pPr>
            <a:lvl7pPr marL="3200400" lvl="6" indent="-292100" algn="l" rtl="0">
              <a:lnSpc>
                <a:spcPct val="115000"/>
              </a:lnSpc>
              <a:spcBef>
                <a:spcPts val="1600"/>
              </a:spcBef>
              <a:spcAft>
                <a:spcPts val="0"/>
              </a:spcAft>
              <a:buClr>
                <a:srgbClr val="FFFFFF"/>
              </a:buClr>
              <a:buSzPts val="1000"/>
              <a:buChar char="●"/>
              <a:defRPr sz="1000">
                <a:solidFill>
                  <a:srgbClr val="FFFFFF"/>
                </a:solidFill>
              </a:defRPr>
            </a:lvl7pPr>
            <a:lvl8pPr marL="3657600" lvl="7" indent="-292100" algn="l" rtl="0">
              <a:lnSpc>
                <a:spcPct val="115000"/>
              </a:lnSpc>
              <a:spcBef>
                <a:spcPts val="1600"/>
              </a:spcBef>
              <a:spcAft>
                <a:spcPts val="0"/>
              </a:spcAft>
              <a:buClr>
                <a:srgbClr val="FFFFFF"/>
              </a:buClr>
              <a:buSzPts val="1000"/>
              <a:buChar char="○"/>
              <a:defRPr sz="1000">
                <a:solidFill>
                  <a:srgbClr val="FFFFFF"/>
                </a:solidFill>
              </a:defRPr>
            </a:lvl8pPr>
            <a:lvl9pPr marL="4114800" lvl="8" indent="-292100" algn="l" rtl="0">
              <a:lnSpc>
                <a:spcPct val="115000"/>
              </a:lnSpc>
              <a:spcBef>
                <a:spcPts val="1600"/>
              </a:spcBef>
              <a:spcAft>
                <a:spcPts val="1600"/>
              </a:spcAft>
              <a:buClr>
                <a:srgbClr val="FFFFFF"/>
              </a:buClr>
              <a:buSzPts val="1000"/>
              <a:buChar char="■"/>
              <a:defRPr sz="1000">
                <a:solidFill>
                  <a:srgbClr val="FFFFFF"/>
                </a:solidFill>
              </a:defRPr>
            </a:lvl9pPr>
          </a:lstStyle>
          <a:p>
            <a:endParaRPr/>
          </a:p>
        </p:txBody>
      </p:sp>
      <p:sp>
        <p:nvSpPr>
          <p:cNvPr id="2" name="TextBox 1">
            <a:extLst>
              <a:ext uri="{FF2B5EF4-FFF2-40B4-BE49-F238E27FC236}">
                <a16:creationId xmlns:a16="http://schemas.microsoft.com/office/drawing/2014/main" id="{E311C23B-433E-2008-D272-DB021D784DEF}"/>
              </a:ext>
            </a:extLst>
          </p:cNvPr>
          <p:cNvSpPr txBox="1"/>
          <p:nvPr userDrawn="1"/>
        </p:nvSpPr>
        <p:spPr>
          <a:xfrm>
            <a:off x="8694058" y="4789034"/>
            <a:ext cx="391886" cy="261610"/>
          </a:xfrm>
          <a:prstGeom prst="rect">
            <a:avLst/>
          </a:prstGeom>
          <a:noFill/>
        </p:spPr>
        <p:txBody>
          <a:bodyPr wrap="square">
            <a:spAutoFit/>
          </a:bodyPr>
          <a:lstStyle/>
          <a:p>
            <a:pPr algn="r"/>
            <a:fld id="{A148A2A4-532E-8B48-BE15-FAD2C9B6FD7A}" type="slidenum">
              <a:rPr lang="en-US" sz="1100" smtClean="0">
                <a:solidFill>
                  <a:schemeClr val="bg1"/>
                </a:solidFill>
              </a:rPr>
              <a:pPr algn="r"/>
              <a:t>‹#›</a:t>
            </a:fld>
            <a:endParaRPr lang="en-US" sz="1100" dirty="0">
              <a:solidFill>
                <a:schemeClr val="bg1"/>
              </a:solidFill>
            </a:endParaRPr>
          </a:p>
        </p:txBody>
      </p:sp>
    </p:spTree>
    <p:extLst>
      <p:ext uri="{BB962C8B-B14F-4D97-AF65-F5344CB8AC3E}">
        <p14:creationId xmlns:p14="http://schemas.microsoft.com/office/powerpoint/2010/main" val="29845433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F156D492-2D1D-56EF-570C-88395D3E32FB}"/>
              </a:ext>
            </a:extLst>
          </p:cNvPr>
          <p:cNvPicPr>
            <a:picLocks noChangeAspect="1"/>
          </p:cNvPicPr>
          <p:nvPr userDrawn="1"/>
        </p:nvPicPr>
        <p:blipFill>
          <a:blip r:embed="rId2"/>
          <a:stretch>
            <a:fillRect/>
          </a:stretch>
        </p:blipFill>
        <p:spPr>
          <a:xfrm>
            <a:off x="1116" y="0"/>
            <a:ext cx="9141768" cy="5143500"/>
          </a:xfrm>
          <a:prstGeom prst="rect">
            <a:avLst/>
          </a:prstGeom>
        </p:spPr>
      </p:pic>
      <p:sp>
        <p:nvSpPr>
          <p:cNvPr id="2" name="Title 1"/>
          <p:cNvSpPr>
            <a:spLocks noGrp="1"/>
          </p:cNvSpPr>
          <p:nvPr>
            <p:ph type="title"/>
          </p:nvPr>
        </p:nvSpPr>
        <p:spPr/>
        <p:txBody>
          <a:bodyPr/>
          <a:lstStyle>
            <a:lvl1pPr algn="ctr">
              <a:defRPr>
                <a:solidFill>
                  <a:schemeClr val="accent4">
                    <a:lumMod val="75000"/>
                  </a:schemeClr>
                </a:solidFill>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55FD578F-EB6A-0D45-BF4C-590753804B8C}" type="datetimeFigureOut">
              <a:rPr lang="en-US" smtClean="0"/>
              <a:t>3/2/2023</a:t>
            </a:fld>
            <a:endParaRPr lang="en-US"/>
          </a:p>
        </p:txBody>
      </p:sp>
      <p:sp>
        <p:nvSpPr>
          <p:cNvPr id="5" name="Footer Placeholder 4"/>
          <p:cNvSpPr>
            <a:spLocks noGrp="1"/>
          </p:cNvSpPr>
          <p:nvPr>
            <p:ph type="ftr" sz="quarter" idx="11"/>
          </p:nvPr>
        </p:nvSpPr>
        <p:spPr/>
        <p:txBody>
          <a:bodyPr/>
          <a:lstStyle/>
          <a:p>
            <a:endParaRPr lang="en-US" dirty="0"/>
          </a:p>
        </p:txBody>
      </p:sp>
      <p:sp>
        <p:nvSpPr>
          <p:cNvPr id="7" name="TextBox 6">
            <a:extLst>
              <a:ext uri="{FF2B5EF4-FFF2-40B4-BE49-F238E27FC236}">
                <a16:creationId xmlns:a16="http://schemas.microsoft.com/office/drawing/2014/main" id="{0F0F9346-314B-F9D0-0AA0-B33836667481}"/>
              </a:ext>
            </a:extLst>
          </p:cNvPr>
          <p:cNvSpPr txBox="1"/>
          <p:nvPr userDrawn="1"/>
        </p:nvSpPr>
        <p:spPr>
          <a:xfrm>
            <a:off x="8694058" y="4789034"/>
            <a:ext cx="391886" cy="261610"/>
          </a:xfrm>
          <a:prstGeom prst="rect">
            <a:avLst/>
          </a:prstGeom>
          <a:noFill/>
        </p:spPr>
        <p:txBody>
          <a:bodyPr wrap="square">
            <a:spAutoFit/>
          </a:bodyPr>
          <a:lstStyle/>
          <a:p>
            <a:pPr algn="r"/>
            <a:fld id="{A148A2A4-532E-8B48-BE15-FAD2C9B6FD7A}" type="slidenum">
              <a:rPr lang="en-US" sz="1100" smtClean="0">
                <a:solidFill>
                  <a:schemeClr val="bg1">
                    <a:lumMod val="50000"/>
                  </a:schemeClr>
                </a:solidFill>
              </a:rPr>
              <a:pPr algn="r"/>
              <a:t>‹#›</a:t>
            </a:fld>
            <a:endParaRPr lang="en-US" sz="1100" dirty="0">
              <a:solidFill>
                <a:schemeClr val="bg1">
                  <a:lumMod val="50000"/>
                </a:schemeClr>
              </a:solidFill>
            </a:endParaRPr>
          </a:p>
        </p:txBody>
      </p:sp>
    </p:spTree>
    <p:extLst>
      <p:ext uri="{BB962C8B-B14F-4D97-AF65-F5344CB8AC3E}">
        <p14:creationId xmlns:p14="http://schemas.microsoft.com/office/powerpoint/2010/main" val="30771923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solidFill>
                  <a:schemeClr val="accent4">
                    <a:lumMod val="75000"/>
                  </a:schemeClr>
                </a:solidFill>
              </a:defRPr>
            </a:lvl1pPr>
          </a:lstStyle>
          <a:p>
            <a:r>
              <a:rPr lang="en-US" dirty="0"/>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5FD578F-EB6A-0D45-BF4C-590753804B8C}" type="datetimeFigureOut">
              <a:rPr lang="en-US" smtClean="0"/>
              <a:t>3/2/2023</a:t>
            </a:fld>
            <a:endParaRPr lang="en-US"/>
          </a:p>
        </p:txBody>
      </p:sp>
      <p:sp>
        <p:nvSpPr>
          <p:cNvPr id="5" name="Footer Placeholder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7356012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4">
                    <a:lumMod val="75000"/>
                  </a:schemeClr>
                </a:solidFill>
              </a:defRPr>
            </a:lvl1pPr>
          </a:lstStyle>
          <a:p>
            <a:r>
              <a:rPr lang="en-US" dirty="0"/>
              <a:t>Click to edit Master title style</a:t>
            </a:r>
          </a:p>
        </p:txBody>
      </p:sp>
      <p:sp>
        <p:nvSpPr>
          <p:cNvPr id="3" name="Content Placeholder 2"/>
          <p:cNvSpPr>
            <a:spLocks noGrp="1"/>
          </p:cNvSpPr>
          <p:nvPr>
            <p:ph sz="half" idx="1"/>
          </p:nvPr>
        </p:nvSpPr>
        <p:spPr>
          <a:xfrm>
            <a:off x="457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5FD578F-EB6A-0D45-BF4C-590753804B8C}" type="datetimeFigureOut">
              <a:rPr lang="en-US" smtClean="0"/>
              <a:t>3/2/2023</a:t>
            </a:fld>
            <a:endParaRPr lang="en-US"/>
          </a:p>
        </p:txBody>
      </p:sp>
      <p:sp>
        <p:nvSpPr>
          <p:cNvPr id="6" name="Footer Placeholder 5"/>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8609903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solidFill>
                  <a:schemeClr val="accent4">
                    <a:lumMod val="75000"/>
                  </a:schemeClr>
                </a:solidFill>
              </a:defRPr>
            </a:lvl1pPr>
          </a:lstStyle>
          <a:p>
            <a:r>
              <a:rPr lang="en-US" dirty="0"/>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5FD578F-EB6A-0D45-BF4C-590753804B8C}" type="datetimeFigureOut">
              <a:rPr lang="en-US" smtClean="0"/>
              <a:t>3/2/2023</a:t>
            </a:fld>
            <a:endParaRPr lang="en-US"/>
          </a:p>
        </p:txBody>
      </p:sp>
      <p:sp>
        <p:nvSpPr>
          <p:cNvPr id="8" name="Footer Placeholder 7"/>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8223812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4">
                    <a:lumMod val="75000"/>
                  </a:schemeClr>
                </a:solidFill>
              </a:defRPr>
            </a:lvl1pPr>
          </a:lstStyle>
          <a:p>
            <a:r>
              <a:rPr lang="en-US" dirty="0"/>
              <a:t>Click to edit Master title style</a:t>
            </a:r>
          </a:p>
        </p:txBody>
      </p:sp>
      <p:sp>
        <p:nvSpPr>
          <p:cNvPr id="3" name="Date Placeholder 2"/>
          <p:cNvSpPr>
            <a:spLocks noGrp="1"/>
          </p:cNvSpPr>
          <p:nvPr>
            <p:ph type="dt" sz="half" idx="10"/>
          </p:nvPr>
        </p:nvSpPr>
        <p:spPr/>
        <p:txBody>
          <a:bodyPr/>
          <a:lstStyle/>
          <a:p>
            <a:fld id="{55FD578F-EB6A-0D45-BF4C-590753804B8C}" type="datetimeFigureOut">
              <a:rPr lang="en-US" smtClean="0"/>
              <a:t>3/2/2023</a:t>
            </a:fld>
            <a:endParaRPr lang="en-US"/>
          </a:p>
        </p:txBody>
      </p:sp>
      <p:sp>
        <p:nvSpPr>
          <p:cNvPr id="4" name="Footer Placeholder 3"/>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2960125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4939612-D290-F3C6-33E3-434810F8048B}"/>
              </a:ext>
            </a:extLst>
          </p:cNvPr>
          <p:cNvSpPr>
            <a:spLocks noGrp="1"/>
          </p:cNvSpPr>
          <p:nvPr>
            <p:ph type="title" hasCustomPrompt="1"/>
          </p:nvPr>
        </p:nvSpPr>
        <p:spPr/>
        <p:txBody>
          <a:bodyPr/>
          <a:lstStyle>
            <a:lvl1pPr>
              <a:defRPr>
                <a:solidFill>
                  <a:schemeClr val="bg1"/>
                </a:solidFill>
              </a:defRPr>
            </a:lvl1pPr>
          </a:lstStyle>
          <a:p>
            <a:r>
              <a:rPr lang="en-US" dirty="0"/>
              <a:t>GSA Starmark Logo</a:t>
            </a:r>
          </a:p>
        </p:txBody>
      </p:sp>
      <p:sp>
        <p:nvSpPr>
          <p:cNvPr id="2" name="Date Placeholder 1"/>
          <p:cNvSpPr>
            <a:spLocks noGrp="1"/>
          </p:cNvSpPr>
          <p:nvPr>
            <p:ph type="dt" sz="half" idx="10"/>
          </p:nvPr>
        </p:nvSpPr>
        <p:spPr/>
        <p:txBody>
          <a:bodyPr/>
          <a:lstStyle/>
          <a:p>
            <a:fld id="{55FD578F-EB6A-0D45-BF4C-590753804B8C}" type="datetimeFigureOut">
              <a:rPr lang="en-US" smtClean="0"/>
              <a:t>3/2/2023</a:t>
            </a:fld>
            <a:endParaRPr lang="en-US"/>
          </a:p>
        </p:txBody>
      </p:sp>
      <p:sp>
        <p:nvSpPr>
          <p:cNvPr id="3" name="Footer Placeholder 2"/>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829007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solidFill>
                  <a:schemeClr val="accent4">
                    <a:lumMod val="75000"/>
                  </a:schemeClr>
                </a:solidFill>
              </a:defRPr>
            </a:lvl1pPr>
          </a:lstStyle>
          <a:p>
            <a:r>
              <a:rPr lang="en-US" dirty="0"/>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5FD578F-EB6A-0D45-BF4C-590753804B8C}" type="datetimeFigureOut">
              <a:rPr lang="en-US" smtClean="0"/>
              <a:t>3/2/2023</a:t>
            </a:fld>
            <a:endParaRPr lang="en-US"/>
          </a:p>
        </p:txBody>
      </p:sp>
      <p:sp>
        <p:nvSpPr>
          <p:cNvPr id="6" name="Footer Placeholder 5"/>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7163826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solidFill>
                  <a:schemeClr val="accent4">
                    <a:lumMod val="75000"/>
                  </a:schemeClr>
                </a:solidFill>
              </a:defRPr>
            </a:lvl1pPr>
          </a:lstStyle>
          <a:p>
            <a:r>
              <a:rPr lang="en-US" dirty="0"/>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5FD578F-EB6A-0D45-BF4C-590753804B8C}" type="datetimeFigureOut">
              <a:rPr lang="en-US" smtClean="0"/>
              <a:t>3/2/2023</a:t>
            </a:fld>
            <a:endParaRPr lang="en-US"/>
          </a:p>
        </p:txBody>
      </p:sp>
      <p:sp>
        <p:nvSpPr>
          <p:cNvPr id="6" name="Footer Placeholder 5"/>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2165378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55FD578F-EB6A-0D45-BF4C-590753804B8C}" type="datetimeFigureOut">
              <a:rPr lang="en-US" smtClean="0"/>
              <a:t>3/2/2023</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8" name="TextBox 7">
            <a:extLst>
              <a:ext uri="{FF2B5EF4-FFF2-40B4-BE49-F238E27FC236}">
                <a16:creationId xmlns:a16="http://schemas.microsoft.com/office/drawing/2014/main" id="{3E95B45D-9832-240E-B1D1-4F79EFF83ED8}"/>
              </a:ext>
            </a:extLst>
          </p:cNvPr>
          <p:cNvSpPr txBox="1"/>
          <p:nvPr userDrawn="1"/>
        </p:nvSpPr>
        <p:spPr>
          <a:xfrm>
            <a:off x="8694058" y="4789034"/>
            <a:ext cx="391886" cy="261610"/>
          </a:xfrm>
          <a:prstGeom prst="rect">
            <a:avLst/>
          </a:prstGeom>
          <a:noFill/>
        </p:spPr>
        <p:txBody>
          <a:bodyPr wrap="square">
            <a:spAutoFit/>
          </a:bodyPr>
          <a:lstStyle/>
          <a:p>
            <a:pPr algn="r"/>
            <a:fld id="{A148A2A4-532E-8B48-BE15-FAD2C9B6FD7A}" type="slidenum">
              <a:rPr lang="en-US" sz="1100" smtClean="0">
                <a:solidFill>
                  <a:schemeClr val="bg1">
                    <a:lumMod val="50000"/>
                  </a:schemeClr>
                </a:solidFill>
              </a:rPr>
              <a:pPr algn="r"/>
              <a:t>‹#›</a:t>
            </a:fld>
            <a:endParaRPr lang="en-US" sz="1100" dirty="0">
              <a:solidFill>
                <a:schemeClr val="bg1">
                  <a:lumMod val="50000"/>
                </a:schemeClr>
              </a:solidFill>
            </a:endParaRPr>
          </a:p>
        </p:txBody>
      </p:sp>
    </p:spTree>
    <p:extLst>
      <p:ext uri="{BB962C8B-B14F-4D97-AF65-F5344CB8AC3E}">
        <p14:creationId xmlns:p14="http://schemas.microsoft.com/office/powerpoint/2010/main" val="26623705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2" r:id="rId12"/>
    <p:sldLayoutId id="2147483663" r:id="rId13"/>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buy.gsa.gov/"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4.png"/><Relationship Id="rId18" Type="http://schemas.openxmlformats.org/officeDocument/2006/relationships/image" Target="../media/image29.png"/><Relationship Id="rId3" Type="http://schemas.openxmlformats.org/officeDocument/2006/relationships/image" Target="../media/image14.png"/><Relationship Id="rId7" Type="http://schemas.openxmlformats.org/officeDocument/2006/relationships/image" Target="../media/image18.png"/><Relationship Id="rId12" Type="http://schemas.openxmlformats.org/officeDocument/2006/relationships/image" Target="../media/image23.png"/><Relationship Id="rId17" Type="http://schemas.openxmlformats.org/officeDocument/2006/relationships/image" Target="../media/image28.png"/><Relationship Id="rId2" Type="http://schemas.openxmlformats.org/officeDocument/2006/relationships/notesSlide" Target="../notesSlides/notesSlide6.xml"/><Relationship Id="rId16" Type="http://schemas.openxmlformats.org/officeDocument/2006/relationships/image" Target="../media/image27.png"/><Relationship Id="rId1" Type="http://schemas.openxmlformats.org/officeDocument/2006/relationships/slideLayout" Target="../slideLayouts/slideLayout2.xml"/><Relationship Id="rId6" Type="http://schemas.openxmlformats.org/officeDocument/2006/relationships/image" Target="../media/image17.png"/><Relationship Id="rId11" Type="http://schemas.openxmlformats.org/officeDocument/2006/relationships/image" Target="../media/image22.png"/><Relationship Id="rId5" Type="http://schemas.openxmlformats.org/officeDocument/2006/relationships/image" Target="../media/image16.png"/><Relationship Id="rId15" Type="http://schemas.openxmlformats.org/officeDocument/2006/relationships/image" Target="../media/image26.pn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png"/><Relationship Id="rId14" Type="http://schemas.openxmlformats.org/officeDocument/2006/relationships/image" Target="../media/image25.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26A006-ECA2-1AFB-B7A4-464F46A1B1A6}"/>
              </a:ext>
            </a:extLst>
          </p:cNvPr>
          <p:cNvSpPr>
            <a:spLocks noGrp="1"/>
          </p:cNvSpPr>
          <p:nvPr>
            <p:ph type="title"/>
          </p:nvPr>
        </p:nvSpPr>
        <p:spPr>
          <a:xfrm>
            <a:off x="394010" y="3593184"/>
            <a:ext cx="4177990" cy="1103418"/>
          </a:xfrm>
        </p:spPr>
        <p:txBody>
          <a:bodyPr>
            <a:normAutofit fontScale="90000"/>
          </a:bodyPr>
          <a:lstStyle/>
          <a:p>
            <a:pPr algn="l">
              <a:lnSpc>
                <a:spcPct val="70000"/>
              </a:lnSpc>
              <a:spcBef>
                <a:spcPts val="600"/>
              </a:spcBef>
            </a:pPr>
            <a:r>
              <a:rPr lang="en-US" sz="3600" dirty="0">
                <a:solidFill>
                  <a:schemeClr val="accent2">
                    <a:lumMod val="75000"/>
                  </a:schemeClr>
                </a:solidFill>
                <a:hlinkClick r:id="rId3">
                  <a:extLst>
                    <a:ext uri="{A12FA001-AC4F-418D-AE19-62706E023703}">
                      <ahyp:hlinkClr xmlns:ahyp="http://schemas.microsoft.com/office/drawing/2018/hyperlinkcolor" val="tx"/>
                    </a:ext>
                  </a:extLst>
                </a:hlinkClick>
              </a:rPr>
              <a:t>buy.gsa.gov</a:t>
            </a:r>
            <a:r>
              <a:rPr lang="en-US" sz="3600" dirty="0">
                <a:solidFill>
                  <a:schemeClr val="accent2">
                    <a:lumMod val="75000"/>
                  </a:schemeClr>
                </a:solidFill>
              </a:rPr>
              <a:t> – a smart place to do market research</a:t>
            </a:r>
            <a:br>
              <a:rPr lang="en-US" sz="3600" dirty="0">
                <a:solidFill>
                  <a:srgbClr val="005087"/>
                </a:solidFill>
              </a:rPr>
            </a:br>
            <a:br>
              <a:rPr lang="en-US" sz="3600" dirty="0">
                <a:solidFill>
                  <a:srgbClr val="005087"/>
                </a:solidFill>
              </a:rPr>
            </a:br>
            <a:r>
              <a:rPr lang="en-US" sz="2400" dirty="0">
                <a:solidFill>
                  <a:schemeClr val="tx2">
                    <a:lumMod val="50000"/>
                  </a:schemeClr>
                </a:solidFill>
                <a:latin typeface="Arial Bold" pitchFamily="92" charset="0"/>
              </a:rPr>
              <a:t>Andrea </a:t>
            </a:r>
            <a:r>
              <a:rPr lang="en-US" sz="2400" dirty="0" err="1">
                <a:solidFill>
                  <a:schemeClr val="tx2">
                    <a:lumMod val="50000"/>
                  </a:schemeClr>
                </a:solidFill>
                <a:latin typeface="Arial Bold" pitchFamily="92" charset="0"/>
              </a:rPr>
              <a:t>Azarcon</a:t>
            </a:r>
            <a:r>
              <a:rPr lang="en-US" sz="2400" dirty="0">
                <a:solidFill>
                  <a:schemeClr val="tx2">
                    <a:lumMod val="50000"/>
                  </a:schemeClr>
                </a:solidFill>
                <a:latin typeface="Arial Bold" pitchFamily="92" charset="0"/>
              </a:rPr>
              <a:t> Heller</a:t>
            </a:r>
            <a:endParaRPr lang="en-US" sz="3600" dirty="0"/>
          </a:p>
        </p:txBody>
      </p:sp>
    </p:spTree>
    <p:extLst>
      <p:ext uri="{BB962C8B-B14F-4D97-AF65-F5344CB8AC3E}">
        <p14:creationId xmlns:p14="http://schemas.microsoft.com/office/powerpoint/2010/main" val="40108072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948"/>
        <p:cNvGrpSpPr/>
        <p:nvPr/>
      </p:nvGrpSpPr>
      <p:grpSpPr>
        <a:xfrm>
          <a:off x="0" y="0"/>
          <a:ext cx="0" cy="0"/>
          <a:chOff x="0" y="0"/>
          <a:chExt cx="0" cy="0"/>
        </a:xfrm>
      </p:grpSpPr>
      <p:sp>
        <p:nvSpPr>
          <p:cNvPr id="2" name="Title 1">
            <a:extLst>
              <a:ext uri="{FF2B5EF4-FFF2-40B4-BE49-F238E27FC236}">
                <a16:creationId xmlns:a16="http://schemas.microsoft.com/office/drawing/2014/main" id="{E8345EAC-D003-1BD6-F8A2-1F40E3505DC1}"/>
              </a:ext>
            </a:extLst>
          </p:cNvPr>
          <p:cNvSpPr>
            <a:spLocks noGrp="1"/>
          </p:cNvSpPr>
          <p:nvPr>
            <p:ph type="title"/>
          </p:nvPr>
        </p:nvSpPr>
        <p:spPr>
          <a:xfrm>
            <a:off x="457200" y="2143125"/>
            <a:ext cx="8229600" cy="857250"/>
          </a:xfrm>
        </p:spPr>
        <p:txBody>
          <a:bodyPr/>
          <a:lstStyle/>
          <a:p>
            <a:r>
              <a:rPr lang="en-US" b="1" dirty="0"/>
              <a:t>Question</a:t>
            </a:r>
            <a:r>
              <a:rPr lang="en-US" b="1" baseline="0" dirty="0"/>
              <a:t> and Answer</a:t>
            </a:r>
            <a:endParaRPr lang="en-US" b="1" dirty="0"/>
          </a:p>
        </p:txBody>
      </p:sp>
    </p:spTree>
    <p:extLst>
      <p:ext uri="{BB962C8B-B14F-4D97-AF65-F5344CB8AC3E}">
        <p14:creationId xmlns:p14="http://schemas.microsoft.com/office/powerpoint/2010/main" val="38538203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954"/>
        <p:cNvGrpSpPr/>
        <p:nvPr/>
      </p:nvGrpSpPr>
      <p:grpSpPr>
        <a:xfrm>
          <a:off x="0" y="0"/>
          <a:ext cx="0" cy="0"/>
          <a:chOff x="0" y="0"/>
          <a:chExt cx="0" cy="0"/>
        </a:xfrm>
      </p:grpSpPr>
      <p:sp>
        <p:nvSpPr>
          <p:cNvPr id="2" name="Title 1">
            <a:extLst>
              <a:ext uri="{FF2B5EF4-FFF2-40B4-BE49-F238E27FC236}">
                <a16:creationId xmlns:a16="http://schemas.microsoft.com/office/drawing/2014/main" id="{7C9E5ACD-C9F3-5B13-2A1C-BE05FD63F29E}"/>
              </a:ext>
            </a:extLst>
          </p:cNvPr>
          <p:cNvSpPr>
            <a:spLocks noGrp="1"/>
          </p:cNvSpPr>
          <p:nvPr>
            <p:ph type="title"/>
          </p:nvPr>
        </p:nvSpPr>
        <p:spPr/>
        <p:txBody>
          <a:bodyPr/>
          <a:lstStyle/>
          <a:p>
            <a:r>
              <a:rPr lang="en-US" dirty="0"/>
              <a:t>GSA Starmark Logo</a:t>
            </a:r>
          </a:p>
        </p:txBody>
      </p:sp>
      <p:sp>
        <p:nvSpPr>
          <p:cNvPr id="955" name="Google Shape;955;g114b14647e4_1_62">
            <a:extLst>
              <a:ext uri="{C183D7F6-B498-43B3-948B-1728B52AA6E4}">
                <adec:decorative xmlns:adec="http://schemas.microsoft.com/office/drawing/2017/decorative" val="1"/>
              </a:ext>
            </a:extLst>
          </p:cNvPr>
          <p:cNvSpPr/>
          <p:nvPr/>
        </p:nvSpPr>
        <p:spPr>
          <a:xfrm>
            <a:off x="0" y="0"/>
            <a:ext cx="9144000" cy="4500600"/>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Arial"/>
              <a:buNone/>
            </a:pPr>
            <a:endParaRPr sz="2400" b="0" i="0" u="none" strike="noStrike" cap="none">
              <a:solidFill>
                <a:schemeClr val="dk1"/>
              </a:solidFill>
              <a:latin typeface="Arial"/>
              <a:ea typeface="Arial"/>
              <a:cs typeface="Arial"/>
              <a:sym typeface="Arial"/>
            </a:endParaRPr>
          </a:p>
        </p:txBody>
      </p:sp>
      <p:pic>
        <p:nvPicPr>
          <p:cNvPr id="956" name="Google Shape;956;g114b14647e4_1_62" descr="GSA Starmark logo"/>
          <p:cNvPicPr preferRelativeResize="0"/>
          <p:nvPr/>
        </p:nvPicPr>
        <p:blipFill rotWithShape="1">
          <a:blip r:embed="rId3">
            <a:alphaModFix/>
          </a:blip>
          <a:srcRect/>
          <a:stretch/>
        </p:blipFill>
        <p:spPr>
          <a:xfrm>
            <a:off x="3922800" y="1985713"/>
            <a:ext cx="1298401" cy="1172075"/>
          </a:xfrm>
          <a:prstGeom prst="rect">
            <a:avLst/>
          </a:prstGeom>
          <a:noFill/>
          <a:ln>
            <a:noFill/>
          </a:ln>
        </p:spPr>
      </p:pic>
    </p:spTree>
    <p:extLst>
      <p:ext uri="{BB962C8B-B14F-4D97-AF65-F5344CB8AC3E}">
        <p14:creationId xmlns:p14="http://schemas.microsoft.com/office/powerpoint/2010/main" val="6990243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960"/>
        <p:cNvGrpSpPr/>
        <p:nvPr/>
      </p:nvGrpSpPr>
      <p:grpSpPr>
        <a:xfrm>
          <a:off x="0" y="0"/>
          <a:ext cx="0" cy="0"/>
          <a:chOff x="0" y="0"/>
          <a:chExt cx="0" cy="0"/>
        </a:xfrm>
      </p:grpSpPr>
      <p:sp>
        <p:nvSpPr>
          <p:cNvPr id="2" name="Title 1">
            <a:extLst>
              <a:ext uri="{FF2B5EF4-FFF2-40B4-BE49-F238E27FC236}">
                <a16:creationId xmlns:a16="http://schemas.microsoft.com/office/drawing/2014/main" id="{684A7B09-D157-6169-22E1-C6AA51C3C0E2}"/>
              </a:ext>
            </a:extLst>
          </p:cNvPr>
          <p:cNvSpPr>
            <a:spLocks noGrp="1"/>
          </p:cNvSpPr>
          <p:nvPr>
            <p:ph type="title"/>
          </p:nvPr>
        </p:nvSpPr>
        <p:spPr/>
        <p:txBody>
          <a:bodyPr/>
          <a:lstStyle/>
          <a:p>
            <a:r>
              <a:rPr lang="en-US" dirty="0"/>
              <a:t>Backup Slides</a:t>
            </a:r>
          </a:p>
        </p:txBody>
      </p:sp>
    </p:spTree>
    <p:extLst>
      <p:ext uri="{BB962C8B-B14F-4D97-AF65-F5344CB8AC3E}">
        <p14:creationId xmlns:p14="http://schemas.microsoft.com/office/powerpoint/2010/main" val="28349391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966"/>
        <p:cNvGrpSpPr/>
        <p:nvPr/>
      </p:nvGrpSpPr>
      <p:grpSpPr>
        <a:xfrm>
          <a:off x="0" y="0"/>
          <a:ext cx="0" cy="0"/>
          <a:chOff x="0" y="0"/>
          <a:chExt cx="0" cy="0"/>
        </a:xfrm>
      </p:grpSpPr>
      <p:sp>
        <p:nvSpPr>
          <p:cNvPr id="11" name="Title 10">
            <a:extLst>
              <a:ext uri="{FF2B5EF4-FFF2-40B4-BE49-F238E27FC236}">
                <a16:creationId xmlns:a16="http://schemas.microsoft.com/office/drawing/2014/main" id="{6404BF16-18EF-FB6C-0079-7B9FA22ED438}"/>
              </a:ext>
            </a:extLst>
          </p:cNvPr>
          <p:cNvSpPr txBox="1">
            <a:spLocks noGrp="1"/>
          </p:cNvSpPr>
          <p:nvPr>
            <p:ph type="title" idx="4294967295"/>
          </p:nvPr>
        </p:nvSpPr>
        <p:spPr>
          <a:xfrm>
            <a:off x="6328880" y="174660"/>
            <a:ext cx="2227903" cy="1477328"/>
          </a:xfrm>
          <a:prstGeom prst="rect">
            <a:avLst/>
          </a:prstGeom>
          <a:solidFill>
            <a:schemeClr val="accent1">
              <a:lumMod val="20000"/>
              <a:lumOff val="80000"/>
            </a:schemeClr>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chemeClr val="tx1"/>
                </a:solidFill>
                <a:effectLst/>
                <a:uLnTx/>
                <a:uFillTx/>
                <a:latin typeface="+mn-lt"/>
                <a:ea typeface="+mn-ea"/>
                <a:cs typeface="+mn-cs"/>
              </a:rPr>
              <a:t>Use your FAS ID (Advantage, </a:t>
            </a:r>
            <a:r>
              <a:rPr kumimoji="0" lang="en-US" sz="1800" b="0" i="0" u="none" strike="noStrike" kern="1200" cap="none" spc="0" normalizeH="0" baseline="0" noProof="0" dirty="0" err="1">
                <a:ln>
                  <a:noFill/>
                </a:ln>
                <a:solidFill>
                  <a:schemeClr val="tx1"/>
                </a:solidFill>
                <a:effectLst/>
                <a:uLnTx/>
                <a:uFillTx/>
                <a:latin typeface="+mn-lt"/>
                <a:ea typeface="+mn-ea"/>
                <a:cs typeface="+mn-cs"/>
              </a:rPr>
              <a:t>eBuy</a:t>
            </a:r>
            <a:r>
              <a:rPr kumimoji="0" lang="en-US" sz="1800" b="0" i="0" u="none" strike="noStrike" kern="1200" cap="none" spc="0" normalizeH="0" baseline="0" noProof="0" dirty="0">
                <a:ln>
                  <a:noFill/>
                </a:ln>
                <a:solidFill>
                  <a:schemeClr val="tx1"/>
                </a:solidFill>
                <a:effectLst/>
                <a:uLnTx/>
                <a:uFillTx/>
                <a:latin typeface="+mn-lt"/>
                <a:ea typeface="+mn-ea"/>
                <a:cs typeface="+mn-cs"/>
              </a:rPr>
              <a:t>) or MAX.gov account to login for certain resources</a:t>
            </a:r>
          </a:p>
        </p:txBody>
      </p:sp>
      <p:cxnSp>
        <p:nvCxnSpPr>
          <p:cNvPr id="8" name="Straight Arrow Connector 7">
            <a:extLst>
              <a:ext uri="{FF2B5EF4-FFF2-40B4-BE49-F238E27FC236}">
                <a16:creationId xmlns:a16="http://schemas.microsoft.com/office/drawing/2014/main" id="{74172C14-4CE7-F0EE-4251-30D2E7D1670B}"/>
              </a:ext>
              <a:ext uri="{C183D7F6-B498-43B3-948B-1728B52AA6E4}">
                <adec:decorative xmlns:adec="http://schemas.microsoft.com/office/drawing/2017/decorative" val="1"/>
              </a:ext>
            </a:extLst>
          </p:cNvPr>
          <p:cNvCxnSpPr>
            <a:stCxn id="11" idx="1"/>
            <a:endCxn id="6" idx="6"/>
          </p:cNvCxnSpPr>
          <p:nvPr/>
        </p:nvCxnSpPr>
        <p:spPr>
          <a:xfrm flipH="1" flipV="1">
            <a:off x="5460776" y="328724"/>
            <a:ext cx="868104" cy="58460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pic>
        <p:nvPicPr>
          <p:cNvPr id="3" name="Picture 2" descr="Screenshot of buy.gsa.gov homepage.  Sign In button is circled">
            <a:extLst>
              <a:ext uri="{FF2B5EF4-FFF2-40B4-BE49-F238E27FC236}">
                <a16:creationId xmlns:a16="http://schemas.microsoft.com/office/drawing/2014/main" id="{929653C0-E8E9-5BED-CDC2-0474A520D69E}"/>
              </a:ext>
            </a:extLst>
          </p:cNvPr>
          <p:cNvPicPr>
            <a:picLocks noChangeAspect="1"/>
          </p:cNvPicPr>
          <p:nvPr/>
        </p:nvPicPr>
        <p:blipFill>
          <a:blip r:embed="rId3"/>
          <a:stretch>
            <a:fillRect/>
          </a:stretch>
        </p:blipFill>
        <p:spPr>
          <a:xfrm>
            <a:off x="724265" y="-49"/>
            <a:ext cx="4736511" cy="5143500"/>
          </a:xfrm>
          <a:prstGeom prst="rect">
            <a:avLst/>
          </a:prstGeom>
        </p:spPr>
      </p:pic>
      <p:sp>
        <p:nvSpPr>
          <p:cNvPr id="6" name="Oval 5">
            <a:extLst>
              <a:ext uri="{FF2B5EF4-FFF2-40B4-BE49-F238E27FC236}">
                <a16:creationId xmlns:a16="http://schemas.microsoft.com/office/drawing/2014/main" id="{59EBBCC8-23E7-B49A-1E74-F682841587C8}"/>
              </a:ext>
              <a:ext uri="{C183D7F6-B498-43B3-948B-1728B52AA6E4}">
                <adec:decorative xmlns:adec="http://schemas.microsoft.com/office/drawing/2017/decorative" val="1"/>
              </a:ext>
            </a:extLst>
          </p:cNvPr>
          <p:cNvSpPr/>
          <p:nvPr/>
        </p:nvSpPr>
        <p:spPr>
          <a:xfrm>
            <a:off x="4736386" y="82144"/>
            <a:ext cx="724390" cy="493160"/>
          </a:xfrm>
          <a:prstGeom prst="ellipse">
            <a:avLst/>
          </a:prstGeom>
          <a:noFill/>
          <a:ln w="19050">
            <a:solidFill>
              <a:schemeClr val="accent4">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969478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997"/>
        <p:cNvGrpSpPr/>
        <p:nvPr/>
      </p:nvGrpSpPr>
      <p:grpSpPr>
        <a:xfrm>
          <a:off x="0" y="0"/>
          <a:ext cx="0" cy="0"/>
          <a:chOff x="0" y="0"/>
          <a:chExt cx="0" cy="0"/>
        </a:xfrm>
      </p:grpSpPr>
      <p:sp>
        <p:nvSpPr>
          <p:cNvPr id="999" name="Google Shape;999;g114b14647e4_8_908"/>
          <p:cNvSpPr txBox="1">
            <a:spLocks noGrp="1"/>
          </p:cNvSpPr>
          <p:nvPr>
            <p:ph type="title" idx="4294967295"/>
          </p:nvPr>
        </p:nvSpPr>
        <p:spPr>
          <a:xfrm>
            <a:off x="235500" y="140225"/>
            <a:ext cx="8839200" cy="572700"/>
          </a:xfrm>
          <a:prstGeom prst="rect">
            <a:avLst/>
          </a:prstGeom>
          <a:effectLst>
            <a:outerShdw blurRad="42863" dist="19050" dir="840000" algn="bl" rotWithShape="0">
              <a:srgbClr val="999999">
                <a:alpha val="68000"/>
              </a:srgbClr>
            </a:outerShdw>
          </a:effectLst>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US" dirty="0">
                <a:solidFill>
                  <a:schemeClr val="accent5"/>
                </a:solidFill>
              </a:rPr>
              <a:t>Research GSA contracts and vendors</a:t>
            </a:r>
            <a:endParaRPr dirty="0">
              <a:solidFill>
                <a:schemeClr val="accent5"/>
              </a:solidFill>
            </a:endParaRPr>
          </a:p>
        </p:txBody>
      </p:sp>
      <p:pic>
        <p:nvPicPr>
          <p:cNvPr id="3" name="Picture 2" descr="Screenshot of buy.gsa.gov Search Contracts and Vendors with SIN filter and pre-fabricated building keyword.">
            <a:extLst>
              <a:ext uri="{FF2B5EF4-FFF2-40B4-BE49-F238E27FC236}">
                <a16:creationId xmlns:a16="http://schemas.microsoft.com/office/drawing/2014/main" id="{F7385A79-CC9D-E175-1E9D-723005F9DE5B}"/>
              </a:ext>
            </a:extLst>
          </p:cNvPr>
          <p:cNvPicPr>
            <a:picLocks noChangeAspect="1"/>
          </p:cNvPicPr>
          <p:nvPr/>
        </p:nvPicPr>
        <p:blipFill>
          <a:blip r:embed="rId3"/>
          <a:stretch>
            <a:fillRect/>
          </a:stretch>
        </p:blipFill>
        <p:spPr>
          <a:xfrm>
            <a:off x="575353" y="938702"/>
            <a:ext cx="7772400" cy="4064573"/>
          </a:xfrm>
          <a:prstGeom prst="rect">
            <a:avLst/>
          </a:prstGeom>
        </p:spPr>
      </p:pic>
      <p:sp>
        <p:nvSpPr>
          <p:cNvPr id="1000" name="Google Shape;1000;g114b14647e4_8_908">
            <a:extLst>
              <a:ext uri="{C183D7F6-B498-43B3-948B-1728B52AA6E4}">
                <adec:decorative xmlns:adec="http://schemas.microsoft.com/office/drawing/2017/decorative" val="1"/>
              </a:ext>
            </a:extLst>
          </p:cNvPr>
          <p:cNvSpPr/>
          <p:nvPr/>
        </p:nvSpPr>
        <p:spPr>
          <a:xfrm>
            <a:off x="484383" y="2330941"/>
            <a:ext cx="4293100" cy="864300"/>
          </a:xfrm>
          <a:prstGeom prst="ellipse">
            <a:avLst/>
          </a:prstGeom>
          <a:noFill/>
          <a:ln w="19050" cap="flat" cmpd="sng">
            <a:solidFill>
              <a:srgbClr val="C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684842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004"/>
        <p:cNvGrpSpPr/>
        <p:nvPr/>
      </p:nvGrpSpPr>
      <p:grpSpPr>
        <a:xfrm>
          <a:off x="0" y="0"/>
          <a:ext cx="0" cy="0"/>
          <a:chOff x="0" y="0"/>
          <a:chExt cx="0" cy="0"/>
        </a:xfrm>
      </p:grpSpPr>
      <p:sp>
        <p:nvSpPr>
          <p:cNvPr id="1006" name="Google Shape;1006;g114b14647e4_8_914"/>
          <p:cNvSpPr txBox="1">
            <a:spLocks noGrp="1"/>
          </p:cNvSpPr>
          <p:nvPr>
            <p:ph type="title" idx="4294967295"/>
          </p:nvPr>
        </p:nvSpPr>
        <p:spPr>
          <a:xfrm>
            <a:off x="235499" y="140224"/>
            <a:ext cx="9083162" cy="802177"/>
          </a:xfrm>
          <a:prstGeom prst="rect">
            <a:avLst/>
          </a:prstGeom>
          <a:effectLst>
            <a:outerShdw blurRad="42863" dist="19050" dir="840000" algn="bl" rotWithShape="0">
              <a:srgbClr val="999999">
                <a:alpha val="68000"/>
              </a:srgbClr>
            </a:outerShdw>
          </a:effectLst>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US" dirty="0">
                <a:solidFill>
                  <a:schemeClr val="accent5"/>
                </a:solidFill>
              </a:rPr>
              <a:t>Filter Results (such as socioeconomic) </a:t>
            </a:r>
            <a:endParaRPr dirty="0">
              <a:solidFill>
                <a:schemeClr val="accent5"/>
              </a:solidFill>
            </a:endParaRPr>
          </a:p>
        </p:txBody>
      </p:sp>
      <p:pic>
        <p:nvPicPr>
          <p:cNvPr id="7" name="Picture 6" descr="Screenshot of buy.gsa.gov Contracts ad Vendors with Veteran Owned Business Filter.">
            <a:extLst>
              <a:ext uri="{FF2B5EF4-FFF2-40B4-BE49-F238E27FC236}">
                <a16:creationId xmlns:a16="http://schemas.microsoft.com/office/drawing/2014/main" id="{085D0EFB-0FE6-D050-F03C-3D725AD69051}"/>
              </a:ext>
            </a:extLst>
          </p:cNvPr>
          <p:cNvPicPr>
            <a:picLocks noChangeAspect="1"/>
          </p:cNvPicPr>
          <p:nvPr/>
        </p:nvPicPr>
        <p:blipFill>
          <a:blip r:embed="rId3"/>
          <a:stretch>
            <a:fillRect/>
          </a:stretch>
        </p:blipFill>
        <p:spPr>
          <a:xfrm>
            <a:off x="685800" y="942401"/>
            <a:ext cx="7772400" cy="3952160"/>
          </a:xfrm>
          <a:prstGeom prst="rect">
            <a:avLst/>
          </a:prstGeom>
        </p:spPr>
      </p:pic>
      <p:sp>
        <p:nvSpPr>
          <p:cNvPr id="1007" name="Google Shape;1007;g114b14647e4_8_914">
            <a:extLst>
              <a:ext uri="{C183D7F6-B498-43B3-948B-1728B52AA6E4}">
                <adec:decorative xmlns:adec="http://schemas.microsoft.com/office/drawing/2017/decorative" val="1"/>
              </a:ext>
            </a:extLst>
          </p:cNvPr>
          <p:cNvSpPr/>
          <p:nvPr/>
        </p:nvSpPr>
        <p:spPr>
          <a:xfrm>
            <a:off x="0" y="1517675"/>
            <a:ext cx="2599362" cy="3485601"/>
          </a:xfrm>
          <a:prstGeom prst="ellipse">
            <a:avLst/>
          </a:prstGeom>
          <a:noFill/>
          <a:ln w="19050" cap="flat" cmpd="sng">
            <a:solidFill>
              <a:srgbClr val="C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2886090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011"/>
        <p:cNvGrpSpPr/>
        <p:nvPr/>
      </p:nvGrpSpPr>
      <p:grpSpPr>
        <a:xfrm>
          <a:off x="0" y="0"/>
          <a:ext cx="0" cy="0"/>
          <a:chOff x="0" y="0"/>
          <a:chExt cx="0" cy="0"/>
        </a:xfrm>
      </p:grpSpPr>
      <p:sp>
        <p:nvSpPr>
          <p:cNvPr id="1013" name="Google Shape;1013;g114b14647e4_8_920"/>
          <p:cNvSpPr txBox="1">
            <a:spLocks noGrp="1"/>
          </p:cNvSpPr>
          <p:nvPr>
            <p:ph type="title" idx="4294967295"/>
          </p:nvPr>
        </p:nvSpPr>
        <p:spPr>
          <a:xfrm>
            <a:off x="235500" y="140225"/>
            <a:ext cx="7522500" cy="572700"/>
          </a:xfrm>
          <a:prstGeom prst="rect">
            <a:avLst/>
          </a:prstGeom>
          <a:effectLst>
            <a:outerShdw blurRad="42863" dist="19050" dir="840000" algn="bl" rotWithShape="0">
              <a:srgbClr val="999999">
                <a:alpha val="68000"/>
              </a:srgbClr>
            </a:outerShdw>
          </a:effectLst>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US" dirty="0">
                <a:solidFill>
                  <a:schemeClr val="accent5"/>
                </a:solidFill>
              </a:rPr>
              <a:t>Contract/Vendor Search Results</a:t>
            </a:r>
            <a:endParaRPr dirty="0">
              <a:solidFill>
                <a:schemeClr val="accent5"/>
              </a:solidFill>
            </a:endParaRPr>
          </a:p>
        </p:txBody>
      </p:sp>
      <p:pic>
        <p:nvPicPr>
          <p:cNvPr id="3" name="Picture 2" descr="Screenshot of buy.gsa.gov Contract/Vendor Search Results for SIN 332311P Pre-Engineered and Prefabricated Buildings and Structures for Storage Solutions.  Search results include:  Contract Vehicle, Contract Number, Contract Begin Date, Contract End Date, Vendor Name, Vendor Website, and Actions (clicking Vendor Details takes you to more information on vendor).">
            <a:extLst>
              <a:ext uri="{FF2B5EF4-FFF2-40B4-BE49-F238E27FC236}">
                <a16:creationId xmlns:a16="http://schemas.microsoft.com/office/drawing/2014/main" id="{40195A8E-37D9-4F7F-BA83-629234D22A0E}"/>
              </a:ext>
            </a:extLst>
          </p:cNvPr>
          <p:cNvPicPr>
            <a:picLocks noChangeAspect="1"/>
          </p:cNvPicPr>
          <p:nvPr/>
        </p:nvPicPr>
        <p:blipFill>
          <a:blip r:embed="rId3"/>
          <a:stretch>
            <a:fillRect/>
          </a:stretch>
        </p:blipFill>
        <p:spPr>
          <a:xfrm>
            <a:off x="685800" y="875461"/>
            <a:ext cx="7772400" cy="4268039"/>
          </a:xfrm>
          <a:prstGeom prst="rect">
            <a:avLst/>
          </a:prstGeom>
        </p:spPr>
      </p:pic>
      <p:sp>
        <p:nvSpPr>
          <p:cNvPr id="1014" name="Google Shape;1014;g114b14647e4_8_920">
            <a:extLst>
              <a:ext uri="{C183D7F6-B498-43B3-948B-1728B52AA6E4}">
                <adec:decorative xmlns:adec="http://schemas.microsoft.com/office/drawing/2017/decorative" val="1"/>
              </a:ext>
            </a:extLst>
          </p:cNvPr>
          <p:cNvSpPr/>
          <p:nvPr/>
        </p:nvSpPr>
        <p:spPr>
          <a:xfrm>
            <a:off x="235499" y="1588360"/>
            <a:ext cx="8582551" cy="470100"/>
          </a:xfrm>
          <a:prstGeom prst="ellipse">
            <a:avLst/>
          </a:prstGeom>
          <a:noFill/>
          <a:ln w="19050" cap="flat" cmpd="sng">
            <a:solidFill>
              <a:srgbClr val="C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3057472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011"/>
        <p:cNvGrpSpPr/>
        <p:nvPr/>
      </p:nvGrpSpPr>
      <p:grpSpPr>
        <a:xfrm>
          <a:off x="0" y="0"/>
          <a:ext cx="0" cy="0"/>
          <a:chOff x="0" y="0"/>
          <a:chExt cx="0" cy="0"/>
        </a:xfrm>
      </p:grpSpPr>
      <p:sp>
        <p:nvSpPr>
          <p:cNvPr id="1013" name="Google Shape;1013;g114b14647e4_8_920"/>
          <p:cNvSpPr txBox="1">
            <a:spLocks noGrp="1"/>
          </p:cNvSpPr>
          <p:nvPr>
            <p:ph type="title" idx="4294967295"/>
          </p:nvPr>
        </p:nvSpPr>
        <p:spPr>
          <a:xfrm>
            <a:off x="235500" y="140225"/>
            <a:ext cx="7522500" cy="572700"/>
          </a:xfrm>
          <a:prstGeom prst="rect">
            <a:avLst/>
          </a:prstGeom>
          <a:effectLst>
            <a:outerShdw blurRad="42863" dist="19050" dir="840000" algn="bl" rotWithShape="0">
              <a:srgbClr val="999999">
                <a:alpha val="68000"/>
              </a:srgbClr>
            </a:outerShdw>
          </a:effectLst>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US" dirty="0">
                <a:solidFill>
                  <a:schemeClr val="accent5"/>
                </a:solidFill>
              </a:rPr>
              <a:t>Market Research as a Service</a:t>
            </a:r>
            <a:endParaRPr dirty="0">
              <a:solidFill>
                <a:schemeClr val="accent5"/>
              </a:solidFill>
            </a:endParaRPr>
          </a:p>
        </p:txBody>
      </p:sp>
      <p:pic>
        <p:nvPicPr>
          <p:cNvPr id="4" name="Picture 3" descr="Screenshot of buy.gsa.gov RFI-Service Request tile within Market Research as a Service.">
            <a:extLst>
              <a:ext uri="{FF2B5EF4-FFF2-40B4-BE49-F238E27FC236}">
                <a16:creationId xmlns:a16="http://schemas.microsoft.com/office/drawing/2014/main" id="{158256F9-B9BE-A826-900E-C4FBA7B91EA0}"/>
              </a:ext>
            </a:extLst>
          </p:cNvPr>
          <p:cNvPicPr>
            <a:picLocks noChangeAspect="1"/>
          </p:cNvPicPr>
          <p:nvPr/>
        </p:nvPicPr>
        <p:blipFill>
          <a:blip r:embed="rId3"/>
          <a:stretch>
            <a:fillRect/>
          </a:stretch>
        </p:blipFill>
        <p:spPr>
          <a:xfrm>
            <a:off x="1704028" y="963774"/>
            <a:ext cx="5735944" cy="4052569"/>
          </a:xfrm>
          <a:prstGeom prst="rect">
            <a:avLst/>
          </a:prstGeom>
        </p:spPr>
      </p:pic>
      <p:sp>
        <p:nvSpPr>
          <p:cNvPr id="1014" name="Google Shape;1014;g114b14647e4_8_920">
            <a:extLst>
              <a:ext uri="{C183D7F6-B498-43B3-948B-1728B52AA6E4}">
                <adec:decorative xmlns:adec="http://schemas.microsoft.com/office/drawing/2017/decorative" val="1"/>
              </a:ext>
            </a:extLst>
          </p:cNvPr>
          <p:cNvSpPr/>
          <p:nvPr/>
        </p:nvSpPr>
        <p:spPr>
          <a:xfrm>
            <a:off x="3482938" y="3709625"/>
            <a:ext cx="1818527" cy="1201421"/>
          </a:xfrm>
          <a:prstGeom prst="ellipse">
            <a:avLst/>
          </a:prstGeom>
          <a:noFill/>
          <a:ln w="19050" cap="flat" cmpd="sng">
            <a:solidFill>
              <a:srgbClr val="C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0356288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011"/>
        <p:cNvGrpSpPr/>
        <p:nvPr/>
      </p:nvGrpSpPr>
      <p:grpSpPr>
        <a:xfrm>
          <a:off x="0" y="0"/>
          <a:ext cx="0" cy="0"/>
          <a:chOff x="0" y="0"/>
          <a:chExt cx="0" cy="0"/>
        </a:xfrm>
      </p:grpSpPr>
      <p:sp>
        <p:nvSpPr>
          <p:cNvPr id="1013" name="Google Shape;1013;g114b14647e4_8_920"/>
          <p:cNvSpPr txBox="1">
            <a:spLocks noGrp="1"/>
          </p:cNvSpPr>
          <p:nvPr>
            <p:ph type="title" idx="4294967295"/>
          </p:nvPr>
        </p:nvSpPr>
        <p:spPr>
          <a:xfrm>
            <a:off x="235500" y="140225"/>
            <a:ext cx="7522500" cy="572700"/>
          </a:xfrm>
          <a:prstGeom prst="rect">
            <a:avLst/>
          </a:prstGeom>
          <a:effectLst>
            <a:outerShdw blurRad="42863" dist="19050" dir="840000" algn="bl" rotWithShape="0">
              <a:srgbClr val="999999">
                <a:alpha val="68000"/>
              </a:srgbClr>
            </a:outerShdw>
          </a:effectLst>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US" dirty="0">
                <a:solidFill>
                  <a:schemeClr val="accent5"/>
                </a:solidFill>
              </a:rPr>
              <a:t>Market Research as a Service</a:t>
            </a:r>
            <a:endParaRPr dirty="0">
              <a:solidFill>
                <a:schemeClr val="accent5"/>
              </a:solidFill>
            </a:endParaRPr>
          </a:p>
        </p:txBody>
      </p:sp>
      <p:pic>
        <p:nvPicPr>
          <p:cNvPr id="3" name="Picture 2" descr="Request for Information (RFI) with Market Research Report&#10;Develop customized RFIs that strategically target GSA contract holders on GSA eBuy - resulting in a robust market research analysis report showing all responses received - and completed in as little as 1 to 2 weeks (depending on the requirement). Within 24 hours (1 business day) of receiving your request, GSA Customer Service Directors (CSDs) work directly with Agency POCs to review a draft RFI developed from information provided, and work side by side with customers to further refine the RFI until it is ready to be posted on GSA eBuy. After the RFI closes, a Market Research Report is designed specifically to see how the GSA market can meet technical requirements and mission needs provided. Market Research Reports are designed to facilitate completing Small Business Office review forms, developing Acquisition Plans, and assisting in formulating an overall acquisition strategy. ">
            <a:extLst>
              <a:ext uri="{FF2B5EF4-FFF2-40B4-BE49-F238E27FC236}">
                <a16:creationId xmlns:a16="http://schemas.microsoft.com/office/drawing/2014/main" id="{77170A62-551F-6DC1-5138-A34AA5C52C2D}"/>
              </a:ext>
            </a:extLst>
          </p:cNvPr>
          <p:cNvPicPr>
            <a:picLocks noChangeAspect="1"/>
          </p:cNvPicPr>
          <p:nvPr/>
        </p:nvPicPr>
        <p:blipFill>
          <a:blip r:embed="rId3"/>
          <a:stretch>
            <a:fillRect/>
          </a:stretch>
        </p:blipFill>
        <p:spPr>
          <a:xfrm>
            <a:off x="1265982" y="1001254"/>
            <a:ext cx="6612035" cy="4002021"/>
          </a:xfrm>
          <a:prstGeom prst="rect">
            <a:avLst/>
          </a:prstGeom>
        </p:spPr>
      </p:pic>
    </p:spTree>
    <p:extLst>
      <p:ext uri="{BB962C8B-B14F-4D97-AF65-F5344CB8AC3E}">
        <p14:creationId xmlns:p14="http://schemas.microsoft.com/office/powerpoint/2010/main" val="330733364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011"/>
        <p:cNvGrpSpPr/>
        <p:nvPr/>
      </p:nvGrpSpPr>
      <p:grpSpPr>
        <a:xfrm>
          <a:off x="0" y="0"/>
          <a:ext cx="0" cy="0"/>
          <a:chOff x="0" y="0"/>
          <a:chExt cx="0" cy="0"/>
        </a:xfrm>
      </p:grpSpPr>
      <p:sp>
        <p:nvSpPr>
          <p:cNvPr id="1013" name="Google Shape;1013;g114b14647e4_8_920"/>
          <p:cNvSpPr txBox="1">
            <a:spLocks noGrp="1"/>
          </p:cNvSpPr>
          <p:nvPr>
            <p:ph type="title" idx="4294967295"/>
          </p:nvPr>
        </p:nvSpPr>
        <p:spPr>
          <a:xfrm>
            <a:off x="235500" y="140225"/>
            <a:ext cx="7522500" cy="572700"/>
          </a:xfrm>
          <a:prstGeom prst="rect">
            <a:avLst/>
          </a:prstGeom>
          <a:effectLst>
            <a:outerShdw blurRad="42863" dist="19050" dir="840000" algn="bl" rotWithShape="0">
              <a:srgbClr val="999999">
                <a:alpha val="68000"/>
              </a:srgbClr>
            </a:outerShdw>
          </a:effectLst>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US" dirty="0">
                <a:solidFill>
                  <a:schemeClr val="accent5"/>
                </a:solidFill>
              </a:rPr>
              <a:t>Market Research as a Service</a:t>
            </a:r>
            <a:endParaRPr dirty="0">
              <a:solidFill>
                <a:schemeClr val="accent5"/>
              </a:solidFill>
            </a:endParaRPr>
          </a:p>
        </p:txBody>
      </p:sp>
      <p:pic>
        <p:nvPicPr>
          <p:cNvPr id="3" name="Picture 2" descr="What to Expect: The MRAS Process&#10;1. Customer submits request for a RFI. &#10;2. Customer &amp; GSA Collaboration and RFI Development&#10;3. Customer Approval &amp; Industry Engagement&#10;4. RFI Closes &amp; Market Report Provided. &#10;5. Customer &amp; GSA Consultation &#10;&#10;Total Estimated Time: 1-3 weeks, but sometimes in as little as 1 day.&#10;&#10;MRAS provides each customer with a unique, comprehensive, easy-to-understand report. In addition, the report analyzes industry partner data related to the customers' needs, which gives an understanding of the results customers can expect under the markets researched. The Market Research Report includes socio-economic, technical, capabilities, and comprehensive business information so Agencies can complete their Acquisition Planning and Small Business strategies and requirements and estimate documents.">
            <a:extLst>
              <a:ext uri="{FF2B5EF4-FFF2-40B4-BE49-F238E27FC236}">
                <a16:creationId xmlns:a16="http://schemas.microsoft.com/office/drawing/2014/main" id="{139A5A20-AFAB-FFE0-E44C-23F0E9760D59}"/>
              </a:ext>
            </a:extLst>
          </p:cNvPr>
          <p:cNvPicPr>
            <a:picLocks noChangeAspect="1"/>
          </p:cNvPicPr>
          <p:nvPr/>
        </p:nvPicPr>
        <p:blipFill>
          <a:blip r:embed="rId3"/>
          <a:stretch>
            <a:fillRect/>
          </a:stretch>
        </p:blipFill>
        <p:spPr>
          <a:xfrm>
            <a:off x="506001" y="1395989"/>
            <a:ext cx="7772400" cy="2788768"/>
          </a:xfrm>
          <a:prstGeom prst="rect">
            <a:avLst/>
          </a:prstGeom>
        </p:spPr>
      </p:pic>
      <p:sp>
        <p:nvSpPr>
          <p:cNvPr id="1014" name="Google Shape;1014;g114b14647e4_8_920">
            <a:extLst>
              <a:ext uri="{C183D7F6-B498-43B3-948B-1728B52AA6E4}">
                <adec:decorative xmlns:adec="http://schemas.microsoft.com/office/drawing/2017/decorative" val="1"/>
              </a:ext>
            </a:extLst>
          </p:cNvPr>
          <p:cNvSpPr/>
          <p:nvPr/>
        </p:nvSpPr>
        <p:spPr>
          <a:xfrm>
            <a:off x="506001" y="2815119"/>
            <a:ext cx="4559159" cy="421242"/>
          </a:xfrm>
          <a:prstGeom prst="ellipse">
            <a:avLst/>
          </a:prstGeom>
          <a:noFill/>
          <a:ln w="19050" cap="flat" cmpd="sng">
            <a:solidFill>
              <a:srgbClr val="C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1432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805"/>
        <p:cNvGrpSpPr/>
        <p:nvPr/>
      </p:nvGrpSpPr>
      <p:grpSpPr>
        <a:xfrm>
          <a:off x="0" y="0"/>
          <a:ext cx="0" cy="0"/>
          <a:chOff x="0" y="0"/>
          <a:chExt cx="0" cy="0"/>
        </a:xfrm>
      </p:grpSpPr>
      <p:sp>
        <p:nvSpPr>
          <p:cNvPr id="2" name="Title 1">
            <a:extLst>
              <a:ext uri="{FF2B5EF4-FFF2-40B4-BE49-F238E27FC236}">
                <a16:creationId xmlns:a16="http://schemas.microsoft.com/office/drawing/2014/main" id="{7DAA67BF-21B7-BC2A-E6D1-C0D266BE7487}"/>
              </a:ext>
            </a:extLst>
          </p:cNvPr>
          <p:cNvSpPr>
            <a:spLocks noGrp="1"/>
          </p:cNvSpPr>
          <p:nvPr>
            <p:ph type="title"/>
          </p:nvPr>
        </p:nvSpPr>
        <p:spPr/>
        <p:txBody>
          <a:bodyPr/>
          <a:lstStyle/>
          <a:p>
            <a:r>
              <a:rPr lang="en-US" dirty="0"/>
              <a:t>Agenda</a:t>
            </a:r>
          </a:p>
        </p:txBody>
      </p:sp>
      <p:sp>
        <p:nvSpPr>
          <p:cNvPr id="806" name="Google Shape;806;p2"/>
          <p:cNvSpPr/>
          <p:nvPr/>
        </p:nvSpPr>
        <p:spPr>
          <a:xfrm>
            <a:off x="684225" y="1740726"/>
            <a:ext cx="7772400" cy="2716500"/>
          </a:xfrm>
          <a:prstGeom prst="rect">
            <a:avLst/>
          </a:prstGeom>
          <a:noFill/>
          <a:ln>
            <a:noFill/>
          </a:ln>
        </p:spPr>
        <p:txBody>
          <a:bodyPr spcFirstLastPara="1" wrap="square" lIns="91425" tIns="45700" rIns="91425" bIns="45700" anchor="t" anchorCtr="0">
            <a:noAutofit/>
          </a:bodyPr>
          <a:lstStyle/>
          <a:p>
            <a:pPr marL="342900" marR="0" lvl="0" indent="-393700" algn="l" rtl="0">
              <a:lnSpc>
                <a:spcPct val="100000"/>
              </a:lnSpc>
              <a:spcBef>
                <a:spcPts val="0"/>
              </a:spcBef>
              <a:spcAft>
                <a:spcPts val="0"/>
              </a:spcAft>
              <a:buClr>
                <a:schemeClr val="dk1"/>
              </a:buClr>
              <a:buSzPts val="2800"/>
              <a:buFont typeface="Arial"/>
              <a:buChar char="•"/>
            </a:pPr>
            <a:r>
              <a:rPr lang="en-US" sz="2800" dirty="0">
                <a:solidFill>
                  <a:schemeClr val="dk1"/>
                </a:solidFill>
              </a:rPr>
              <a:t>What is </a:t>
            </a:r>
            <a:r>
              <a:rPr lang="en-US" sz="2800" dirty="0" err="1">
                <a:solidFill>
                  <a:schemeClr val="dk1"/>
                </a:solidFill>
              </a:rPr>
              <a:t>buy.gsa.gov</a:t>
            </a:r>
            <a:r>
              <a:rPr lang="en-US" sz="2800" dirty="0">
                <a:solidFill>
                  <a:schemeClr val="dk1"/>
                </a:solidFill>
              </a:rPr>
              <a:t>?</a:t>
            </a:r>
            <a:endParaRPr sz="2800" b="0" i="0" u="none" strike="noStrike" cap="none" dirty="0">
              <a:solidFill>
                <a:srgbClr val="000000"/>
              </a:solidFill>
              <a:latin typeface="Arial"/>
              <a:ea typeface="Arial"/>
              <a:cs typeface="Arial"/>
              <a:sym typeface="Arial"/>
            </a:endParaRPr>
          </a:p>
          <a:p>
            <a:pPr marL="342900" marR="0" lvl="0" indent="-393700" algn="l" rtl="0">
              <a:lnSpc>
                <a:spcPct val="100000"/>
              </a:lnSpc>
              <a:spcBef>
                <a:spcPts val="400"/>
              </a:spcBef>
              <a:spcAft>
                <a:spcPts val="0"/>
              </a:spcAft>
              <a:buClr>
                <a:schemeClr val="dk1"/>
              </a:buClr>
              <a:buSzPts val="2800"/>
              <a:buFont typeface="Arial"/>
              <a:buChar char="•"/>
            </a:pPr>
            <a:r>
              <a:rPr lang="en-US" sz="2800" dirty="0">
                <a:solidFill>
                  <a:schemeClr val="dk1"/>
                </a:solidFill>
              </a:rPr>
              <a:t>Case Study</a:t>
            </a:r>
            <a:endParaRPr sz="2800" b="0" i="0" u="none" strike="noStrike" cap="none" dirty="0">
              <a:solidFill>
                <a:srgbClr val="000000"/>
              </a:solidFill>
              <a:latin typeface="Arial"/>
              <a:ea typeface="Arial"/>
              <a:cs typeface="Arial"/>
              <a:sym typeface="Arial"/>
            </a:endParaRPr>
          </a:p>
          <a:p>
            <a:pPr marL="342900" marR="0" lvl="0" indent="-393700" algn="l" rtl="0">
              <a:lnSpc>
                <a:spcPct val="100000"/>
              </a:lnSpc>
              <a:spcBef>
                <a:spcPts val="400"/>
              </a:spcBef>
              <a:spcAft>
                <a:spcPts val="0"/>
              </a:spcAft>
              <a:buClr>
                <a:schemeClr val="dk1"/>
              </a:buClr>
              <a:buSzPts val="2800"/>
              <a:buFont typeface="Arial"/>
              <a:buChar char="•"/>
            </a:pPr>
            <a:r>
              <a:rPr lang="en-US" sz="2800" dirty="0">
                <a:solidFill>
                  <a:schemeClr val="dk1"/>
                </a:solidFill>
              </a:rPr>
              <a:t>Q&amp;A</a:t>
            </a:r>
            <a:endParaRPr sz="28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140124953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018"/>
        <p:cNvGrpSpPr/>
        <p:nvPr/>
      </p:nvGrpSpPr>
      <p:grpSpPr>
        <a:xfrm>
          <a:off x="0" y="0"/>
          <a:ext cx="0" cy="0"/>
          <a:chOff x="0" y="0"/>
          <a:chExt cx="0" cy="0"/>
        </a:xfrm>
      </p:grpSpPr>
      <p:sp>
        <p:nvSpPr>
          <p:cNvPr id="1021" name="Google Shape;1021;g114b14647e4_8_926"/>
          <p:cNvSpPr txBox="1">
            <a:spLocks noGrp="1"/>
          </p:cNvSpPr>
          <p:nvPr>
            <p:ph type="title" idx="4294967295"/>
          </p:nvPr>
        </p:nvSpPr>
        <p:spPr>
          <a:xfrm>
            <a:off x="235499" y="140225"/>
            <a:ext cx="8641373" cy="572700"/>
          </a:xfrm>
          <a:prstGeom prst="rect">
            <a:avLst/>
          </a:prstGeom>
          <a:effectLst>
            <a:outerShdw blurRad="42863" dist="19050" dir="840000" algn="bl" rotWithShape="0">
              <a:srgbClr val="999999">
                <a:alpha val="68000"/>
              </a:srgbClr>
            </a:outerShdw>
          </a:effectLst>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US" sz="3600" dirty="0">
                <a:solidFill>
                  <a:schemeClr val="accent5"/>
                </a:solidFill>
              </a:rPr>
              <a:t>Document Library (Samples and Templates)</a:t>
            </a:r>
            <a:endParaRPr sz="3600" dirty="0">
              <a:solidFill>
                <a:schemeClr val="accent5"/>
              </a:solidFill>
            </a:endParaRPr>
          </a:p>
        </p:txBody>
      </p:sp>
      <p:pic>
        <p:nvPicPr>
          <p:cNvPr id="3" name="Picture 2" descr="Screenshot of buy.gsa.gov Document Library with search results filtered by Facilities category.">
            <a:extLst>
              <a:ext uri="{FF2B5EF4-FFF2-40B4-BE49-F238E27FC236}">
                <a16:creationId xmlns:a16="http://schemas.microsoft.com/office/drawing/2014/main" id="{F96B7B90-3A84-C78F-5CCF-19BAF9FFE1A5}"/>
              </a:ext>
            </a:extLst>
          </p:cNvPr>
          <p:cNvPicPr>
            <a:picLocks noChangeAspect="1"/>
          </p:cNvPicPr>
          <p:nvPr/>
        </p:nvPicPr>
        <p:blipFill>
          <a:blip r:embed="rId3"/>
          <a:stretch>
            <a:fillRect/>
          </a:stretch>
        </p:blipFill>
        <p:spPr>
          <a:xfrm>
            <a:off x="685800" y="849916"/>
            <a:ext cx="7772400" cy="4153359"/>
          </a:xfrm>
          <a:prstGeom prst="rect">
            <a:avLst/>
          </a:prstGeom>
        </p:spPr>
      </p:pic>
      <p:sp>
        <p:nvSpPr>
          <p:cNvPr id="1020" name="Google Shape;1020;g114b14647e4_8_926">
            <a:extLst>
              <a:ext uri="{C183D7F6-B498-43B3-948B-1728B52AA6E4}">
                <adec:decorative xmlns:adec="http://schemas.microsoft.com/office/drawing/2017/decorative" val="1"/>
              </a:ext>
            </a:extLst>
          </p:cNvPr>
          <p:cNvSpPr/>
          <p:nvPr/>
        </p:nvSpPr>
        <p:spPr>
          <a:xfrm>
            <a:off x="432093" y="3005390"/>
            <a:ext cx="2259735" cy="1556335"/>
          </a:xfrm>
          <a:prstGeom prst="ellipse">
            <a:avLst/>
          </a:prstGeom>
          <a:noFill/>
          <a:ln w="19050" cap="flat" cmpd="sng">
            <a:solidFill>
              <a:srgbClr val="C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8659098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018"/>
        <p:cNvGrpSpPr/>
        <p:nvPr/>
      </p:nvGrpSpPr>
      <p:grpSpPr>
        <a:xfrm>
          <a:off x="0" y="0"/>
          <a:ext cx="0" cy="0"/>
          <a:chOff x="0" y="0"/>
          <a:chExt cx="0" cy="0"/>
        </a:xfrm>
      </p:grpSpPr>
      <p:sp>
        <p:nvSpPr>
          <p:cNvPr id="1021" name="Google Shape;1021;g114b14647e4_8_926"/>
          <p:cNvSpPr txBox="1">
            <a:spLocks noGrp="1"/>
          </p:cNvSpPr>
          <p:nvPr>
            <p:ph type="title" idx="4294967295"/>
          </p:nvPr>
        </p:nvSpPr>
        <p:spPr>
          <a:xfrm>
            <a:off x="235499" y="140225"/>
            <a:ext cx="8641373" cy="572700"/>
          </a:xfrm>
          <a:prstGeom prst="rect">
            <a:avLst/>
          </a:prstGeom>
          <a:effectLst>
            <a:outerShdw blurRad="42863" dist="19050" dir="840000" algn="bl" rotWithShape="0">
              <a:srgbClr val="999999">
                <a:alpha val="68000"/>
              </a:srgbClr>
            </a:outerShdw>
          </a:effectLst>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US" sz="3600" dirty="0">
                <a:solidFill>
                  <a:schemeClr val="accent5"/>
                </a:solidFill>
              </a:rPr>
              <a:t>Document Library (Samples and Templates)</a:t>
            </a:r>
            <a:endParaRPr sz="3600" dirty="0">
              <a:solidFill>
                <a:schemeClr val="accent5"/>
              </a:solidFill>
            </a:endParaRPr>
          </a:p>
        </p:txBody>
      </p:sp>
      <p:pic>
        <p:nvPicPr>
          <p:cNvPr id="4" name="Picture 3" descr="Screenshot of buy.gsa.gov Document Library search results.  Mobile Office SOW is highlighted.">
            <a:extLst>
              <a:ext uri="{FF2B5EF4-FFF2-40B4-BE49-F238E27FC236}">
                <a16:creationId xmlns:a16="http://schemas.microsoft.com/office/drawing/2014/main" id="{DC640C21-7CAD-A31C-0043-E2BF45E36087}"/>
              </a:ext>
            </a:extLst>
          </p:cNvPr>
          <p:cNvPicPr>
            <a:picLocks noChangeAspect="1"/>
          </p:cNvPicPr>
          <p:nvPr/>
        </p:nvPicPr>
        <p:blipFill>
          <a:blip r:embed="rId3"/>
          <a:stretch>
            <a:fillRect/>
          </a:stretch>
        </p:blipFill>
        <p:spPr>
          <a:xfrm>
            <a:off x="1427006" y="905887"/>
            <a:ext cx="6289988" cy="3953100"/>
          </a:xfrm>
          <a:prstGeom prst="rect">
            <a:avLst/>
          </a:prstGeom>
        </p:spPr>
      </p:pic>
      <p:sp>
        <p:nvSpPr>
          <p:cNvPr id="1020" name="Google Shape;1020;g114b14647e4_8_926">
            <a:extLst>
              <a:ext uri="{C183D7F6-B498-43B3-948B-1728B52AA6E4}">
                <adec:decorative xmlns:adec="http://schemas.microsoft.com/office/drawing/2017/decorative" val="1"/>
              </a:ext>
            </a:extLst>
          </p:cNvPr>
          <p:cNvSpPr/>
          <p:nvPr/>
        </p:nvSpPr>
        <p:spPr>
          <a:xfrm>
            <a:off x="1952669" y="3955551"/>
            <a:ext cx="5764325" cy="400692"/>
          </a:xfrm>
          <a:prstGeom prst="ellipse">
            <a:avLst/>
          </a:prstGeom>
          <a:noFill/>
          <a:ln w="19050" cap="flat" cmpd="sng">
            <a:solidFill>
              <a:srgbClr val="C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9094349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018"/>
        <p:cNvGrpSpPr/>
        <p:nvPr/>
      </p:nvGrpSpPr>
      <p:grpSpPr>
        <a:xfrm>
          <a:off x="0" y="0"/>
          <a:ext cx="0" cy="0"/>
          <a:chOff x="0" y="0"/>
          <a:chExt cx="0" cy="0"/>
        </a:xfrm>
      </p:grpSpPr>
      <p:sp>
        <p:nvSpPr>
          <p:cNvPr id="1021" name="Google Shape;1021;g114b14647e4_8_926"/>
          <p:cNvSpPr txBox="1">
            <a:spLocks noGrp="1"/>
          </p:cNvSpPr>
          <p:nvPr>
            <p:ph type="title" idx="4294967295"/>
          </p:nvPr>
        </p:nvSpPr>
        <p:spPr>
          <a:xfrm>
            <a:off x="235499" y="140225"/>
            <a:ext cx="8641373" cy="572700"/>
          </a:xfrm>
          <a:prstGeom prst="rect">
            <a:avLst/>
          </a:prstGeom>
          <a:effectLst>
            <a:outerShdw blurRad="42863" dist="19050" dir="840000" algn="bl" rotWithShape="0">
              <a:srgbClr val="999999">
                <a:alpha val="68000"/>
              </a:srgbClr>
            </a:outerShdw>
          </a:effectLst>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US" sz="3600" dirty="0">
                <a:solidFill>
                  <a:schemeClr val="accent5"/>
                </a:solidFill>
              </a:rPr>
              <a:t>Document Library (Samples and Templates)</a:t>
            </a:r>
            <a:endParaRPr sz="3600" dirty="0">
              <a:solidFill>
                <a:schemeClr val="accent5"/>
              </a:solidFill>
            </a:endParaRPr>
          </a:p>
        </p:txBody>
      </p:sp>
      <p:pic>
        <p:nvPicPr>
          <p:cNvPr id="8" name="Picture 7" descr="Screenshot of SOW in buy.gsa.gov Document Library with legal disclaimer the material can be used to inform the word choice, etc that should be included in your SOW during requirements definition.">
            <a:extLst>
              <a:ext uri="{FF2B5EF4-FFF2-40B4-BE49-F238E27FC236}">
                <a16:creationId xmlns:a16="http://schemas.microsoft.com/office/drawing/2014/main" id="{FE4EBA3E-B8D6-970A-F04F-C8D88B95D21F}"/>
              </a:ext>
            </a:extLst>
          </p:cNvPr>
          <p:cNvPicPr>
            <a:picLocks noChangeAspect="1"/>
          </p:cNvPicPr>
          <p:nvPr/>
        </p:nvPicPr>
        <p:blipFill rotWithShape="1">
          <a:blip r:embed="rId3"/>
          <a:srcRect l="22736"/>
          <a:stretch/>
        </p:blipFill>
        <p:spPr>
          <a:xfrm>
            <a:off x="1299681" y="965360"/>
            <a:ext cx="6544638" cy="3937410"/>
          </a:xfrm>
          <a:prstGeom prst="rect">
            <a:avLst/>
          </a:prstGeom>
        </p:spPr>
      </p:pic>
      <p:sp>
        <p:nvSpPr>
          <p:cNvPr id="1020" name="Google Shape;1020;g114b14647e4_8_926">
            <a:extLst>
              <a:ext uri="{C183D7F6-B498-43B3-948B-1728B52AA6E4}">
                <adec:decorative xmlns:adec="http://schemas.microsoft.com/office/drawing/2017/decorative" val="1"/>
              </a:ext>
            </a:extLst>
          </p:cNvPr>
          <p:cNvSpPr/>
          <p:nvPr/>
        </p:nvSpPr>
        <p:spPr>
          <a:xfrm>
            <a:off x="472611" y="2763747"/>
            <a:ext cx="7643973" cy="1623317"/>
          </a:xfrm>
          <a:prstGeom prst="ellipse">
            <a:avLst/>
          </a:prstGeom>
          <a:noFill/>
          <a:ln w="19050" cap="flat" cmpd="sng">
            <a:solidFill>
              <a:srgbClr val="C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717891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018"/>
        <p:cNvGrpSpPr/>
        <p:nvPr/>
      </p:nvGrpSpPr>
      <p:grpSpPr>
        <a:xfrm>
          <a:off x="0" y="0"/>
          <a:ext cx="0" cy="0"/>
          <a:chOff x="0" y="0"/>
          <a:chExt cx="0" cy="0"/>
        </a:xfrm>
      </p:grpSpPr>
      <p:sp>
        <p:nvSpPr>
          <p:cNvPr id="1021" name="Google Shape;1021;g114b14647e4_8_926"/>
          <p:cNvSpPr txBox="1">
            <a:spLocks noGrp="1"/>
          </p:cNvSpPr>
          <p:nvPr>
            <p:ph type="title" idx="4294967295"/>
          </p:nvPr>
        </p:nvSpPr>
        <p:spPr>
          <a:xfrm>
            <a:off x="235499" y="140225"/>
            <a:ext cx="8641373" cy="572700"/>
          </a:xfrm>
          <a:prstGeom prst="rect">
            <a:avLst/>
          </a:prstGeom>
          <a:effectLst>
            <a:outerShdw blurRad="42863" dist="19050" dir="840000" algn="bl" rotWithShape="0">
              <a:srgbClr val="999999">
                <a:alpha val="68000"/>
              </a:srgbClr>
            </a:outerShdw>
          </a:effectLst>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US" sz="3600" dirty="0">
                <a:solidFill>
                  <a:schemeClr val="accent5"/>
                </a:solidFill>
              </a:rPr>
              <a:t>Document Library (Samples and Templates)</a:t>
            </a:r>
            <a:endParaRPr sz="3600" dirty="0">
              <a:solidFill>
                <a:schemeClr val="accent5"/>
              </a:solidFill>
            </a:endParaRPr>
          </a:p>
        </p:txBody>
      </p:sp>
      <p:pic>
        <p:nvPicPr>
          <p:cNvPr id="10" name="Picture 9" descr="Screenshot of SOW from DHS Customs and Border Protection for a mobile office.">
            <a:extLst>
              <a:ext uri="{FF2B5EF4-FFF2-40B4-BE49-F238E27FC236}">
                <a16:creationId xmlns:a16="http://schemas.microsoft.com/office/drawing/2014/main" id="{E10A3D35-93C5-772F-D822-0AB9C530AB01}"/>
              </a:ext>
              <a:ext uri="{C183D7F6-B498-43B3-948B-1728B52AA6E4}">
                <adec:decorative xmlns:adec="http://schemas.microsoft.com/office/drawing/2017/decorative" val="0"/>
              </a:ext>
            </a:extLst>
          </p:cNvPr>
          <p:cNvPicPr>
            <a:picLocks noChangeAspect="1"/>
          </p:cNvPicPr>
          <p:nvPr/>
        </p:nvPicPr>
        <p:blipFill>
          <a:blip r:embed="rId3"/>
          <a:stretch>
            <a:fillRect/>
          </a:stretch>
        </p:blipFill>
        <p:spPr>
          <a:xfrm>
            <a:off x="1438648" y="958600"/>
            <a:ext cx="6235074" cy="4044675"/>
          </a:xfrm>
          <a:prstGeom prst="rect">
            <a:avLst/>
          </a:prstGeom>
          <a:ln>
            <a:solidFill>
              <a:schemeClr val="tx1"/>
            </a:solidFill>
          </a:ln>
        </p:spPr>
      </p:pic>
    </p:spTree>
    <p:extLst>
      <p:ext uri="{BB962C8B-B14F-4D97-AF65-F5344CB8AC3E}">
        <p14:creationId xmlns:p14="http://schemas.microsoft.com/office/powerpoint/2010/main" val="252742768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0886E96-744F-CE34-2214-EFE14EE04D9C}"/>
              </a:ext>
            </a:extLst>
          </p:cNvPr>
          <p:cNvSpPr>
            <a:spLocks noGrp="1"/>
          </p:cNvSpPr>
          <p:nvPr>
            <p:ph type="title"/>
          </p:nvPr>
        </p:nvSpPr>
        <p:spPr/>
        <p:txBody>
          <a:bodyPr/>
          <a:lstStyle/>
          <a:p>
            <a:r>
              <a:rPr lang="en-US" dirty="0"/>
              <a:t>Pricing Central</a:t>
            </a:r>
          </a:p>
        </p:txBody>
      </p:sp>
      <p:pic>
        <p:nvPicPr>
          <p:cNvPr id="6" name="Content Placeholder 5" descr="Screenshot of CALC+ Quick Rate Tile in Pricing Central">
            <a:extLst>
              <a:ext uri="{FF2B5EF4-FFF2-40B4-BE49-F238E27FC236}">
                <a16:creationId xmlns:a16="http://schemas.microsoft.com/office/drawing/2014/main" id="{0C339705-F05B-28D3-C96C-0192637ED8FE}"/>
              </a:ext>
            </a:extLst>
          </p:cNvPr>
          <p:cNvPicPr>
            <a:picLocks noGrp="1" noChangeAspect="1"/>
          </p:cNvPicPr>
          <p:nvPr>
            <p:ph idx="1"/>
          </p:nvPr>
        </p:nvPicPr>
        <p:blipFill rotWithShape="1">
          <a:blip r:embed="rId3"/>
          <a:srcRect l="18215" t="11862" r="19349"/>
          <a:stretch/>
        </p:blipFill>
        <p:spPr>
          <a:xfrm>
            <a:off x="2277438" y="1027623"/>
            <a:ext cx="4431587" cy="3909898"/>
          </a:xfrm>
        </p:spPr>
      </p:pic>
      <p:sp>
        <p:nvSpPr>
          <p:cNvPr id="9" name="Google Shape;1000;g114b14647e4_8_908">
            <a:extLst>
              <a:ext uri="{FF2B5EF4-FFF2-40B4-BE49-F238E27FC236}">
                <a16:creationId xmlns:a16="http://schemas.microsoft.com/office/drawing/2014/main" id="{411F6784-FA57-EC02-C2F5-9120A7087633}"/>
              </a:ext>
              <a:ext uri="{C183D7F6-B498-43B3-948B-1728B52AA6E4}">
                <adec:decorative xmlns:adec="http://schemas.microsoft.com/office/drawing/2017/decorative" val="1"/>
              </a:ext>
            </a:extLst>
          </p:cNvPr>
          <p:cNvSpPr/>
          <p:nvPr/>
        </p:nvSpPr>
        <p:spPr>
          <a:xfrm>
            <a:off x="2037708" y="2414427"/>
            <a:ext cx="2133600" cy="2126751"/>
          </a:xfrm>
          <a:prstGeom prst="ellipse">
            <a:avLst/>
          </a:prstGeom>
          <a:noFill/>
          <a:ln w="19050" cap="flat" cmpd="sng">
            <a:solidFill>
              <a:srgbClr val="C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0041765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0886E96-744F-CE34-2214-EFE14EE04D9C}"/>
              </a:ext>
            </a:extLst>
          </p:cNvPr>
          <p:cNvSpPr>
            <a:spLocks noGrp="1"/>
          </p:cNvSpPr>
          <p:nvPr>
            <p:ph type="title"/>
          </p:nvPr>
        </p:nvSpPr>
        <p:spPr/>
        <p:txBody>
          <a:bodyPr/>
          <a:lstStyle/>
          <a:p>
            <a:r>
              <a:rPr lang="en-US" dirty="0"/>
              <a:t>Pricing Central:  CALC+ Quick Rate</a:t>
            </a:r>
          </a:p>
        </p:txBody>
      </p:sp>
      <p:pic>
        <p:nvPicPr>
          <p:cNvPr id="7" name="Picture 6" descr="Screenshot of CALC+ Quick Rate search for Labor Category - Project Manager">
            <a:extLst>
              <a:ext uri="{FF2B5EF4-FFF2-40B4-BE49-F238E27FC236}">
                <a16:creationId xmlns:a16="http://schemas.microsoft.com/office/drawing/2014/main" id="{17DDB73F-E9CC-3305-E468-26CC1F87B689}"/>
              </a:ext>
            </a:extLst>
          </p:cNvPr>
          <p:cNvPicPr>
            <a:picLocks noChangeAspect="1"/>
          </p:cNvPicPr>
          <p:nvPr/>
        </p:nvPicPr>
        <p:blipFill rotWithShape="1">
          <a:blip r:embed="rId3"/>
          <a:srcRect t="12540"/>
          <a:stretch/>
        </p:blipFill>
        <p:spPr>
          <a:xfrm>
            <a:off x="1058677" y="1096566"/>
            <a:ext cx="7025776" cy="3840480"/>
          </a:xfrm>
          <a:prstGeom prst="rect">
            <a:avLst/>
          </a:prstGeom>
        </p:spPr>
      </p:pic>
      <p:sp>
        <p:nvSpPr>
          <p:cNvPr id="9" name="Google Shape;1000;g114b14647e4_8_908">
            <a:extLst>
              <a:ext uri="{FF2B5EF4-FFF2-40B4-BE49-F238E27FC236}">
                <a16:creationId xmlns:a16="http://schemas.microsoft.com/office/drawing/2014/main" id="{411F6784-FA57-EC02-C2F5-9120A7087633}"/>
              </a:ext>
              <a:ext uri="{C183D7F6-B498-43B3-948B-1728B52AA6E4}">
                <adec:decorative xmlns:adec="http://schemas.microsoft.com/office/drawing/2017/decorative" val="1"/>
              </a:ext>
            </a:extLst>
          </p:cNvPr>
          <p:cNvSpPr/>
          <p:nvPr/>
        </p:nvSpPr>
        <p:spPr>
          <a:xfrm>
            <a:off x="2017160" y="3174715"/>
            <a:ext cx="4640494" cy="791110"/>
          </a:xfrm>
          <a:prstGeom prst="ellipse">
            <a:avLst/>
          </a:prstGeom>
          <a:noFill/>
          <a:ln w="19050" cap="flat" cmpd="sng">
            <a:solidFill>
              <a:srgbClr val="C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1891877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0886E96-744F-CE34-2214-EFE14EE04D9C}"/>
              </a:ext>
            </a:extLst>
          </p:cNvPr>
          <p:cNvSpPr>
            <a:spLocks noGrp="1"/>
          </p:cNvSpPr>
          <p:nvPr>
            <p:ph type="title"/>
          </p:nvPr>
        </p:nvSpPr>
        <p:spPr/>
        <p:txBody>
          <a:bodyPr/>
          <a:lstStyle/>
          <a:p>
            <a:r>
              <a:rPr lang="en-US" dirty="0"/>
              <a:t>Pricing Central:  CALC+ Quick Rate</a:t>
            </a:r>
          </a:p>
        </p:txBody>
      </p:sp>
      <p:pic>
        <p:nvPicPr>
          <p:cNvPr id="10" name="Picture 9" descr="Screenshot of a Project Manager in CALC+ Quick Rate with the following filters:  Worksite Both, Business Size All, Category Facilities, Security Clearance Yes.">
            <a:extLst>
              <a:ext uri="{FF2B5EF4-FFF2-40B4-BE49-F238E27FC236}">
                <a16:creationId xmlns:a16="http://schemas.microsoft.com/office/drawing/2014/main" id="{67BDCAF9-43B1-E813-7AF2-3AAB3428F709}"/>
              </a:ext>
            </a:extLst>
          </p:cNvPr>
          <p:cNvPicPr>
            <a:picLocks noChangeAspect="1"/>
          </p:cNvPicPr>
          <p:nvPr/>
        </p:nvPicPr>
        <p:blipFill>
          <a:blip r:embed="rId3"/>
          <a:stretch>
            <a:fillRect/>
          </a:stretch>
        </p:blipFill>
        <p:spPr>
          <a:xfrm>
            <a:off x="1527126" y="1056213"/>
            <a:ext cx="6089748" cy="3847972"/>
          </a:xfrm>
          <a:prstGeom prst="rect">
            <a:avLst/>
          </a:prstGeom>
        </p:spPr>
      </p:pic>
      <p:sp>
        <p:nvSpPr>
          <p:cNvPr id="9" name="Google Shape;1000;g114b14647e4_8_908">
            <a:extLst>
              <a:ext uri="{FF2B5EF4-FFF2-40B4-BE49-F238E27FC236}">
                <a16:creationId xmlns:a16="http://schemas.microsoft.com/office/drawing/2014/main" id="{411F6784-FA57-EC02-C2F5-9120A7087633}"/>
              </a:ext>
              <a:ext uri="{C183D7F6-B498-43B3-948B-1728B52AA6E4}">
                <adec:decorative xmlns:adec="http://schemas.microsoft.com/office/drawing/2017/decorative" val="1"/>
              </a:ext>
            </a:extLst>
          </p:cNvPr>
          <p:cNvSpPr/>
          <p:nvPr/>
        </p:nvSpPr>
        <p:spPr>
          <a:xfrm>
            <a:off x="1369888" y="2825393"/>
            <a:ext cx="1989761" cy="472611"/>
          </a:xfrm>
          <a:prstGeom prst="ellipse">
            <a:avLst/>
          </a:prstGeom>
          <a:noFill/>
          <a:ln w="19050" cap="flat" cmpd="sng">
            <a:solidFill>
              <a:srgbClr val="C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000;g114b14647e4_8_908">
            <a:extLst>
              <a:ext uri="{FF2B5EF4-FFF2-40B4-BE49-F238E27FC236}">
                <a16:creationId xmlns:a16="http://schemas.microsoft.com/office/drawing/2014/main" id="{D2C167E4-106F-F976-C3C9-AF4242C53183}"/>
              </a:ext>
              <a:ext uri="{C183D7F6-B498-43B3-948B-1728B52AA6E4}">
                <adec:decorative xmlns:adec="http://schemas.microsoft.com/office/drawing/2017/decorative" val="1"/>
              </a:ext>
            </a:extLst>
          </p:cNvPr>
          <p:cNvSpPr/>
          <p:nvPr/>
        </p:nvSpPr>
        <p:spPr>
          <a:xfrm>
            <a:off x="1369888" y="3614676"/>
            <a:ext cx="1989761" cy="472611"/>
          </a:xfrm>
          <a:prstGeom prst="ellipse">
            <a:avLst/>
          </a:prstGeom>
          <a:noFill/>
          <a:ln w="19050" cap="flat" cmpd="sng">
            <a:solidFill>
              <a:srgbClr val="C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000;g114b14647e4_8_908">
            <a:extLst>
              <a:ext uri="{FF2B5EF4-FFF2-40B4-BE49-F238E27FC236}">
                <a16:creationId xmlns:a16="http://schemas.microsoft.com/office/drawing/2014/main" id="{5B80FE21-4730-2E61-7800-6EB078E6877C}"/>
              </a:ext>
              <a:ext uri="{C183D7F6-B498-43B3-948B-1728B52AA6E4}">
                <adec:decorative xmlns:adec="http://schemas.microsoft.com/office/drawing/2017/decorative" val="1"/>
              </a:ext>
            </a:extLst>
          </p:cNvPr>
          <p:cNvSpPr/>
          <p:nvPr/>
        </p:nvSpPr>
        <p:spPr>
          <a:xfrm>
            <a:off x="1369888" y="4431574"/>
            <a:ext cx="1989761" cy="472611"/>
          </a:xfrm>
          <a:prstGeom prst="ellipse">
            <a:avLst/>
          </a:prstGeom>
          <a:noFill/>
          <a:ln w="19050" cap="flat" cmpd="sng">
            <a:solidFill>
              <a:srgbClr val="C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9047534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0886E96-744F-CE34-2214-EFE14EE04D9C}"/>
              </a:ext>
            </a:extLst>
          </p:cNvPr>
          <p:cNvSpPr>
            <a:spLocks noGrp="1"/>
          </p:cNvSpPr>
          <p:nvPr>
            <p:ph type="title"/>
          </p:nvPr>
        </p:nvSpPr>
        <p:spPr/>
        <p:txBody>
          <a:bodyPr/>
          <a:lstStyle/>
          <a:p>
            <a:r>
              <a:rPr lang="en-US" dirty="0"/>
              <a:t>Pricing Central:  CALC+ Quick Rate</a:t>
            </a:r>
          </a:p>
        </p:txBody>
      </p:sp>
      <p:pic>
        <p:nvPicPr>
          <p:cNvPr id="5" name="Picture 4" descr="Screenshot of a search result in CALC+ Quick Rate for a Project Manager.  Results show:  Labor Category, Price, Education Level, Certification, Years of Experience, Vendor/Contract Name and Number and Contract Vehicle.">
            <a:extLst>
              <a:ext uri="{FF2B5EF4-FFF2-40B4-BE49-F238E27FC236}">
                <a16:creationId xmlns:a16="http://schemas.microsoft.com/office/drawing/2014/main" id="{1D113B46-7624-7B0D-2AF7-B72355B4D65B}"/>
              </a:ext>
            </a:extLst>
          </p:cNvPr>
          <p:cNvPicPr>
            <a:picLocks noChangeAspect="1"/>
          </p:cNvPicPr>
          <p:nvPr/>
        </p:nvPicPr>
        <p:blipFill rotWithShape="1">
          <a:blip r:embed="rId3"/>
          <a:srcRect r="3188"/>
          <a:stretch/>
        </p:blipFill>
        <p:spPr>
          <a:xfrm>
            <a:off x="1022278" y="1079142"/>
            <a:ext cx="7099443" cy="3961965"/>
          </a:xfrm>
          <a:prstGeom prst="rect">
            <a:avLst/>
          </a:prstGeom>
        </p:spPr>
      </p:pic>
      <p:sp>
        <p:nvSpPr>
          <p:cNvPr id="9" name="Google Shape;1000;g114b14647e4_8_908">
            <a:extLst>
              <a:ext uri="{FF2B5EF4-FFF2-40B4-BE49-F238E27FC236}">
                <a16:creationId xmlns:a16="http://schemas.microsoft.com/office/drawing/2014/main" id="{411F6784-FA57-EC02-C2F5-9120A7087633}"/>
              </a:ext>
              <a:ext uri="{C183D7F6-B498-43B3-948B-1728B52AA6E4}">
                <adec:decorative xmlns:adec="http://schemas.microsoft.com/office/drawing/2017/decorative" val="1"/>
              </a:ext>
            </a:extLst>
          </p:cNvPr>
          <p:cNvSpPr/>
          <p:nvPr/>
        </p:nvSpPr>
        <p:spPr>
          <a:xfrm>
            <a:off x="2684980" y="2024009"/>
            <a:ext cx="5616539" cy="547741"/>
          </a:xfrm>
          <a:prstGeom prst="ellipse">
            <a:avLst/>
          </a:prstGeom>
          <a:noFill/>
          <a:ln w="19050" cap="flat" cmpd="sng">
            <a:solidFill>
              <a:srgbClr val="C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3020082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2D9F6D0-76BC-DD90-8ECF-C229FD234B51}"/>
              </a:ext>
            </a:extLst>
          </p:cNvPr>
          <p:cNvSpPr>
            <a:spLocks noGrp="1"/>
          </p:cNvSpPr>
          <p:nvPr>
            <p:ph type="title"/>
          </p:nvPr>
        </p:nvSpPr>
        <p:spPr/>
        <p:txBody>
          <a:bodyPr/>
          <a:lstStyle/>
          <a:p>
            <a:r>
              <a:rPr lang="en-US" dirty="0"/>
              <a:t>GSA Starmark Logo</a:t>
            </a:r>
          </a:p>
        </p:txBody>
      </p:sp>
      <p:pic>
        <p:nvPicPr>
          <p:cNvPr id="2" name="Picture 1" descr="GSA Logo&#10;"/>
          <p:cNvPicPr>
            <a:picLocks noChangeAspect="1"/>
          </p:cNvPicPr>
          <p:nvPr/>
        </p:nvPicPr>
        <p:blipFill>
          <a:blip r:embed="rId3" cstate="print"/>
          <a:stretch>
            <a:fillRect/>
          </a:stretch>
        </p:blipFill>
        <p:spPr>
          <a:xfrm>
            <a:off x="3482640" y="1607344"/>
            <a:ext cx="2146258" cy="1928813"/>
          </a:xfrm>
          <a:prstGeom prst="rect">
            <a:avLst/>
          </a:prstGeom>
        </p:spPr>
      </p:pic>
    </p:spTree>
    <p:extLst>
      <p:ext uri="{BB962C8B-B14F-4D97-AF65-F5344CB8AC3E}">
        <p14:creationId xmlns:p14="http://schemas.microsoft.com/office/powerpoint/2010/main" val="13553617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46"/>
        <p:cNvGrpSpPr/>
        <p:nvPr/>
      </p:nvGrpSpPr>
      <p:grpSpPr>
        <a:xfrm>
          <a:off x="0" y="0"/>
          <a:ext cx="0" cy="0"/>
          <a:chOff x="0" y="0"/>
          <a:chExt cx="0" cy="0"/>
        </a:xfrm>
      </p:grpSpPr>
      <p:sp>
        <p:nvSpPr>
          <p:cNvPr id="2" name="Title 1">
            <a:extLst>
              <a:ext uri="{FF2B5EF4-FFF2-40B4-BE49-F238E27FC236}">
                <a16:creationId xmlns:a16="http://schemas.microsoft.com/office/drawing/2014/main" id="{7C01E3FB-56FD-AE3C-BB3F-DBD08F4DE252}"/>
              </a:ext>
            </a:extLst>
          </p:cNvPr>
          <p:cNvSpPr>
            <a:spLocks noGrp="1"/>
          </p:cNvSpPr>
          <p:nvPr>
            <p:ph type="title"/>
          </p:nvPr>
        </p:nvSpPr>
        <p:spPr/>
        <p:txBody>
          <a:bodyPr/>
          <a:lstStyle/>
          <a:p>
            <a:r>
              <a:rPr lang="en-US" dirty="0"/>
              <a:t>What is </a:t>
            </a:r>
            <a:r>
              <a:rPr lang="en-US" dirty="0" err="1"/>
              <a:t>buy.gsa.gov</a:t>
            </a:r>
            <a:r>
              <a:rPr lang="en-US" dirty="0"/>
              <a:t>?</a:t>
            </a:r>
          </a:p>
        </p:txBody>
      </p:sp>
      <p:sp>
        <p:nvSpPr>
          <p:cNvPr id="847" name="Google Shape;847;g1d3bb99882d_0_682"/>
          <p:cNvSpPr/>
          <p:nvPr/>
        </p:nvSpPr>
        <p:spPr>
          <a:xfrm>
            <a:off x="684225" y="1740726"/>
            <a:ext cx="7772400" cy="2716500"/>
          </a:xfrm>
          <a:prstGeom prst="rect">
            <a:avLst/>
          </a:prstGeom>
          <a:noFill/>
          <a:ln>
            <a:noFill/>
          </a:ln>
        </p:spPr>
        <p:txBody>
          <a:bodyPr spcFirstLastPara="1" wrap="square" lIns="91425" tIns="45700" rIns="91425" bIns="45700" anchor="t" anchorCtr="0">
            <a:noAutofit/>
          </a:bodyPr>
          <a:lstStyle/>
          <a:p>
            <a:pPr marL="342900" marR="0" lvl="0" indent="-330200" algn="l" rtl="0">
              <a:lnSpc>
                <a:spcPct val="100000"/>
              </a:lnSpc>
              <a:spcBef>
                <a:spcPts val="400"/>
              </a:spcBef>
              <a:spcAft>
                <a:spcPts val="0"/>
              </a:spcAft>
              <a:buClr>
                <a:schemeClr val="dk1"/>
              </a:buClr>
              <a:buSzPts val="1800"/>
              <a:buChar char="•"/>
            </a:pPr>
            <a:r>
              <a:rPr lang="en-US" sz="1800" dirty="0">
                <a:solidFill>
                  <a:schemeClr val="dk1"/>
                </a:solidFill>
              </a:rPr>
              <a:t>This website is designed to make it easier for</a:t>
            </a:r>
            <a:endParaRPr sz="1800" dirty="0">
              <a:solidFill>
                <a:schemeClr val="dk1"/>
              </a:solidFill>
            </a:endParaRPr>
          </a:p>
          <a:p>
            <a:pPr marL="914400" marR="0" lvl="1" indent="-342900" algn="l" rtl="0">
              <a:lnSpc>
                <a:spcPct val="100000"/>
              </a:lnSpc>
              <a:spcBef>
                <a:spcPts val="400"/>
              </a:spcBef>
              <a:spcAft>
                <a:spcPts val="0"/>
              </a:spcAft>
              <a:buClr>
                <a:schemeClr val="dk1"/>
              </a:buClr>
              <a:buSzPts val="1800"/>
              <a:buChar char="–"/>
            </a:pPr>
            <a:r>
              <a:rPr lang="en-US" sz="1800" dirty="0">
                <a:solidFill>
                  <a:schemeClr val="dk1"/>
                </a:solidFill>
              </a:rPr>
              <a:t>Government agency customers to navigate the complete acquisition process</a:t>
            </a:r>
            <a:endParaRPr sz="1800" dirty="0">
              <a:solidFill>
                <a:schemeClr val="dk1"/>
              </a:solidFill>
            </a:endParaRPr>
          </a:p>
          <a:p>
            <a:pPr marL="914400" marR="0" lvl="1" indent="-342900" algn="l" rtl="0">
              <a:lnSpc>
                <a:spcPct val="100000"/>
              </a:lnSpc>
              <a:spcBef>
                <a:spcPts val="400"/>
              </a:spcBef>
              <a:spcAft>
                <a:spcPts val="0"/>
              </a:spcAft>
              <a:buClr>
                <a:schemeClr val="dk1"/>
              </a:buClr>
              <a:buSzPts val="1800"/>
              <a:buChar char="–"/>
            </a:pPr>
            <a:r>
              <a:rPr lang="en-US" sz="1800" dirty="0">
                <a:solidFill>
                  <a:schemeClr val="dk1"/>
                </a:solidFill>
              </a:rPr>
              <a:t>Industry to bring needed supplies and services into the federal marketplace</a:t>
            </a:r>
            <a:endParaRPr sz="1800" dirty="0">
              <a:solidFill>
                <a:schemeClr val="dk1"/>
              </a:solidFill>
            </a:endParaRPr>
          </a:p>
          <a:p>
            <a:pPr marL="457200" marR="0" lvl="0" indent="0" algn="l" rtl="0">
              <a:lnSpc>
                <a:spcPct val="100000"/>
              </a:lnSpc>
              <a:spcBef>
                <a:spcPts val="400"/>
              </a:spcBef>
              <a:spcAft>
                <a:spcPts val="0"/>
              </a:spcAft>
              <a:buNone/>
            </a:pPr>
            <a:endParaRPr sz="1800" dirty="0">
              <a:solidFill>
                <a:schemeClr val="dk1"/>
              </a:solidFill>
            </a:endParaRPr>
          </a:p>
        </p:txBody>
      </p:sp>
    </p:spTree>
    <p:extLst>
      <p:ext uri="{BB962C8B-B14F-4D97-AF65-F5344CB8AC3E}">
        <p14:creationId xmlns:p14="http://schemas.microsoft.com/office/powerpoint/2010/main" val="31456211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46"/>
        <p:cNvGrpSpPr/>
        <p:nvPr/>
      </p:nvGrpSpPr>
      <p:grpSpPr>
        <a:xfrm>
          <a:off x="0" y="0"/>
          <a:ext cx="0" cy="0"/>
          <a:chOff x="0" y="0"/>
          <a:chExt cx="0" cy="0"/>
        </a:xfrm>
      </p:grpSpPr>
      <p:sp>
        <p:nvSpPr>
          <p:cNvPr id="2" name="Title 1">
            <a:extLst>
              <a:ext uri="{FF2B5EF4-FFF2-40B4-BE49-F238E27FC236}">
                <a16:creationId xmlns:a16="http://schemas.microsoft.com/office/drawing/2014/main" id="{7C01E3FB-56FD-AE3C-BB3F-DBD08F4DE252}"/>
              </a:ext>
            </a:extLst>
          </p:cNvPr>
          <p:cNvSpPr>
            <a:spLocks noGrp="1"/>
          </p:cNvSpPr>
          <p:nvPr>
            <p:ph type="title"/>
          </p:nvPr>
        </p:nvSpPr>
        <p:spPr>
          <a:xfrm>
            <a:off x="507056" y="78514"/>
            <a:ext cx="8229600" cy="857250"/>
          </a:xfrm>
        </p:spPr>
        <p:txBody>
          <a:bodyPr/>
          <a:lstStyle/>
          <a:p>
            <a:r>
              <a:rPr lang="en-US" dirty="0"/>
              <a:t>GSA Systems – Current State</a:t>
            </a:r>
          </a:p>
        </p:txBody>
      </p:sp>
      <p:sp>
        <p:nvSpPr>
          <p:cNvPr id="5" name="Google Shape;1142;p118">
            <a:extLst>
              <a:ext uri="{FF2B5EF4-FFF2-40B4-BE49-F238E27FC236}">
                <a16:creationId xmlns:a16="http://schemas.microsoft.com/office/drawing/2014/main" id="{024CE0DB-29AF-7049-AF84-C4CD737013B7}"/>
              </a:ext>
            </a:extLst>
          </p:cNvPr>
          <p:cNvSpPr/>
          <p:nvPr/>
        </p:nvSpPr>
        <p:spPr>
          <a:xfrm>
            <a:off x="842480" y="935765"/>
            <a:ext cx="3553869" cy="1011068"/>
          </a:xfrm>
          <a:prstGeom prst="roundRect">
            <a:avLst>
              <a:gd name="adj" fmla="val 16667"/>
            </a:avLst>
          </a:prstGeom>
          <a:solidFill>
            <a:schemeClr val="lt2"/>
          </a:solidFill>
          <a:ln w="9525" cap="flat" cmpd="sng">
            <a:solidFill>
              <a:schemeClr val="dk2"/>
            </a:solidFill>
            <a:prstDash val="dash"/>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lnSpc>
                <a:spcPct val="150000"/>
              </a:lnSpc>
              <a:spcBef>
                <a:spcPts val="0"/>
              </a:spcBef>
              <a:spcAft>
                <a:spcPts val="0"/>
              </a:spcAft>
              <a:buClr>
                <a:schemeClr val="dk1"/>
              </a:buClr>
              <a:buSzPts val="1100"/>
              <a:buFont typeface="Arial"/>
              <a:buNone/>
            </a:pPr>
            <a:r>
              <a:rPr lang="en" sz="1100" b="1" u="sng" dirty="0">
                <a:solidFill>
                  <a:schemeClr val="dk1"/>
                </a:solidFill>
                <a:latin typeface="Roboto"/>
                <a:ea typeface="Roboto"/>
                <a:cs typeface="Roboto"/>
                <a:sym typeface="Roboto"/>
              </a:rPr>
              <a:t>Front End:</a:t>
            </a:r>
            <a:endParaRPr sz="1100" b="1" u="sng" dirty="0">
              <a:solidFill>
                <a:schemeClr val="dk1"/>
              </a:solidFill>
              <a:latin typeface="Roboto"/>
              <a:ea typeface="Roboto"/>
              <a:cs typeface="Roboto"/>
              <a:sym typeface="Roboto"/>
            </a:endParaRPr>
          </a:p>
          <a:p>
            <a:pPr marL="0" lvl="0" indent="0" algn="ctr" rtl="0">
              <a:lnSpc>
                <a:spcPct val="150000"/>
              </a:lnSpc>
              <a:spcBef>
                <a:spcPts val="0"/>
              </a:spcBef>
              <a:spcAft>
                <a:spcPts val="0"/>
              </a:spcAft>
              <a:buClr>
                <a:schemeClr val="dk1"/>
              </a:buClr>
              <a:buSzPts val="1100"/>
              <a:buFont typeface="Arial"/>
              <a:buNone/>
            </a:pPr>
            <a:r>
              <a:rPr lang="en" sz="1100" dirty="0">
                <a:solidFill>
                  <a:schemeClr val="dk1"/>
                </a:solidFill>
                <a:latin typeface="Roboto"/>
                <a:ea typeface="Roboto"/>
                <a:cs typeface="Roboto"/>
                <a:sym typeface="Roboto"/>
              </a:rPr>
              <a:t>Different sites with </a:t>
            </a:r>
            <a:r>
              <a:rPr lang="en" sz="1100" b="1" dirty="0">
                <a:solidFill>
                  <a:schemeClr val="dk1"/>
                </a:solidFill>
                <a:latin typeface="Roboto"/>
                <a:ea typeface="Roboto"/>
                <a:cs typeface="Roboto"/>
                <a:sym typeface="Roboto"/>
              </a:rPr>
              <a:t>varying functionality</a:t>
            </a:r>
            <a:r>
              <a:rPr lang="en" sz="1100" dirty="0">
                <a:solidFill>
                  <a:schemeClr val="dk1"/>
                </a:solidFill>
                <a:latin typeface="Roboto"/>
                <a:ea typeface="Roboto"/>
                <a:cs typeface="Roboto"/>
                <a:sym typeface="Roboto"/>
              </a:rPr>
              <a:t> &amp; purpose</a:t>
            </a:r>
            <a:endParaRPr sz="1100" dirty="0">
              <a:solidFill>
                <a:schemeClr val="dk1"/>
              </a:solidFill>
              <a:latin typeface="Roboto"/>
              <a:ea typeface="Roboto"/>
              <a:cs typeface="Roboto"/>
              <a:sym typeface="Roboto"/>
            </a:endParaRPr>
          </a:p>
          <a:p>
            <a:pPr marL="0" lvl="0" indent="0" algn="ctr" rtl="0">
              <a:lnSpc>
                <a:spcPct val="150000"/>
              </a:lnSpc>
              <a:spcBef>
                <a:spcPts val="0"/>
              </a:spcBef>
              <a:spcAft>
                <a:spcPts val="0"/>
              </a:spcAft>
              <a:buNone/>
            </a:pPr>
            <a:r>
              <a:rPr lang="en" sz="1100" b="1" dirty="0">
                <a:solidFill>
                  <a:schemeClr val="dk1"/>
                </a:solidFill>
                <a:latin typeface="Roboto"/>
                <a:ea typeface="Roboto"/>
                <a:cs typeface="Roboto"/>
                <a:sym typeface="Roboto"/>
              </a:rPr>
              <a:t>Different look and feel</a:t>
            </a:r>
            <a:r>
              <a:rPr lang="en" sz="1100" dirty="0">
                <a:solidFill>
                  <a:schemeClr val="dk1"/>
                </a:solidFill>
                <a:latin typeface="Roboto"/>
                <a:ea typeface="Roboto"/>
                <a:cs typeface="Roboto"/>
                <a:sym typeface="Roboto"/>
              </a:rPr>
              <a:t> between sites</a:t>
            </a:r>
            <a:endParaRPr sz="1100" dirty="0">
              <a:solidFill>
                <a:schemeClr val="dk1"/>
              </a:solidFill>
              <a:latin typeface="Roboto"/>
              <a:ea typeface="Roboto"/>
              <a:cs typeface="Roboto"/>
              <a:sym typeface="Roboto"/>
            </a:endParaRPr>
          </a:p>
        </p:txBody>
      </p:sp>
      <p:sp>
        <p:nvSpPr>
          <p:cNvPr id="15" name="Google Shape;1153;p118">
            <a:extLst>
              <a:ext uri="{FF2B5EF4-FFF2-40B4-BE49-F238E27FC236}">
                <a16:creationId xmlns:a16="http://schemas.microsoft.com/office/drawing/2014/main" id="{43BA120C-050F-0BCC-1A1B-A3EE17F89F94}"/>
              </a:ext>
            </a:extLst>
          </p:cNvPr>
          <p:cNvSpPr/>
          <p:nvPr/>
        </p:nvSpPr>
        <p:spPr>
          <a:xfrm>
            <a:off x="5286830" y="935764"/>
            <a:ext cx="3553869" cy="1072033"/>
          </a:xfrm>
          <a:prstGeom prst="roundRect">
            <a:avLst>
              <a:gd name="adj" fmla="val 16667"/>
            </a:avLst>
          </a:prstGeom>
          <a:solidFill>
            <a:schemeClr val="lt2"/>
          </a:solidFill>
          <a:ln w="9525" cap="flat" cmpd="sng">
            <a:solidFill>
              <a:schemeClr val="dk2"/>
            </a:solidFill>
            <a:prstDash val="dash"/>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lnSpc>
                <a:spcPct val="150000"/>
              </a:lnSpc>
              <a:spcBef>
                <a:spcPts val="0"/>
              </a:spcBef>
              <a:spcAft>
                <a:spcPts val="0"/>
              </a:spcAft>
              <a:buNone/>
            </a:pPr>
            <a:r>
              <a:rPr lang="en" sz="1100" b="1" u="sng" dirty="0">
                <a:solidFill>
                  <a:schemeClr val="dk1"/>
                </a:solidFill>
                <a:latin typeface="Roboto"/>
                <a:ea typeface="Roboto"/>
                <a:cs typeface="Roboto"/>
                <a:sym typeface="Roboto"/>
              </a:rPr>
              <a:t>Back End:</a:t>
            </a:r>
            <a:endParaRPr sz="1100" b="1" u="sng" dirty="0">
              <a:solidFill>
                <a:schemeClr val="dk1"/>
              </a:solidFill>
              <a:latin typeface="Roboto"/>
              <a:ea typeface="Roboto"/>
              <a:cs typeface="Roboto"/>
              <a:sym typeface="Roboto"/>
            </a:endParaRPr>
          </a:p>
          <a:p>
            <a:pPr marL="0" lvl="0" indent="0" algn="ctr" rtl="0">
              <a:lnSpc>
                <a:spcPct val="150000"/>
              </a:lnSpc>
              <a:spcBef>
                <a:spcPts val="0"/>
              </a:spcBef>
              <a:spcAft>
                <a:spcPts val="0"/>
              </a:spcAft>
              <a:buNone/>
            </a:pPr>
            <a:r>
              <a:rPr lang="en" sz="1100" b="1" dirty="0">
                <a:solidFill>
                  <a:schemeClr val="dk1"/>
                </a:solidFill>
                <a:latin typeface="Roboto"/>
                <a:ea typeface="Roboto"/>
                <a:cs typeface="Roboto"/>
                <a:sym typeface="Roboto"/>
              </a:rPr>
              <a:t>Lack of interoperability</a:t>
            </a:r>
            <a:r>
              <a:rPr lang="en" sz="1100" dirty="0">
                <a:solidFill>
                  <a:schemeClr val="dk1"/>
                </a:solidFill>
                <a:latin typeface="Roboto"/>
                <a:ea typeface="Roboto"/>
                <a:cs typeface="Roboto"/>
                <a:sym typeface="Roboto"/>
              </a:rPr>
              <a:t> and data sharing between systems</a:t>
            </a:r>
            <a:br>
              <a:rPr lang="en" sz="1100" dirty="0">
                <a:solidFill>
                  <a:schemeClr val="dk1"/>
                </a:solidFill>
                <a:latin typeface="Roboto"/>
                <a:ea typeface="Roboto"/>
                <a:cs typeface="Roboto"/>
                <a:sym typeface="Roboto"/>
              </a:rPr>
            </a:br>
            <a:r>
              <a:rPr lang="en" sz="1100" b="1" dirty="0">
                <a:solidFill>
                  <a:schemeClr val="dk1"/>
                </a:solidFill>
                <a:latin typeface="Roboto"/>
                <a:ea typeface="Roboto"/>
                <a:cs typeface="Roboto"/>
                <a:sym typeface="Roboto"/>
              </a:rPr>
              <a:t>Disparate</a:t>
            </a:r>
            <a:r>
              <a:rPr lang="en" sz="1100" dirty="0">
                <a:solidFill>
                  <a:schemeClr val="dk1"/>
                </a:solidFill>
                <a:latin typeface="Roboto"/>
                <a:ea typeface="Roboto"/>
                <a:cs typeface="Roboto"/>
                <a:sym typeface="Roboto"/>
              </a:rPr>
              <a:t> system management &amp; </a:t>
            </a:r>
            <a:r>
              <a:rPr lang="en" sz="1100" b="1" dirty="0">
                <a:solidFill>
                  <a:schemeClr val="dk1"/>
                </a:solidFill>
                <a:latin typeface="Roboto"/>
                <a:ea typeface="Roboto"/>
                <a:cs typeface="Roboto"/>
                <a:sym typeface="Roboto"/>
              </a:rPr>
              <a:t>data sources</a:t>
            </a:r>
            <a:endParaRPr sz="1100" dirty="0">
              <a:solidFill>
                <a:schemeClr val="dk1"/>
              </a:solidFill>
              <a:latin typeface="Roboto"/>
              <a:ea typeface="Roboto"/>
              <a:cs typeface="Roboto"/>
              <a:sym typeface="Roboto"/>
            </a:endParaRPr>
          </a:p>
        </p:txBody>
      </p:sp>
      <p:sp>
        <p:nvSpPr>
          <p:cNvPr id="3" name="Google Shape;1140;p118" descr="Screenshots of various GSA websites such as:  eBuy, IT Solutions Navigator, eLibrary, CALC, GSA.gov, Interact, etc.">
            <a:extLst>
              <a:ext uri="{FF2B5EF4-FFF2-40B4-BE49-F238E27FC236}">
                <a16:creationId xmlns:a16="http://schemas.microsoft.com/office/drawing/2014/main" id="{3E81DC18-74EC-AABC-21C6-42C6AF093C27}"/>
              </a:ext>
            </a:extLst>
          </p:cNvPr>
          <p:cNvSpPr/>
          <p:nvPr/>
        </p:nvSpPr>
        <p:spPr>
          <a:xfrm>
            <a:off x="376664" y="2263969"/>
            <a:ext cx="8859803" cy="2996399"/>
          </a:xfrm>
          <a:prstGeom prst="rect">
            <a:avLst/>
          </a:prstGeom>
          <a:solidFill>
            <a:srgbClr val="CFE2F3">
              <a:alpha val="78770"/>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 name="Google Shape;1143;p118" descr="Screenshots of various GSA websites such as:  eBuy, IT Solutions Navigator, eLibrary, CALC, GSA.gov, Interact, etc.">
            <a:extLst>
              <a:ext uri="{FF2B5EF4-FFF2-40B4-BE49-F238E27FC236}">
                <a16:creationId xmlns:a16="http://schemas.microsoft.com/office/drawing/2014/main" id="{ABEF4769-49CF-EDEF-7E79-E91296B235C3}"/>
              </a:ext>
            </a:extLst>
          </p:cNvPr>
          <p:cNvPicPr preferRelativeResize="0"/>
          <p:nvPr/>
        </p:nvPicPr>
        <p:blipFill rotWithShape="1">
          <a:blip r:embed="rId3">
            <a:alphaModFix/>
          </a:blip>
          <a:srcRect b="16569"/>
          <a:stretch/>
        </p:blipFill>
        <p:spPr>
          <a:xfrm>
            <a:off x="376664" y="2385599"/>
            <a:ext cx="1557485" cy="1101525"/>
          </a:xfrm>
          <a:prstGeom prst="rect">
            <a:avLst/>
          </a:prstGeom>
          <a:noFill/>
          <a:ln w="9525" cap="flat" cmpd="sng">
            <a:solidFill>
              <a:srgbClr val="858585"/>
            </a:solidFill>
            <a:prstDash val="solid"/>
            <a:round/>
            <a:headEnd type="none" w="sm" len="sm"/>
            <a:tailEnd type="none" w="sm" len="sm"/>
          </a:ln>
          <a:effectLst>
            <a:outerShdw blurRad="214313" dist="38100" dir="1140000" algn="tl" rotWithShape="0">
              <a:srgbClr val="333333">
                <a:alpha val="37000"/>
              </a:srgbClr>
            </a:outerShdw>
          </a:effectLst>
        </p:spPr>
      </p:pic>
      <p:pic>
        <p:nvPicPr>
          <p:cNvPr id="13" name="Google Shape;1150;p118" descr="Screenshots of various GSA websites such as:  eBuy, IT Solutions Navigator, eLibrary, CALC, GSA.gov, Interact, etc.">
            <a:extLst>
              <a:ext uri="{FF2B5EF4-FFF2-40B4-BE49-F238E27FC236}">
                <a16:creationId xmlns:a16="http://schemas.microsoft.com/office/drawing/2014/main" id="{E21B7E5F-4CFE-B6C6-F4DE-C01AFDA4803E}"/>
              </a:ext>
            </a:extLst>
          </p:cNvPr>
          <p:cNvPicPr preferRelativeResize="0"/>
          <p:nvPr/>
        </p:nvPicPr>
        <p:blipFill rotWithShape="1">
          <a:blip r:embed="rId4">
            <a:alphaModFix/>
          </a:blip>
          <a:srcRect r="3716" b="15454"/>
          <a:stretch/>
        </p:blipFill>
        <p:spPr>
          <a:xfrm>
            <a:off x="2266119" y="2385598"/>
            <a:ext cx="1741606" cy="1101525"/>
          </a:xfrm>
          <a:prstGeom prst="rect">
            <a:avLst/>
          </a:prstGeom>
          <a:noFill/>
          <a:ln w="9525" cap="flat" cmpd="sng">
            <a:solidFill>
              <a:srgbClr val="858585"/>
            </a:solidFill>
            <a:prstDash val="solid"/>
            <a:round/>
            <a:headEnd type="none" w="sm" len="sm"/>
            <a:tailEnd type="none" w="sm" len="sm"/>
          </a:ln>
          <a:effectLst>
            <a:outerShdw blurRad="214313" dist="38100" dir="1140000" algn="tl" rotWithShape="0">
              <a:srgbClr val="333333">
                <a:alpha val="37000"/>
              </a:srgbClr>
            </a:outerShdw>
          </a:effectLst>
        </p:spPr>
      </p:pic>
      <p:pic>
        <p:nvPicPr>
          <p:cNvPr id="12" name="Google Shape;1149;p118" descr="Screenshots of various GSA websites such as:  eBuy, IT Solutions Navigator, eLibrary, CALC, GSA.gov, Interact, etc.">
            <a:extLst>
              <a:ext uri="{FF2B5EF4-FFF2-40B4-BE49-F238E27FC236}">
                <a16:creationId xmlns:a16="http://schemas.microsoft.com/office/drawing/2014/main" id="{D7B358B0-B164-7770-9993-DE7550CD6715}"/>
              </a:ext>
            </a:extLst>
          </p:cNvPr>
          <p:cNvPicPr preferRelativeResize="0"/>
          <p:nvPr/>
        </p:nvPicPr>
        <p:blipFill rotWithShape="1">
          <a:blip r:embed="rId5">
            <a:alphaModFix/>
          </a:blip>
          <a:srcRect/>
          <a:stretch/>
        </p:blipFill>
        <p:spPr>
          <a:xfrm>
            <a:off x="4306615" y="2385349"/>
            <a:ext cx="1348772" cy="1101776"/>
          </a:xfrm>
          <a:prstGeom prst="rect">
            <a:avLst/>
          </a:prstGeom>
          <a:noFill/>
          <a:ln w="9525" cap="flat" cmpd="sng">
            <a:solidFill>
              <a:srgbClr val="858585"/>
            </a:solidFill>
            <a:prstDash val="solid"/>
            <a:round/>
            <a:headEnd type="none" w="sm" len="sm"/>
            <a:tailEnd type="none" w="sm" len="sm"/>
          </a:ln>
          <a:effectLst>
            <a:outerShdw blurRad="214313" dist="38100" dir="1140000" algn="tl" rotWithShape="0">
              <a:srgbClr val="333333">
                <a:alpha val="37000"/>
              </a:srgbClr>
            </a:outerShdw>
          </a:effectLst>
        </p:spPr>
      </p:pic>
      <p:pic>
        <p:nvPicPr>
          <p:cNvPr id="11" name="Google Shape;1148;p118" descr="Screenshots of various GSA websites such as:  eBuy, IT Solutions Navigator, eLibrary, CALC, GSA.gov, Interact, etc.">
            <a:extLst>
              <a:ext uri="{FF2B5EF4-FFF2-40B4-BE49-F238E27FC236}">
                <a16:creationId xmlns:a16="http://schemas.microsoft.com/office/drawing/2014/main" id="{FB720E91-1405-DF8C-4E98-0DBC353A48DA}"/>
              </a:ext>
            </a:extLst>
          </p:cNvPr>
          <p:cNvPicPr preferRelativeResize="0"/>
          <p:nvPr/>
        </p:nvPicPr>
        <p:blipFill rotWithShape="1">
          <a:blip r:embed="rId6">
            <a:alphaModFix/>
          </a:blip>
          <a:srcRect/>
          <a:stretch/>
        </p:blipFill>
        <p:spPr>
          <a:xfrm>
            <a:off x="5962729" y="2385349"/>
            <a:ext cx="1402662" cy="1101775"/>
          </a:xfrm>
          <a:prstGeom prst="rect">
            <a:avLst/>
          </a:prstGeom>
          <a:noFill/>
          <a:ln w="9525" cap="flat" cmpd="sng">
            <a:solidFill>
              <a:srgbClr val="858585"/>
            </a:solidFill>
            <a:prstDash val="solid"/>
            <a:round/>
            <a:headEnd type="none" w="sm" len="sm"/>
            <a:tailEnd type="none" w="sm" len="sm"/>
          </a:ln>
          <a:effectLst>
            <a:outerShdw blurRad="214313" dist="38100" dir="1140000" algn="tl" rotWithShape="0">
              <a:srgbClr val="333333">
                <a:alpha val="37000"/>
              </a:srgbClr>
            </a:outerShdw>
          </a:effectLst>
        </p:spPr>
      </p:pic>
      <p:pic>
        <p:nvPicPr>
          <p:cNvPr id="14" name="Google Shape;1151;p118" descr="Screenshots of various GSA websites such as:  eBuy, IT Solutions Navigator, eLibrary, CALC, GSA.gov, Interact, etc.">
            <a:extLst>
              <a:ext uri="{FF2B5EF4-FFF2-40B4-BE49-F238E27FC236}">
                <a16:creationId xmlns:a16="http://schemas.microsoft.com/office/drawing/2014/main" id="{078707D9-72EA-45EB-F0DB-D87E98B70E42}"/>
              </a:ext>
            </a:extLst>
          </p:cNvPr>
          <p:cNvPicPr preferRelativeResize="0"/>
          <p:nvPr/>
        </p:nvPicPr>
        <p:blipFill>
          <a:blip r:embed="rId7">
            <a:alphaModFix/>
          </a:blip>
          <a:stretch>
            <a:fillRect/>
          </a:stretch>
        </p:blipFill>
        <p:spPr>
          <a:xfrm>
            <a:off x="7661433" y="2385349"/>
            <a:ext cx="1330685" cy="1101776"/>
          </a:xfrm>
          <a:prstGeom prst="rect">
            <a:avLst/>
          </a:prstGeom>
          <a:noFill/>
          <a:ln w="9525" cap="flat" cmpd="sng">
            <a:solidFill>
              <a:srgbClr val="858585"/>
            </a:solidFill>
            <a:prstDash val="solid"/>
            <a:round/>
            <a:headEnd type="none" w="sm" len="sm"/>
            <a:tailEnd type="none" w="sm" len="sm"/>
          </a:ln>
          <a:effectLst>
            <a:outerShdw blurRad="214313" dist="38100" dir="1140000" algn="bl" rotWithShape="0">
              <a:srgbClr val="000000">
                <a:alpha val="37000"/>
              </a:srgbClr>
            </a:outerShdw>
          </a:effectLst>
        </p:spPr>
      </p:pic>
      <p:pic>
        <p:nvPicPr>
          <p:cNvPr id="10" name="Google Shape;1147;p118" descr="Screenshots of various GSA websites such as:  eBuy, IT Solutions Navigator, eLibrary, CALC, GSA.gov, Interact, etc.">
            <a:extLst>
              <a:ext uri="{FF2B5EF4-FFF2-40B4-BE49-F238E27FC236}">
                <a16:creationId xmlns:a16="http://schemas.microsoft.com/office/drawing/2014/main" id="{6E965323-F7FC-E054-23D7-5113D4D9CED0}"/>
              </a:ext>
            </a:extLst>
          </p:cNvPr>
          <p:cNvPicPr preferRelativeResize="0"/>
          <p:nvPr/>
        </p:nvPicPr>
        <p:blipFill rotWithShape="1">
          <a:blip r:embed="rId8">
            <a:alphaModFix/>
          </a:blip>
          <a:srcRect/>
          <a:stretch/>
        </p:blipFill>
        <p:spPr>
          <a:xfrm>
            <a:off x="405575" y="3924120"/>
            <a:ext cx="1741592" cy="1140866"/>
          </a:xfrm>
          <a:prstGeom prst="rect">
            <a:avLst/>
          </a:prstGeom>
          <a:noFill/>
          <a:ln w="9525" cap="flat" cmpd="sng">
            <a:solidFill>
              <a:srgbClr val="858585"/>
            </a:solidFill>
            <a:prstDash val="solid"/>
            <a:round/>
            <a:headEnd type="none" w="sm" len="sm"/>
            <a:tailEnd type="none" w="sm" len="sm"/>
          </a:ln>
          <a:effectLst>
            <a:outerShdw blurRad="214313" dist="38100" dir="1140000" algn="tl" rotWithShape="0">
              <a:srgbClr val="333333">
                <a:alpha val="37000"/>
              </a:srgbClr>
            </a:outerShdw>
          </a:effectLst>
        </p:spPr>
      </p:pic>
      <p:pic>
        <p:nvPicPr>
          <p:cNvPr id="7" name="Google Shape;1144;p118" descr="Screenshots of various GSA websites such as:  eBuy, IT Solutions Navigator, eLibrary, CALC, GSA.gov, Interact, etc.">
            <a:extLst>
              <a:ext uri="{FF2B5EF4-FFF2-40B4-BE49-F238E27FC236}">
                <a16:creationId xmlns:a16="http://schemas.microsoft.com/office/drawing/2014/main" id="{CA258F6D-E485-708D-1930-F5D90D893B76}"/>
              </a:ext>
            </a:extLst>
          </p:cNvPr>
          <p:cNvPicPr preferRelativeResize="0"/>
          <p:nvPr/>
        </p:nvPicPr>
        <p:blipFill rotWithShape="1">
          <a:blip r:embed="rId9">
            <a:alphaModFix/>
          </a:blip>
          <a:srcRect/>
          <a:stretch/>
        </p:blipFill>
        <p:spPr>
          <a:xfrm>
            <a:off x="2650418" y="3925639"/>
            <a:ext cx="1741607" cy="1139347"/>
          </a:xfrm>
          <a:prstGeom prst="rect">
            <a:avLst/>
          </a:prstGeom>
          <a:noFill/>
          <a:ln w="9525" cap="flat" cmpd="sng">
            <a:solidFill>
              <a:srgbClr val="858585"/>
            </a:solidFill>
            <a:prstDash val="solid"/>
            <a:round/>
            <a:headEnd type="none" w="sm" len="sm"/>
            <a:tailEnd type="none" w="sm" len="sm"/>
          </a:ln>
          <a:effectLst>
            <a:outerShdw blurRad="214313" dist="38100" dir="1140000" algn="tl" rotWithShape="0">
              <a:srgbClr val="333333">
                <a:alpha val="37000"/>
              </a:srgbClr>
            </a:outerShdw>
          </a:effectLst>
        </p:spPr>
      </p:pic>
      <p:pic>
        <p:nvPicPr>
          <p:cNvPr id="9" name="Google Shape;1146;p118" descr="Screenshots of various GSA websites such as:  eBuy, IT Solutions Navigator, eLibrary, CALC, GSA.gov, Interact, etc.">
            <a:extLst>
              <a:ext uri="{FF2B5EF4-FFF2-40B4-BE49-F238E27FC236}">
                <a16:creationId xmlns:a16="http://schemas.microsoft.com/office/drawing/2014/main" id="{029445E3-F5AC-B198-427E-5CAE35783BC9}"/>
              </a:ext>
            </a:extLst>
          </p:cNvPr>
          <p:cNvPicPr preferRelativeResize="0"/>
          <p:nvPr/>
        </p:nvPicPr>
        <p:blipFill rotWithShape="1">
          <a:blip r:embed="rId10">
            <a:alphaModFix/>
          </a:blip>
          <a:srcRect/>
          <a:stretch/>
        </p:blipFill>
        <p:spPr>
          <a:xfrm>
            <a:off x="4916016" y="3925638"/>
            <a:ext cx="1873727" cy="1139347"/>
          </a:xfrm>
          <a:prstGeom prst="rect">
            <a:avLst/>
          </a:prstGeom>
          <a:noFill/>
          <a:ln w="9525" cap="flat" cmpd="sng">
            <a:solidFill>
              <a:srgbClr val="858585"/>
            </a:solidFill>
            <a:prstDash val="solid"/>
            <a:round/>
            <a:headEnd type="none" w="sm" len="sm"/>
            <a:tailEnd type="none" w="sm" len="sm"/>
          </a:ln>
          <a:effectLst>
            <a:outerShdw blurRad="214313" dist="38100" dir="1140000" algn="tl" rotWithShape="0">
              <a:srgbClr val="333333">
                <a:alpha val="37000"/>
              </a:srgbClr>
            </a:outerShdw>
          </a:effectLst>
        </p:spPr>
      </p:pic>
      <p:pic>
        <p:nvPicPr>
          <p:cNvPr id="8" name="Google Shape;1145;p118" descr="Screenshots of various GSA websites such as:  eBuy, IT Solutions Navigator, eLibrary, CALC, GSA.gov, Interact, etc.">
            <a:extLst>
              <a:ext uri="{FF2B5EF4-FFF2-40B4-BE49-F238E27FC236}">
                <a16:creationId xmlns:a16="http://schemas.microsoft.com/office/drawing/2014/main" id="{0E808A2A-6806-1D81-2F1C-10666099D84D}"/>
              </a:ext>
            </a:extLst>
          </p:cNvPr>
          <p:cNvPicPr preferRelativeResize="0"/>
          <p:nvPr/>
        </p:nvPicPr>
        <p:blipFill rotWithShape="1">
          <a:blip r:embed="rId11">
            <a:alphaModFix/>
          </a:blip>
          <a:srcRect/>
          <a:stretch/>
        </p:blipFill>
        <p:spPr>
          <a:xfrm>
            <a:off x="7287335" y="3925638"/>
            <a:ext cx="1705563" cy="1139347"/>
          </a:xfrm>
          <a:prstGeom prst="rect">
            <a:avLst/>
          </a:prstGeom>
          <a:noFill/>
          <a:ln w="9525" cap="flat" cmpd="sng">
            <a:solidFill>
              <a:srgbClr val="858585"/>
            </a:solidFill>
            <a:prstDash val="solid"/>
            <a:round/>
            <a:headEnd type="none" w="sm" len="sm"/>
            <a:tailEnd type="none" w="sm" len="sm"/>
          </a:ln>
          <a:effectLst>
            <a:outerShdw blurRad="214313" dist="38100" dir="1140000" algn="tl" rotWithShape="0">
              <a:srgbClr val="333333">
                <a:alpha val="37000"/>
              </a:srgbClr>
            </a:outerShdw>
          </a:effectLst>
        </p:spPr>
      </p:pic>
    </p:spTree>
    <p:extLst>
      <p:ext uri="{BB962C8B-B14F-4D97-AF65-F5344CB8AC3E}">
        <p14:creationId xmlns:p14="http://schemas.microsoft.com/office/powerpoint/2010/main" val="34542755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46"/>
        <p:cNvGrpSpPr/>
        <p:nvPr/>
      </p:nvGrpSpPr>
      <p:grpSpPr>
        <a:xfrm>
          <a:off x="0" y="0"/>
          <a:ext cx="0" cy="0"/>
          <a:chOff x="0" y="0"/>
          <a:chExt cx="0" cy="0"/>
        </a:xfrm>
      </p:grpSpPr>
      <p:sp>
        <p:nvSpPr>
          <p:cNvPr id="2" name="Title 1">
            <a:extLst>
              <a:ext uri="{FF2B5EF4-FFF2-40B4-BE49-F238E27FC236}">
                <a16:creationId xmlns:a16="http://schemas.microsoft.com/office/drawing/2014/main" id="{7C01E3FB-56FD-AE3C-BB3F-DBD08F4DE252}"/>
              </a:ext>
            </a:extLst>
          </p:cNvPr>
          <p:cNvSpPr>
            <a:spLocks noGrp="1"/>
          </p:cNvSpPr>
          <p:nvPr>
            <p:ph type="title"/>
          </p:nvPr>
        </p:nvSpPr>
        <p:spPr/>
        <p:txBody>
          <a:bodyPr>
            <a:noAutofit/>
          </a:bodyPr>
          <a:lstStyle/>
          <a:p>
            <a:pPr algn="l"/>
            <a:r>
              <a:rPr lang="en-US" sz="3600" dirty="0" err="1"/>
              <a:t>buy.gsa.gov</a:t>
            </a:r>
            <a:r>
              <a:rPr lang="en-US" sz="3600" dirty="0"/>
              <a:t> Vision</a:t>
            </a:r>
          </a:p>
        </p:txBody>
      </p:sp>
      <p:sp>
        <p:nvSpPr>
          <p:cNvPr id="17" name="Google Shape;1276;p122">
            <a:extLst>
              <a:ext uri="{FF2B5EF4-FFF2-40B4-BE49-F238E27FC236}">
                <a16:creationId xmlns:a16="http://schemas.microsoft.com/office/drawing/2014/main" id="{1FE24F96-8E98-6E5E-2FC0-6696CD2BD939}"/>
              </a:ext>
            </a:extLst>
          </p:cNvPr>
          <p:cNvSpPr txBox="1"/>
          <p:nvPr/>
        </p:nvSpPr>
        <p:spPr>
          <a:xfrm>
            <a:off x="483077" y="923500"/>
            <a:ext cx="4193700" cy="1120500"/>
          </a:xfrm>
          <a:prstGeom prst="rect">
            <a:avLst/>
          </a:prstGeom>
          <a:solidFill>
            <a:srgbClr val="FFFFFF"/>
          </a:solidFill>
          <a:ln w="9525" cap="flat" cmpd="sng">
            <a:noFill/>
            <a:prstDash val="dash"/>
            <a:round/>
            <a:headEnd type="none" w="sm" len="sm"/>
            <a:tailEnd type="none" w="sm" len="sm"/>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endParaRPr sz="1200" b="1" dirty="0">
              <a:solidFill>
                <a:srgbClr val="0B5394"/>
              </a:solidFill>
              <a:highlight>
                <a:srgbClr val="FFFFFF"/>
              </a:highlight>
              <a:latin typeface="Roboto"/>
              <a:ea typeface="Roboto"/>
              <a:cs typeface="Roboto"/>
              <a:sym typeface="Roboto"/>
            </a:endParaRPr>
          </a:p>
          <a:p>
            <a:pPr marL="0" lvl="0" indent="0" algn="l" rtl="0">
              <a:lnSpc>
                <a:spcPct val="115000"/>
              </a:lnSpc>
              <a:spcBef>
                <a:spcPts val="0"/>
              </a:spcBef>
              <a:spcAft>
                <a:spcPts val="0"/>
              </a:spcAft>
              <a:buNone/>
            </a:pPr>
            <a:r>
              <a:rPr lang="en" sz="1200" b="1" dirty="0">
                <a:solidFill>
                  <a:srgbClr val="0B5394"/>
                </a:solidFill>
                <a:highlight>
                  <a:srgbClr val="FFFFFF"/>
                </a:highlight>
                <a:latin typeface="Roboto"/>
                <a:ea typeface="Roboto"/>
                <a:cs typeface="Roboto"/>
                <a:sym typeface="Roboto"/>
              </a:rPr>
              <a:t>“Provide a consistently great digital experience connecting agency customers to GSA suppliers intuitively and efficiently in order to fulfill agency missions.”</a:t>
            </a:r>
            <a:endParaRPr sz="1200" b="1" dirty="0">
              <a:solidFill>
                <a:srgbClr val="0B5394"/>
              </a:solidFill>
              <a:highlight>
                <a:srgbClr val="FFFFFF"/>
              </a:highlight>
              <a:latin typeface="Roboto"/>
              <a:ea typeface="Roboto"/>
              <a:cs typeface="Roboto"/>
              <a:sym typeface="Roboto"/>
            </a:endParaRPr>
          </a:p>
        </p:txBody>
      </p:sp>
      <p:sp>
        <p:nvSpPr>
          <p:cNvPr id="19" name="Google Shape;1278;p122">
            <a:extLst>
              <a:ext uri="{FF2B5EF4-FFF2-40B4-BE49-F238E27FC236}">
                <a16:creationId xmlns:a16="http://schemas.microsoft.com/office/drawing/2014/main" id="{04F6B01D-5FD6-D498-1609-52428DFEB615}"/>
              </a:ext>
            </a:extLst>
          </p:cNvPr>
          <p:cNvSpPr txBox="1"/>
          <p:nvPr/>
        </p:nvSpPr>
        <p:spPr>
          <a:xfrm>
            <a:off x="110403" y="2057400"/>
            <a:ext cx="4687200" cy="446400"/>
          </a:xfrm>
          <a:prstGeom prst="rect">
            <a:avLst/>
          </a:prstGeom>
          <a:noFill/>
          <a:ln>
            <a:noFill/>
          </a:ln>
          <a:effectLst>
            <a:outerShdw blurRad="42863" dist="19050" dir="840000" algn="bl" rotWithShape="0">
              <a:srgbClr val="999999">
                <a:alpha val="38000"/>
              </a:srgbClr>
            </a:outerShdw>
          </a:effectLst>
        </p:spPr>
        <p:txBody>
          <a:bodyPr spcFirstLastPara="1" wrap="square" lIns="91425" tIns="91425" rIns="91425" bIns="91425" anchor="t" anchorCtr="0">
            <a:spAutoFit/>
          </a:bodyPr>
          <a:lstStyle/>
          <a:p>
            <a:pPr marL="0" lvl="0" indent="0" algn="ctr" rtl="0">
              <a:spcBef>
                <a:spcPts val="0"/>
              </a:spcBef>
              <a:spcAft>
                <a:spcPts val="0"/>
              </a:spcAft>
              <a:buClr>
                <a:srgbClr val="000000"/>
              </a:buClr>
              <a:buSzPts val="1100"/>
              <a:buFont typeface="Arial"/>
              <a:buNone/>
            </a:pPr>
            <a:r>
              <a:rPr lang="en" sz="1700" b="1" dirty="0">
                <a:solidFill>
                  <a:srgbClr val="2378C3"/>
                </a:solidFill>
                <a:latin typeface="Roboto"/>
                <a:ea typeface="Roboto"/>
                <a:cs typeface="Roboto"/>
                <a:sym typeface="Roboto"/>
              </a:rPr>
              <a:t>How?</a:t>
            </a:r>
            <a:endParaRPr sz="300" dirty="0">
              <a:latin typeface="Source Sans Pro"/>
              <a:ea typeface="Source Sans Pro"/>
              <a:cs typeface="Source Sans Pro"/>
              <a:sym typeface="Source Sans Pro"/>
            </a:endParaRPr>
          </a:p>
        </p:txBody>
      </p:sp>
      <p:sp>
        <p:nvSpPr>
          <p:cNvPr id="20" name="Google Shape;1279;p122">
            <a:extLst>
              <a:ext uri="{FF2B5EF4-FFF2-40B4-BE49-F238E27FC236}">
                <a16:creationId xmlns:a16="http://schemas.microsoft.com/office/drawing/2014/main" id="{9D7F17A2-58F4-92E3-0472-E013DA1E0E15}"/>
              </a:ext>
            </a:extLst>
          </p:cNvPr>
          <p:cNvSpPr txBox="1"/>
          <p:nvPr/>
        </p:nvSpPr>
        <p:spPr>
          <a:xfrm>
            <a:off x="428253" y="2434825"/>
            <a:ext cx="4051500" cy="10905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1000"/>
              </a:spcAft>
              <a:buNone/>
            </a:pPr>
            <a:r>
              <a:rPr lang="en" sz="1500" b="1" dirty="0">
                <a:solidFill>
                  <a:srgbClr val="FF9900"/>
                </a:solidFill>
                <a:latin typeface="Roboto"/>
                <a:ea typeface="Roboto"/>
                <a:cs typeface="Roboto"/>
                <a:sym typeface="Roboto"/>
              </a:rPr>
              <a:t>“</a:t>
            </a:r>
            <a:r>
              <a:rPr lang="en" sz="1500" b="1" i="1" dirty="0">
                <a:solidFill>
                  <a:srgbClr val="FF9900"/>
                </a:solidFill>
                <a:latin typeface="Roboto"/>
                <a:ea typeface="Roboto"/>
                <a:cs typeface="Roboto"/>
                <a:sym typeface="Roboto"/>
              </a:rPr>
              <a:t>Create a self-service application that converges all of GSA’s best market research tools into one system.</a:t>
            </a:r>
            <a:r>
              <a:rPr lang="en" sz="1500" b="1" dirty="0">
                <a:solidFill>
                  <a:srgbClr val="FF9900"/>
                </a:solidFill>
                <a:latin typeface="Roboto"/>
                <a:ea typeface="Roboto"/>
                <a:cs typeface="Roboto"/>
                <a:sym typeface="Roboto"/>
              </a:rPr>
              <a:t>”</a:t>
            </a:r>
            <a:endParaRPr sz="3100" b="1" dirty="0">
              <a:solidFill>
                <a:srgbClr val="FF9900"/>
              </a:solidFill>
              <a:latin typeface="Roboto"/>
              <a:ea typeface="Roboto"/>
              <a:cs typeface="Roboto"/>
              <a:sym typeface="Roboto"/>
            </a:endParaRPr>
          </a:p>
        </p:txBody>
      </p:sp>
      <p:sp>
        <p:nvSpPr>
          <p:cNvPr id="21" name="Google Shape;1280;p122">
            <a:extLst>
              <a:ext uri="{FF2B5EF4-FFF2-40B4-BE49-F238E27FC236}">
                <a16:creationId xmlns:a16="http://schemas.microsoft.com/office/drawing/2014/main" id="{E64D4240-69BD-D6DD-E769-52D81159112E}"/>
              </a:ext>
            </a:extLst>
          </p:cNvPr>
          <p:cNvSpPr txBox="1"/>
          <p:nvPr/>
        </p:nvSpPr>
        <p:spPr>
          <a:xfrm>
            <a:off x="428254" y="3986373"/>
            <a:ext cx="1254996" cy="832256"/>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1400" b="1" dirty="0">
                <a:latin typeface="Roboto"/>
                <a:ea typeface="Roboto"/>
                <a:cs typeface="Roboto"/>
                <a:sym typeface="Roboto"/>
              </a:rPr>
              <a:t>B</a:t>
            </a:r>
            <a:r>
              <a:rPr lang="en" sz="1400" b="1" dirty="0" err="1">
                <a:latin typeface="Roboto"/>
                <a:ea typeface="Roboto"/>
                <a:cs typeface="Roboto"/>
                <a:sym typeface="Roboto"/>
              </a:rPr>
              <a:t>uy.gsa.gov</a:t>
            </a:r>
            <a:r>
              <a:rPr lang="en" sz="1400" b="1" dirty="0">
                <a:latin typeface="Roboto"/>
                <a:ea typeface="Roboto"/>
                <a:cs typeface="Roboto"/>
                <a:sym typeface="Roboto"/>
              </a:rPr>
              <a:t>  Has:</a:t>
            </a:r>
            <a:endParaRPr sz="1200" dirty="0">
              <a:solidFill>
                <a:srgbClr val="434343"/>
              </a:solidFill>
              <a:latin typeface="Roboto"/>
              <a:ea typeface="Roboto"/>
              <a:cs typeface="Roboto"/>
              <a:sym typeface="Roboto"/>
            </a:endParaRPr>
          </a:p>
        </p:txBody>
      </p:sp>
      <p:sp>
        <p:nvSpPr>
          <p:cNvPr id="22" name="Google Shape;1281;p122">
            <a:extLst>
              <a:ext uri="{FF2B5EF4-FFF2-40B4-BE49-F238E27FC236}">
                <a16:creationId xmlns:a16="http://schemas.microsoft.com/office/drawing/2014/main" id="{F8ED2E44-CD70-D8CD-D50D-31DF4F7DEC51}"/>
              </a:ext>
              <a:ext uri="{C183D7F6-B498-43B3-948B-1728B52AA6E4}">
                <adec:decorative xmlns:adec="http://schemas.microsoft.com/office/drawing/2017/decorative" val="1"/>
              </a:ext>
            </a:extLst>
          </p:cNvPr>
          <p:cNvSpPr/>
          <p:nvPr/>
        </p:nvSpPr>
        <p:spPr>
          <a:xfrm>
            <a:off x="1683250" y="3551659"/>
            <a:ext cx="308700" cy="1485600"/>
          </a:xfrm>
          <a:prstGeom prst="leftBrace">
            <a:avLst>
              <a:gd name="adj1" fmla="val 50000"/>
              <a:gd name="adj2" fmla="val 50000"/>
            </a:avLst>
          </a:prstGeom>
          <a:no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71;p122">
            <a:extLst>
              <a:ext uri="{FF2B5EF4-FFF2-40B4-BE49-F238E27FC236}">
                <a16:creationId xmlns:a16="http://schemas.microsoft.com/office/drawing/2014/main" id="{26ABEF8C-9FEF-79C2-6A68-06362956EC7D}"/>
              </a:ext>
            </a:extLst>
          </p:cNvPr>
          <p:cNvSpPr txBox="1"/>
          <p:nvPr/>
        </p:nvSpPr>
        <p:spPr>
          <a:xfrm>
            <a:off x="1792800" y="3497971"/>
            <a:ext cx="2779200" cy="1593000"/>
          </a:xfrm>
          <a:prstGeom prst="rect">
            <a:avLst/>
          </a:prstGeom>
          <a:noFill/>
          <a:ln>
            <a:noFill/>
          </a:ln>
        </p:spPr>
        <p:txBody>
          <a:bodyPr spcFirstLastPara="1" wrap="square" lIns="91425" tIns="91425" rIns="91425" bIns="91425" anchor="t" anchorCtr="0">
            <a:noAutofit/>
          </a:bodyPr>
          <a:lstStyle/>
          <a:p>
            <a:pPr marL="457200" lvl="0" indent="-311150" algn="l" rtl="0">
              <a:lnSpc>
                <a:spcPct val="150000"/>
              </a:lnSpc>
              <a:spcBef>
                <a:spcPts val="0"/>
              </a:spcBef>
              <a:spcAft>
                <a:spcPts val="0"/>
              </a:spcAft>
              <a:buClr>
                <a:srgbClr val="005087"/>
              </a:buClr>
              <a:buSzPts val="1300"/>
              <a:buFont typeface="Roboto"/>
              <a:buChar char="●"/>
            </a:pPr>
            <a:r>
              <a:rPr lang="en" sz="1300" b="1" dirty="0">
                <a:solidFill>
                  <a:srgbClr val="005087"/>
                </a:solidFill>
                <a:latin typeface="Roboto"/>
                <a:ea typeface="Roboto"/>
                <a:cs typeface="Roboto"/>
                <a:sym typeface="Roboto"/>
              </a:rPr>
              <a:t>Single Sign On (SSO)</a:t>
            </a:r>
            <a:endParaRPr sz="1300" b="1" dirty="0">
              <a:solidFill>
                <a:srgbClr val="005087"/>
              </a:solidFill>
              <a:latin typeface="Roboto"/>
              <a:ea typeface="Roboto"/>
              <a:cs typeface="Roboto"/>
              <a:sym typeface="Roboto"/>
            </a:endParaRPr>
          </a:p>
          <a:p>
            <a:pPr marL="457200" lvl="0" indent="-311150" algn="l" rtl="0">
              <a:lnSpc>
                <a:spcPct val="150000"/>
              </a:lnSpc>
              <a:spcBef>
                <a:spcPts val="0"/>
              </a:spcBef>
              <a:spcAft>
                <a:spcPts val="0"/>
              </a:spcAft>
              <a:buClr>
                <a:srgbClr val="005087"/>
              </a:buClr>
              <a:buSzPts val="1300"/>
              <a:buFont typeface="Roboto"/>
              <a:buChar char="●"/>
            </a:pPr>
            <a:r>
              <a:rPr lang="en" sz="1300" b="1" dirty="0">
                <a:solidFill>
                  <a:srgbClr val="005087"/>
                </a:solidFill>
                <a:latin typeface="Roboto"/>
                <a:ea typeface="Roboto"/>
                <a:cs typeface="Roboto"/>
                <a:sym typeface="Roboto"/>
              </a:rPr>
              <a:t>Intuitive Design (HCD Focus)</a:t>
            </a:r>
            <a:endParaRPr sz="1300" b="1" dirty="0">
              <a:solidFill>
                <a:srgbClr val="005087"/>
              </a:solidFill>
              <a:latin typeface="Roboto"/>
              <a:ea typeface="Roboto"/>
              <a:cs typeface="Roboto"/>
              <a:sym typeface="Roboto"/>
            </a:endParaRPr>
          </a:p>
          <a:p>
            <a:pPr marL="457200" lvl="0" indent="-311150" algn="l" rtl="0">
              <a:lnSpc>
                <a:spcPct val="150000"/>
              </a:lnSpc>
              <a:spcBef>
                <a:spcPts val="0"/>
              </a:spcBef>
              <a:spcAft>
                <a:spcPts val="0"/>
              </a:spcAft>
              <a:buClr>
                <a:srgbClr val="005087"/>
              </a:buClr>
              <a:buSzPts val="1300"/>
              <a:buFont typeface="Roboto"/>
              <a:buChar char="●"/>
            </a:pPr>
            <a:r>
              <a:rPr lang="en" sz="1300" b="1" dirty="0">
                <a:solidFill>
                  <a:srgbClr val="005087"/>
                </a:solidFill>
                <a:latin typeface="Roboto"/>
                <a:ea typeface="Roboto"/>
                <a:cs typeface="Roboto"/>
                <a:sym typeface="Roboto"/>
              </a:rPr>
              <a:t>Consistent Look &amp; Feel</a:t>
            </a:r>
            <a:endParaRPr sz="1300" b="1" dirty="0">
              <a:solidFill>
                <a:srgbClr val="005087"/>
              </a:solidFill>
              <a:latin typeface="Roboto"/>
              <a:ea typeface="Roboto"/>
              <a:cs typeface="Roboto"/>
              <a:sym typeface="Roboto"/>
            </a:endParaRPr>
          </a:p>
          <a:p>
            <a:pPr marL="457200" lvl="0" indent="-311150" algn="l" rtl="0">
              <a:lnSpc>
                <a:spcPct val="150000"/>
              </a:lnSpc>
              <a:spcBef>
                <a:spcPts val="0"/>
              </a:spcBef>
              <a:spcAft>
                <a:spcPts val="0"/>
              </a:spcAft>
              <a:buClr>
                <a:srgbClr val="005087"/>
              </a:buClr>
              <a:buSzPts val="1300"/>
              <a:buFont typeface="Roboto"/>
              <a:buChar char="●"/>
            </a:pPr>
            <a:r>
              <a:rPr lang="en" sz="1300" b="1" dirty="0">
                <a:solidFill>
                  <a:srgbClr val="005087"/>
                </a:solidFill>
                <a:latin typeface="Roboto"/>
                <a:ea typeface="Roboto"/>
                <a:cs typeface="Roboto"/>
                <a:sym typeface="Roboto"/>
              </a:rPr>
              <a:t>Seamless Interoperability</a:t>
            </a:r>
            <a:endParaRPr sz="1300" b="1" dirty="0">
              <a:solidFill>
                <a:srgbClr val="005087"/>
              </a:solidFill>
              <a:latin typeface="Roboto"/>
              <a:ea typeface="Roboto"/>
              <a:cs typeface="Roboto"/>
              <a:sym typeface="Roboto"/>
            </a:endParaRPr>
          </a:p>
          <a:p>
            <a:pPr marL="457200" lvl="0" indent="-311150" algn="l" rtl="0">
              <a:lnSpc>
                <a:spcPct val="150000"/>
              </a:lnSpc>
              <a:spcBef>
                <a:spcPts val="0"/>
              </a:spcBef>
              <a:spcAft>
                <a:spcPts val="0"/>
              </a:spcAft>
              <a:buClr>
                <a:srgbClr val="005087"/>
              </a:buClr>
              <a:buSzPts val="1300"/>
              <a:buFont typeface="Roboto"/>
              <a:buChar char="●"/>
            </a:pPr>
            <a:r>
              <a:rPr lang="en" sz="1300" b="1" dirty="0">
                <a:solidFill>
                  <a:srgbClr val="005087"/>
                </a:solidFill>
                <a:latin typeface="Roboto"/>
                <a:ea typeface="Roboto"/>
                <a:cs typeface="Roboto"/>
                <a:sym typeface="Roboto"/>
              </a:rPr>
              <a:t>Automated Data Feeds</a:t>
            </a:r>
            <a:endParaRPr sz="2900" b="1" dirty="0">
              <a:solidFill>
                <a:srgbClr val="2378C3"/>
              </a:solidFill>
              <a:latin typeface="Roboto"/>
              <a:ea typeface="Roboto"/>
              <a:cs typeface="Roboto"/>
              <a:sym typeface="Roboto"/>
            </a:endParaRPr>
          </a:p>
        </p:txBody>
      </p:sp>
      <p:pic>
        <p:nvPicPr>
          <p:cNvPr id="13" name="Google Shape;1272;p122" descr="Graphic of funnel of various GSA websites getting filtered into buy.gsa.gov.  Avatars of user personas that need:  fast easy access to market intelligence, help defining requirements, and tools to reduce acquisition cycle time.">
            <a:extLst>
              <a:ext uri="{FF2B5EF4-FFF2-40B4-BE49-F238E27FC236}">
                <a16:creationId xmlns:a16="http://schemas.microsoft.com/office/drawing/2014/main" id="{EE3B82D1-CCF9-B4E5-3022-C84F5F8ED848}"/>
              </a:ext>
            </a:extLst>
          </p:cNvPr>
          <p:cNvPicPr preferRelativeResize="0"/>
          <p:nvPr/>
        </p:nvPicPr>
        <p:blipFill rotWithShape="1">
          <a:blip r:embed="rId3">
            <a:alphaModFix/>
          </a:blip>
          <a:srcRect l="5821" t="11996" r="5162" b="9999"/>
          <a:stretch/>
        </p:blipFill>
        <p:spPr>
          <a:xfrm>
            <a:off x="4873800" y="342325"/>
            <a:ext cx="4118272" cy="4796375"/>
          </a:xfrm>
          <a:prstGeom prst="rect">
            <a:avLst/>
          </a:prstGeom>
          <a:noFill/>
          <a:ln>
            <a:noFill/>
          </a:ln>
        </p:spPr>
      </p:pic>
      <p:pic>
        <p:nvPicPr>
          <p:cNvPr id="14" name="Google Shape;1273;p122">
            <a:extLst>
              <a:ext uri="{FF2B5EF4-FFF2-40B4-BE49-F238E27FC236}">
                <a16:creationId xmlns:a16="http://schemas.microsoft.com/office/drawing/2014/main" id="{E47F9FE3-9C0C-1F19-1ADD-79DECF9235F2}"/>
              </a:ext>
              <a:ext uri="{C183D7F6-B498-43B3-948B-1728B52AA6E4}">
                <adec:decorative xmlns:adec="http://schemas.microsoft.com/office/drawing/2017/decorative" val="1"/>
              </a:ext>
            </a:extLst>
          </p:cNvPr>
          <p:cNvPicPr preferRelativeResize="0"/>
          <p:nvPr/>
        </p:nvPicPr>
        <p:blipFill rotWithShape="1">
          <a:blip r:embed="rId3">
            <a:alphaModFix/>
          </a:blip>
          <a:srcRect l="24957" t="2556" r="25097" b="89518"/>
          <a:stretch/>
        </p:blipFill>
        <p:spPr>
          <a:xfrm>
            <a:off x="5847710" y="38047"/>
            <a:ext cx="2170452" cy="457738"/>
          </a:xfrm>
          <a:prstGeom prst="rect">
            <a:avLst/>
          </a:prstGeom>
          <a:noFill/>
          <a:ln>
            <a:noFill/>
          </a:ln>
        </p:spPr>
      </p:pic>
      <p:pic>
        <p:nvPicPr>
          <p:cNvPr id="15" name="Google Shape;1274;p122">
            <a:extLst>
              <a:ext uri="{FF2B5EF4-FFF2-40B4-BE49-F238E27FC236}">
                <a16:creationId xmlns:a16="http://schemas.microsoft.com/office/drawing/2014/main" id="{8E71F104-D310-7FD2-0568-0F3591055272}"/>
              </a:ext>
              <a:ext uri="{C183D7F6-B498-43B3-948B-1728B52AA6E4}">
                <adec:decorative xmlns:adec="http://schemas.microsoft.com/office/drawing/2017/decorative" val="1"/>
              </a:ext>
            </a:extLst>
          </p:cNvPr>
          <p:cNvPicPr preferRelativeResize="0"/>
          <p:nvPr/>
        </p:nvPicPr>
        <p:blipFill rotWithShape="1">
          <a:blip r:embed="rId3">
            <a:alphaModFix/>
          </a:blip>
          <a:srcRect l="22300" t="90962" r="22267" b="3650"/>
          <a:stretch/>
        </p:blipFill>
        <p:spPr>
          <a:xfrm>
            <a:off x="7192720" y="2492794"/>
            <a:ext cx="1865754" cy="241024"/>
          </a:xfrm>
          <a:prstGeom prst="rect">
            <a:avLst/>
          </a:prstGeom>
          <a:noFill/>
          <a:ln>
            <a:noFill/>
          </a:ln>
        </p:spPr>
      </p:pic>
    </p:spTree>
    <p:extLst>
      <p:ext uri="{BB962C8B-B14F-4D97-AF65-F5344CB8AC3E}">
        <p14:creationId xmlns:p14="http://schemas.microsoft.com/office/powerpoint/2010/main" val="20768882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46"/>
        <p:cNvGrpSpPr/>
        <p:nvPr/>
      </p:nvGrpSpPr>
      <p:grpSpPr>
        <a:xfrm>
          <a:off x="0" y="0"/>
          <a:ext cx="0" cy="0"/>
          <a:chOff x="0" y="0"/>
          <a:chExt cx="0" cy="0"/>
        </a:xfrm>
      </p:grpSpPr>
      <p:sp>
        <p:nvSpPr>
          <p:cNvPr id="2" name="Title 1">
            <a:extLst>
              <a:ext uri="{FF2B5EF4-FFF2-40B4-BE49-F238E27FC236}">
                <a16:creationId xmlns:a16="http://schemas.microsoft.com/office/drawing/2014/main" id="{7C01E3FB-56FD-AE3C-BB3F-DBD08F4DE252}"/>
              </a:ext>
            </a:extLst>
          </p:cNvPr>
          <p:cNvSpPr>
            <a:spLocks noGrp="1"/>
          </p:cNvSpPr>
          <p:nvPr>
            <p:ph type="title"/>
          </p:nvPr>
        </p:nvSpPr>
        <p:spPr/>
        <p:txBody>
          <a:bodyPr>
            <a:noAutofit/>
          </a:bodyPr>
          <a:lstStyle/>
          <a:p>
            <a:r>
              <a:rPr lang="en-US" sz="3200" dirty="0"/>
              <a:t>Your Feedback Drives Our Development</a:t>
            </a:r>
          </a:p>
        </p:txBody>
      </p:sp>
      <p:grpSp>
        <p:nvGrpSpPr>
          <p:cNvPr id="3" name="Google Shape;1159;p119">
            <a:extLst>
              <a:ext uri="{FF2B5EF4-FFF2-40B4-BE49-F238E27FC236}">
                <a16:creationId xmlns:a16="http://schemas.microsoft.com/office/drawing/2014/main" id="{7DBA183E-CC14-C958-43CB-DE49BDB135E6}"/>
              </a:ext>
              <a:ext uri="{C183D7F6-B498-43B3-948B-1728B52AA6E4}">
                <adec:decorative xmlns:adec="http://schemas.microsoft.com/office/drawing/2017/decorative" val="1"/>
              </a:ext>
            </a:extLst>
          </p:cNvPr>
          <p:cNvGrpSpPr/>
          <p:nvPr/>
        </p:nvGrpSpPr>
        <p:grpSpPr>
          <a:xfrm>
            <a:off x="457200" y="1063229"/>
            <a:ext cx="8546054" cy="767531"/>
            <a:chOff x="197261" y="782579"/>
            <a:chExt cx="8667300" cy="964800"/>
          </a:xfrm>
        </p:grpSpPr>
        <p:sp>
          <p:nvSpPr>
            <p:cNvPr id="4" name="Google Shape;1160;p119">
              <a:extLst>
                <a:ext uri="{FF2B5EF4-FFF2-40B4-BE49-F238E27FC236}">
                  <a16:creationId xmlns:a16="http://schemas.microsoft.com/office/drawing/2014/main" id="{99DEECD9-695A-ED86-B06B-C87FC5053A51}"/>
                </a:ext>
              </a:extLst>
            </p:cNvPr>
            <p:cNvSpPr/>
            <p:nvPr/>
          </p:nvSpPr>
          <p:spPr>
            <a:xfrm>
              <a:off x="197261" y="782579"/>
              <a:ext cx="8667300" cy="964800"/>
            </a:xfrm>
            <a:prstGeom prst="rect">
              <a:avLst/>
            </a:prstGeom>
            <a:noFill/>
            <a:ln w="19050" cap="flat" cmpd="sng">
              <a:solidFill>
                <a:srgbClr val="1A2C5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Roboto"/>
                <a:ea typeface="Roboto"/>
                <a:cs typeface="Roboto"/>
                <a:sym typeface="Roboto"/>
              </a:endParaRPr>
            </a:p>
          </p:txBody>
        </p:sp>
        <p:sp>
          <p:nvSpPr>
            <p:cNvPr id="5" name="Google Shape;1161;p119">
              <a:extLst>
                <a:ext uri="{FF2B5EF4-FFF2-40B4-BE49-F238E27FC236}">
                  <a16:creationId xmlns:a16="http://schemas.microsoft.com/office/drawing/2014/main" id="{45B2AC6C-1180-FA38-AF97-A930E2127F9F}"/>
                </a:ext>
              </a:extLst>
            </p:cNvPr>
            <p:cNvSpPr txBox="1"/>
            <p:nvPr/>
          </p:nvSpPr>
          <p:spPr>
            <a:xfrm>
              <a:off x="2454686" y="876179"/>
              <a:ext cx="6343800" cy="7776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None/>
              </a:pPr>
              <a:r>
                <a:rPr lang="en" sz="1800" b="1">
                  <a:solidFill>
                    <a:srgbClr val="1A2C56"/>
                  </a:solidFill>
                  <a:latin typeface="Roboto"/>
                  <a:ea typeface="Roboto"/>
                  <a:cs typeface="Roboto"/>
                  <a:sym typeface="Roboto"/>
                </a:rPr>
                <a:t>In 2019-2021, we conducted 65+ user research &amp; usability testing sessions with more than 15 agencies.</a:t>
              </a:r>
              <a:endParaRPr sz="1600">
                <a:solidFill>
                  <a:srgbClr val="1A2C56"/>
                </a:solidFill>
                <a:latin typeface="Roboto"/>
                <a:ea typeface="Roboto"/>
                <a:cs typeface="Roboto"/>
                <a:sym typeface="Roboto"/>
              </a:endParaRPr>
            </a:p>
          </p:txBody>
        </p:sp>
        <p:sp>
          <p:nvSpPr>
            <p:cNvPr id="6" name="Google Shape;1162;p119">
              <a:extLst>
                <a:ext uri="{FF2B5EF4-FFF2-40B4-BE49-F238E27FC236}">
                  <a16:creationId xmlns:a16="http://schemas.microsoft.com/office/drawing/2014/main" id="{D3A15F7E-4D67-94D0-A685-ABAC10C23423}"/>
                </a:ext>
              </a:extLst>
            </p:cNvPr>
            <p:cNvSpPr txBox="1"/>
            <p:nvPr/>
          </p:nvSpPr>
          <p:spPr>
            <a:xfrm>
              <a:off x="315361" y="876179"/>
              <a:ext cx="1987800" cy="777600"/>
            </a:xfrm>
            <a:prstGeom prst="rect">
              <a:avLst/>
            </a:prstGeom>
            <a:solidFill>
              <a:srgbClr val="F3F3F3"/>
            </a:solidFill>
            <a:ln w="9525" cap="flat" cmpd="sng">
              <a:solidFill>
                <a:srgbClr val="000000"/>
              </a:solidFill>
              <a:prstDash val="dot"/>
              <a:round/>
              <a:headEnd type="none" w="sm" len="sm"/>
              <a:tailEnd type="none" w="sm" len="sm"/>
            </a:ln>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r>
                <a:rPr lang="en" sz="2600" b="1">
                  <a:solidFill>
                    <a:srgbClr val="8E191F"/>
                  </a:solidFill>
                  <a:latin typeface="Roboto"/>
                  <a:ea typeface="Roboto"/>
                  <a:cs typeface="Roboto"/>
                  <a:sym typeface="Roboto"/>
                </a:rPr>
                <a:t>Research:</a:t>
              </a:r>
              <a:endParaRPr sz="2600" b="1">
                <a:solidFill>
                  <a:srgbClr val="8E191F"/>
                </a:solidFill>
                <a:latin typeface="Roboto"/>
                <a:ea typeface="Roboto"/>
                <a:cs typeface="Roboto"/>
                <a:sym typeface="Roboto"/>
              </a:endParaRPr>
            </a:p>
          </p:txBody>
        </p:sp>
      </p:grpSp>
      <p:grpSp>
        <p:nvGrpSpPr>
          <p:cNvPr id="24" name="Google Shape;1180;p119">
            <a:extLst>
              <a:ext uri="{FF2B5EF4-FFF2-40B4-BE49-F238E27FC236}">
                <a16:creationId xmlns:a16="http://schemas.microsoft.com/office/drawing/2014/main" id="{D215F730-1FD6-5248-ABE9-603D56103EBE}"/>
              </a:ext>
              <a:ext uri="{C183D7F6-B498-43B3-948B-1728B52AA6E4}">
                <adec:decorative xmlns:adec="http://schemas.microsoft.com/office/drawing/2017/decorative" val="1"/>
              </a:ext>
            </a:extLst>
          </p:cNvPr>
          <p:cNvGrpSpPr/>
          <p:nvPr/>
        </p:nvGrpSpPr>
        <p:grpSpPr>
          <a:xfrm>
            <a:off x="457200" y="1930348"/>
            <a:ext cx="8541322" cy="1005634"/>
            <a:chOff x="197261" y="1669160"/>
            <a:chExt cx="8716094" cy="1264099"/>
          </a:xfrm>
        </p:grpSpPr>
        <p:sp>
          <p:nvSpPr>
            <p:cNvPr id="25" name="Google Shape;1181;p119">
              <a:extLst>
                <a:ext uri="{FF2B5EF4-FFF2-40B4-BE49-F238E27FC236}">
                  <a16:creationId xmlns:a16="http://schemas.microsoft.com/office/drawing/2014/main" id="{A265DC2D-4E4C-DF04-C705-13E8A9D204D6}"/>
                </a:ext>
              </a:extLst>
            </p:cNvPr>
            <p:cNvSpPr/>
            <p:nvPr/>
          </p:nvSpPr>
          <p:spPr>
            <a:xfrm>
              <a:off x="197261" y="1669160"/>
              <a:ext cx="8667300" cy="1264099"/>
            </a:xfrm>
            <a:prstGeom prst="rect">
              <a:avLst/>
            </a:prstGeom>
            <a:solidFill>
              <a:srgbClr val="F3F3F3"/>
            </a:solidFill>
            <a:ln w="9525" cap="flat" cmpd="sng">
              <a:solidFill>
                <a:srgbClr val="000000"/>
              </a:solid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Roboto"/>
                <a:ea typeface="Roboto"/>
                <a:cs typeface="Roboto"/>
                <a:sym typeface="Roboto"/>
              </a:endParaRPr>
            </a:p>
          </p:txBody>
        </p:sp>
        <p:sp>
          <p:nvSpPr>
            <p:cNvPr id="26" name="Google Shape;1182;p119">
              <a:extLst>
                <a:ext uri="{FF2B5EF4-FFF2-40B4-BE49-F238E27FC236}">
                  <a16:creationId xmlns:a16="http://schemas.microsoft.com/office/drawing/2014/main" id="{AAD4DA99-2892-371D-BF29-2145A01445C9}"/>
                </a:ext>
              </a:extLst>
            </p:cNvPr>
            <p:cNvSpPr/>
            <p:nvPr/>
          </p:nvSpPr>
          <p:spPr>
            <a:xfrm>
              <a:off x="1065675" y="1930231"/>
              <a:ext cx="1016100" cy="628500"/>
            </a:xfrm>
            <a:prstGeom prst="rect">
              <a:avLst/>
            </a:prstGeom>
            <a:solidFill>
              <a:srgbClr val="1A2C56"/>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 sz="1200" b="1">
                  <a:solidFill>
                    <a:schemeClr val="lt1"/>
                  </a:solidFill>
                  <a:latin typeface="Roboto"/>
                  <a:ea typeface="Roboto"/>
                  <a:cs typeface="Roboto"/>
                  <a:sym typeface="Roboto"/>
                </a:rPr>
                <a:t>Customer interview focus</a:t>
              </a:r>
              <a:endParaRPr sz="1300">
                <a:latin typeface="Roboto"/>
                <a:ea typeface="Roboto"/>
                <a:cs typeface="Roboto"/>
                <a:sym typeface="Roboto"/>
              </a:endParaRPr>
            </a:p>
          </p:txBody>
        </p:sp>
        <p:sp>
          <p:nvSpPr>
            <p:cNvPr id="27" name="Google Shape;1183;p119">
              <a:extLst>
                <a:ext uri="{FF2B5EF4-FFF2-40B4-BE49-F238E27FC236}">
                  <a16:creationId xmlns:a16="http://schemas.microsoft.com/office/drawing/2014/main" id="{425AFA02-C73C-EB70-37C8-65B23981F34F}"/>
                </a:ext>
              </a:extLst>
            </p:cNvPr>
            <p:cNvSpPr txBox="1"/>
            <p:nvPr/>
          </p:nvSpPr>
          <p:spPr>
            <a:xfrm>
              <a:off x="2153067" y="1882681"/>
              <a:ext cx="2937600" cy="723600"/>
            </a:xfrm>
            <a:prstGeom prst="rect">
              <a:avLst/>
            </a:prstGeom>
            <a:noFill/>
            <a:ln>
              <a:noFill/>
            </a:ln>
          </p:spPr>
          <p:txBody>
            <a:bodyPr spcFirstLastPara="1" wrap="square" lIns="91425" tIns="91425" rIns="91425" bIns="91425" anchor="ctr" anchorCtr="0">
              <a:noAutofit/>
            </a:bodyPr>
            <a:lstStyle/>
            <a:p>
              <a:pPr marL="171450" lvl="0" indent="-203200" algn="l" rtl="0">
                <a:spcBef>
                  <a:spcPts val="0"/>
                </a:spcBef>
                <a:spcAft>
                  <a:spcPts val="0"/>
                </a:spcAft>
                <a:buSzPts val="1400"/>
                <a:buFont typeface="Roboto"/>
                <a:buChar char="●"/>
              </a:pPr>
              <a:r>
                <a:rPr lang="en" sz="1600" dirty="0">
                  <a:latin typeface="Roboto"/>
                  <a:ea typeface="Roboto"/>
                  <a:cs typeface="Roboto"/>
                  <a:sym typeface="Roboto"/>
                </a:rPr>
                <a:t>Look, feel, and navigation</a:t>
              </a:r>
              <a:endParaRPr sz="1600" dirty="0">
                <a:latin typeface="Roboto"/>
                <a:ea typeface="Roboto"/>
                <a:cs typeface="Roboto"/>
                <a:sym typeface="Roboto"/>
              </a:endParaRPr>
            </a:p>
            <a:p>
              <a:pPr marL="171450" lvl="0" indent="-203200" algn="l" rtl="0">
                <a:spcBef>
                  <a:spcPts val="0"/>
                </a:spcBef>
                <a:spcAft>
                  <a:spcPts val="0"/>
                </a:spcAft>
                <a:buSzPts val="1400"/>
                <a:buFont typeface="Roboto"/>
                <a:buChar char="●"/>
              </a:pPr>
              <a:r>
                <a:rPr lang="en" sz="1600" dirty="0">
                  <a:latin typeface="Roboto"/>
                  <a:ea typeface="Roboto"/>
                  <a:cs typeface="Roboto"/>
                  <a:sym typeface="Roboto"/>
                </a:rPr>
                <a:t>Desired search functionality</a:t>
              </a:r>
              <a:endParaRPr sz="1600" dirty="0">
                <a:latin typeface="Roboto"/>
                <a:ea typeface="Roboto"/>
                <a:cs typeface="Roboto"/>
                <a:sym typeface="Roboto"/>
              </a:endParaRPr>
            </a:p>
          </p:txBody>
        </p:sp>
        <p:pic>
          <p:nvPicPr>
            <p:cNvPr id="28" name="Google Shape;1184;p119">
              <a:extLst>
                <a:ext uri="{FF2B5EF4-FFF2-40B4-BE49-F238E27FC236}">
                  <a16:creationId xmlns:a16="http://schemas.microsoft.com/office/drawing/2014/main" id="{F48B9020-275F-1D88-A64E-392C9AED47EF}"/>
                </a:ext>
              </a:extLst>
            </p:cNvPr>
            <p:cNvPicPr preferRelativeResize="0"/>
            <p:nvPr/>
          </p:nvPicPr>
          <p:blipFill>
            <a:blip r:embed="rId3">
              <a:alphaModFix/>
            </a:blip>
            <a:stretch>
              <a:fillRect/>
            </a:stretch>
          </p:blipFill>
          <p:spPr>
            <a:xfrm>
              <a:off x="266212" y="1855695"/>
              <a:ext cx="777573" cy="777573"/>
            </a:xfrm>
            <a:prstGeom prst="rect">
              <a:avLst/>
            </a:prstGeom>
            <a:noFill/>
            <a:ln>
              <a:noFill/>
            </a:ln>
          </p:spPr>
        </p:pic>
        <p:sp>
          <p:nvSpPr>
            <p:cNvPr id="29" name="Google Shape;1185;p119">
              <a:extLst>
                <a:ext uri="{FF2B5EF4-FFF2-40B4-BE49-F238E27FC236}">
                  <a16:creationId xmlns:a16="http://schemas.microsoft.com/office/drawing/2014/main" id="{8418B5C9-7AC6-8EEB-5B95-E80D92D9FF0E}"/>
                </a:ext>
              </a:extLst>
            </p:cNvPr>
            <p:cNvSpPr txBox="1"/>
            <p:nvPr/>
          </p:nvSpPr>
          <p:spPr>
            <a:xfrm>
              <a:off x="4806055" y="1882681"/>
              <a:ext cx="4107300" cy="723600"/>
            </a:xfrm>
            <a:prstGeom prst="rect">
              <a:avLst/>
            </a:prstGeom>
            <a:noFill/>
            <a:ln>
              <a:noFill/>
            </a:ln>
          </p:spPr>
          <p:txBody>
            <a:bodyPr spcFirstLastPara="1" wrap="square" lIns="91425" tIns="91425" rIns="91425" bIns="91425" anchor="ctr" anchorCtr="0">
              <a:noAutofit/>
            </a:bodyPr>
            <a:lstStyle/>
            <a:p>
              <a:pPr marL="171450" lvl="0" indent="-203200" algn="l" rtl="0">
                <a:spcBef>
                  <a:spcPts val="0"/>
                </a:spcBef>
                <a:spcAft>
                  <a:spcPts val="0"/>
                </a:spcAft>
                <a:buSzPts val="1400"/>
                <a:buFont typeface="Roboto"/>
                <a:buChar char="●"/>
              </a:pPr>
              <a:r>
                <a:rPr lang="en" sz="1600" dirty="0">
                  <a:latin typeface="Roboto"/>
                  <a:ea typeface="Roboto"/>
                  <a:cs typeface="Roboto"/>
                  <a:sym typeface="Roboto"/>
                </a:rPr>
                <a:t>Current tools and processes</a:t>
              </a:r>
              <a:endParaRPr sz="1600" dirty="0">
                <a:latin typeface="Roboto"/>
                <a:ea typeface="Roboto"/>
                <a:cs typeface="Roboto"/>
                <a:sym typeface="Roboto"/>
              </a:endParaRPr>
            </a:p>
            <a:p>
              <a:pPr marL="171450" lvl="0" indent="-203200" algn="l" rtl="0">
                <a:spcBef>
                  <a:spcPts val="0"/>
                </a:spcBef>
                <a:spcAft>
                  <a:spcPts val="0"/>
                </a:spcAft>
                <a:buSzPts val="1400"/>
                <a:buFont typeface="Roboto"/>
                <a:buChar char="●"/>
              </a:pPr>
              <a:r>
                <a:rPr lang="en" sz="1600" dirty="0">
                  <a:latin typeface="Roboto"/>
                  <a:ea typeface="Roboto"/>
                  <a:cs typeface="Roboto"/>
                  <a:sym typeface="Roboto"/>
                </a:rPr>
                <a:t>Documents needed for an acquisition package</a:t>
              </a:r>
              <a:endParaRPr sz="1600" dirty="0">
                <a:latin typeface="Roboto"/>
                <a:ea typeface="Roboto"/>
                <a:cs typeface="Roboto"/>
                <a:sym typeface="Roboto"/>
              </a:endParaRPr>
            </a:p>
          </p:txBody>
        </p:sp>
      </p:grpSp>
      <p:grpSp>
        <p:nvGrpSpPr>
          <p:cNvPr id="8" name="Google Shape;1164;p119">
            <a:extLst>
              <a:ext uri="{FF2B5EF4-FFF2-40B4-BE49-F238E27FC236}">
                <a16:creationId xmlns:a16="http://schemas.microsoft.com/office/drawing/2014/main" id="{EF0D56E3-2B6F-794A-BAAE-CB096BBBA5BE}"/>
              </a:ext>
              <a:ext uri="{C183D7F6-B498-43B3-948B-1728B52AA6E4}">
                <adec:decorative xmlns:adec="http://schemas.microsoft.com/office/drawing/2017/decorative" val="1"/>
              </a:ext>
            </a:extLst>
          </p:cNvPr>
          <p:cNvGrpSpPr/>
          <p:nvPr/>
        </p:nvGrpSpPr>
        <p:grpSpPr>
          <a:xfrm>
            <a:off x="461793" y="3291257"/>
            <a:ext cx="8536736" cy="1551547"/>
            <a:chOff x="197250" y="2828425"/>
            <a:chExt cx="8657850" cy="1950322"/>
          </a:xfrm>
        </p:grpSpPr>
        <p:pic>
          <p:nvPicPr>
            <p:cNvPr id="18" name="Google Shape;1174;p119">
              <a:extLst>
                <a:ext uri="{FF2B5EF4-FFF2-40B4-BE49-F238E27FC236}">
                  <a16:creationId xmlns:a16="http://schemas.microsoft.com/office/drawing/2014/main" id="{FD0FBE85-ED2E-D37D-88AD-552E3E7207E8}"/>
                </a:ext>
              </a:extLst>
            </p:cNvPr>
            <p:cNvPicPr preferRelativeResize="0"/>
            <p:nvPr/>
          </p:nvPicPr>
          <p:blipFill>
            <a:blip r:embed="rId4">
              <a:alphaModFix/>
            </a:blip>
            <a:stretch>
              <a:fillRect/>
            </a:stretch>
          </p:blipFill>
          <p:spPr>
            <a:xfrm>
              <a:off x="197250" y="2828425"/>
              <a:ext cx="865766" cy="864498"/>
            </a:xfrm>
            <a:prstGeom prst="rect">
              <a:avLst/>
            </a:prstGeom>
            <a:noFill/>
            <a:ln>
              <a:noFill/>
            </a:ln>
            <a:effectLst>
              <a:outerShdw blurRad="57150" dist="19050" dir="5400000" algn="bl" rotWithShape="0">
                <a:srgbClr val="000000">
                  <a:alpha val="50000"/>
                </a:srgbClr>
              </a:outerShdw>
            </a:effectLst>
          </p:spPr>
        </p:pic>
        <p:pic>
          <p:nvPicPr>
            <p:cNvPr id="17" name="Google Shape;1173;p119">
              <a:extLst>
                <a:ext uri="{FF2B5EF4-FFF2-40B4-BE49-F238E27FC236}">
                  <a16:creationId xmlns:a16="http://schemas.microsoft.com/office/drawing/2014/main" id="{9C64AB1D-9409-FB8A-E326-AA7E42C46D2D}"/>
                </a:ext>
              </a:extLst>
            </p:cNvPr>
            <p:cNvPicPr preferRelativeResize="0"/>
            <p:nvPr/>
          </p:nvPicPr>
          <p:blipFill>
            <a:blip r:embed="rId5">
              <a:alphaModFix/>
            </a:blip>
            <a:stretch>
              <a:fillRect/>
            </a:stretch>
          </p:blipFill>
          <p:spPr>
            <a:xfrm>
              <a:off x="1529374" y="2828425"/>
              <a:ext cx="865770" cy="865770"/>
            </a:xfrm>
            <a:prstGeom prst="rect">
              <a:avLst/>
            </a:prstGeom>
            <a:noFill/>
            <a:ln>
              <a:noFill/>
            </a:ln>
            <a:effectLst>
              <a:outerShdw blurRad="57150" dist="19050" dir="5400000" algn="bl" rotWithShape="0">
                <a:srgbClr val="000000">
                  <a:alpha val="50000"/>
                </a:srgbClr>
              </a:outerShdw>
            </a:effectLst>
          </p:spPr>
        </p:pic>
        <p:pic>
          <p:nvPicPr>
            <p:cNvPr id="19" name="Google Shape;1175;p119">
              <a:extLst>
                <a:ext uri="{FF2B5EF4-FFF2-40B4-BE49-F238E27FC236}">
                  <a16:creationId xmlns:a16="http://schemas.microsoft.com/office/drawing/2014/main" id="{15EB376D-3B83-60A0-1C38-C61C5D756270}"/>
                </a:ext>
              </a:extLst>
            </p:cNvPr>
            <p:cNvPicPr preferRelativeResize="0"/>
            <p:nvPr/>
          </p:nvPicPr>
          <p:blipFill>
            <a:blip r:embed="rId6">
              <a:alphaModFix/>
            </a:blip>
            <a:stretch>
              <a:fillRect/>
            </a:stretch>
          </p:blipFill>
          <p:spPr>
            <a:xfrm>
              <a:off x="2861499" y="2828425"/>
              <a:ext cx="865766" cy="865766"/>
            </a:xfrm>
            <a:prstGeom prst="rect">
              <a:avLst/>
            </a:prstGeom>
            <a:noFill/>
            <a:ln>
              <a:noFill/>
            </a:ln>
            <a:effectLst>
              <a:outerShdw blurRad="57150" dist="19050" dir="5400000" algn="bl" rotWithShape="0">
                <a:srgbClr val="000000">
                  <a:alpha val="50000"/>
                </a:srgbClr>
              </a:outerShdw>
            </a:effectLst>
          </p:spPr>
        </p:pic>
        <p:pic>
          <p:nvPicPr>
            <p:cNvPr id="20" name="Google Shape;1176;p119">
              <a:extLst>
                <a:ext uri="{FF2B5EF4-FFF2-40B4-BE49-F238E27FC236}">
                  <a16:creationId xmlns:a16="http://schemas.microsoft.com/office/drawing/2014/main" id="{B950CC30-F675-6861-2745-96BDFEF2D3C9}"/>
                </a:ext>
              </a:extLst>
            </p:cNvPr>
            <p:cNvPicPr preferRelativeResize="0"/>
            <p:nvPr/>
          </p:nvPicPr>
          <p:blipFill>
            <a:blip r:embed="rId7">
              <a:alphaModFix/>
            </a:blip>
            <a:stretch>
              <a:fillRect/>
            </a:stretch>
          </p:blipFill>
          <p:spPr>
            <a:xfrm>
              <a:off x="4193623" y="2828425"/>
              <a:ext cx="865770" cy="865766"/>
            </a:xfrm>
            <a:prstGeom prst="rect">
              <a:avLst/>
            </a:prstGeom>
            <a:noFill/>
            <a:ln>
              <a:noFill/>
            </a:ln>
            <a:effectLst>
              <a:outerShdw blurRad="57150" dist="19050" dir="5400000" algn="bl" rotWithShape="0">
                <a:srgbClr val="000000">
                  <a:alpha val="50000"/>
                </a:srgbClr>
              </a:outerShdw>
            </a:effectLst>
          </p:spPr>
        </p:pic>
        <p:pic>
          <p:nvPicPr>
            <p:cNvPr id="21" name="Google Shape;1177;p119">
              <a:extLst>
                <a:ext uri="{FF2B5EF4-FFF2-40B4-BE49-F238E27FC236}">
                  <a16:creationId xmlns:a16="http://schemas.microsoft.com/office/drawing/2014/main" id="{3728F05E-AF86-FB91-7297-413C07828D02}"/>
                </a:ext>
              </a:extLst>
            </p:cNvPr>
            <p:cNvPicPr preferRelativeResize="0"/>
            <p:nvPr/>
          </p:nvPicPr>
          <p:blipFill>
            <a:blip r:embed="rId8">
              <a:alphaModFix/>
            </a:blip>
            <a:stretch>
              <a:fillRect/>
            </a:stretch>
          </p:blipFill>
          <p:spPr>
            <a:xfrm>
              <a:off x="5525746" y="2828425"/>
              <a:ext cx="865769" cy="865764"/>
            </a:xfrm>
            <a:prstGeom prst="rect">
              <a:avLst/>
            </a:prstGeom>
            <a:noFill/>
            <a:ln>
              <a:noFill/>
            </a:ln>
            <a:effectLst>
              <a:outerShdw blurRad="57150" dist="19050" dir="5400000" algn="bl" rotWithShape="0">
                <a:srgbClr val="000000">
                  <a:alpha val="50000"/>
                </a:srgbClr>
              </a:outerShdw>
            </a:effectLst>
          </p:spPr>
        </p:pic>
        <p:pic>
          <p:nvPicPr>
            <p:cNvPr id="22" name="Google Shape;1178;p119">
              <a:extLst>
                <a:ext uri="{FF2B5EF4-FFF2-40B4-BE49-F238E27FC236}">
                  <a16:creationId xmlns:a16="http://schemas.microsoft.com/office/drawing/2014/main" id="{D867614F-74AA-5BF6-862F-564A3198AC37}"/>
                </a:ext>
              </a:extLst>
            </p:cNvPr>
            <p:cNvPicPr preferRelativeResize="0"/>
            <p:nvPr/>
          </p:nvPicPr>
          <p:blipFill>
            <a:blip r:embed="rId9">
              <a:alphaModFix/>
            </a:blip>
            <a:stretch>
              <a:fillRect/>
            </a:stretch>
          </p:blipFill>
          <p:spPr>
            <a:xfrm>
              <a:off x="6857868" y="2828425"/>
              <a:ext cx="665112" cy="865770"/>
            </a:xfrm>
            <a:prstGeom prst="rect">
              <a:avLst/>
            </a:prstGeom>
            <a:noFill/>
            <a:ln>
              <a:noFill/>
            </a:ln>
            <a:effectLst>
              <a:outerShdw blurRad="57150" dist="19050" dir="5400000" algn="bl" rotWithShape="0">
                <a:srgbClr val="000000">
                  <a:alpha val="50000"/>
                </a:srgbClr>
              </a:outerShdw>
            </a:effectLst>
          </p:spPr>
        </p:pic>
        <p:pic>
          <p:nvPicPr>
            <p:cNvPr id="23" name="Google Shape;1179;p119">
              <a:extLst>
                <a:ext uri="{FF2B5EF4-FFF2-40B4-BE49-F238E27FC236}">
                  <a16:creationId xmlns:a16="http://schemas.microsoft.com/office/drawing/2014/main" id="{DD6511BA-19E1-8468-6541-91D757268A20}"/>
                </a:ext>
              </a:extLst>
            </p:cNvPr>
            <p:cNvPicPr preferRelativeResize="0"/>
            <p:nvPr/>
          </p:nvPicPr>
          <p:blipFill>
            <a:blip r:embed="rId10">
              <a:alphaModFix/>
            </a:blip>
            <a:stretch>
              <a:fillRect/>
            </a:stretch>
          </p:blipFill>
          <p:spPr>
            <a:xfrm>
              <a:off x="7989331" y="2828425"/>
              <a:ext cx="865769" cy="865764"/>
            </a:xfrm>
            <a:prstGeom prst="rect">
              <a:avLst/>
            </a:prstGeom>
            <a:noFill/>
            <a:ln>
              <a:noFill/>
            </a:ln>
            <a:effectLst>
              <a:outerShdw blurRad="57150" dist="19050" dir="5400000" algn="bl" rotWithShape="0">
                <a:srgbClr val="000000">
                  <a:alpha val="50000"/>
                </a:srgbClr>
              </a:outerShdw>
            </a:effectLst>
          </p:spPr>
        </p:pic>
        <p:pic>
          <p:nvPicPr>
            <p:cNvPr id="9" name="Google Shape;1165;p119">
              <a:extLst>
                <a:ext uri="{FF2B5EF4-FFF2-40B4-BE49-F238E27FC236}">
                  <a16:creationId xmlns:a16="http://schemas.microsoft.com/office/drawing/2014/main" id="{0A777224-F813-2F64-66AC-0BBCFAF135A7}"/>
                </a:ext>
              </a:extLst>
            </p:cNvPr>
            <p:cNvPicPr preferRelativeResize="0"/>
            <p:nvPr/>
          </p:nvPicPr>
          <p:blipFill>
            <a:blip r:embed="rId11">
              <a:alphaModFix/>
            </a:blip>
            <a:stretch>
              <a:fillRect/>
            </a:stretch>
          </p:blipFill>
          <p:spPr>
            <a:xfrm>
              <a:off x="197302" y="3912979"/>
              <a:ext cx="865766" cy="865766"/>
            </a:xfrm>
            <a:prstGeom prst="rect">
              <a:avLst/>
            </a:prstGeom>
            <a:noFill/>
            <a:ln>
              <a:noFill/>
            </a:ln>
            <a:effectLst>
              <a:outerShdw blurRad="57150" dist="19050" dir="5400000" algn="bl" rotWithShape="0">
                <a:srgbClr val="000000">
                  <a:alpha val="50000"/>
                </a:srgbClr>
              </a:outerShdw>
            </a:effectLst>
          </p:spPr>
        </p:pic>
        <p:pic>
          <p:nvPicPr>
            <p:cNvPr id="10" name="Google Shape;1166;p119">
              <a:extLst>
                <a:ext uri="{FF2B5EF4-FFF2-40B4-BE49-F238E27FC236}">
                  <a16:creationId xmlns:a16="http://schemas.microsoft.com/office/drawing/2014/main" id="{BAA19F8D-B862-95B1-8D28-420434D6D8D2}"/>
                </a:ext>
              </a:extLst>
            </p:cNvPr>
            <p:cNvPicPr preferRelativeResize="0"/>
            <p:nvPr/>
          </p:nvPicPr>
          <p:blipFill>
            <a:blip r:embed="rId12">
              <a:alphaModFix/>
            </a:blip>
            <a:stretch>
              <a:fillRect/>
            </a:stretch>
          </p:blipFill>
          <p:spPr>
            <a:xfrm>
              <a:off x="1190801" y="3912979"/>
              <a:ext cx="1305181" cy="865766"/>
            </a:xfrm>
            <a:prstGeom prst="rect">
              <a:avLst/>
            </a:prstGeom>
            <a:noFill/>
            <a:ln>
              <a:noFill/>
            </a:ln>
            <a:effectLst>
              <a:outerShdw blurRad="57150" dist="19050" dir="5400000" algn="bl" rotWithShape="0">
                <a:srgbClr val="000000">
                  <a:alpha val="50000"/>
                </a:srgbClr>
              </a:outerShdw>
            </a:effectLst>
          </p:spPr>
        </p:pic>
        <p:pic>
          <p:nvPicPr>
            <p:cNvPr id="11" name="Google Shape;1167;p119">
              <a:extLst>
                <a:ext uri="{FF2B5EF4-FFF2-40B4-BE49-F238E27FC236}">
                  <a16:creationId xmlns:a16="http://schemas.microsoft.com/office/drawing/2014/main" id="{926267EB-3561-9967-8AD1-E098D75DE1F9}"/>
                </a:ext>
              </a:extLst>
            </p:cNvPr>
            <p:cNvPicPr preferRelativeResize="0"/>
            <p:nvPr/>
          </p:nvPicPr>
          <p:blipFill>
            <a:blip r:embed="rId13">
              <a:alphaModFix/>
            </a:blip>
            <a:stretch>
              <a:fillRect/>
            </a:stretch>
          </p:blipFill>
          <p:spPr>
            <a:xfrm>
              <a:off x="2623708" y="3912979"/>
              <a:ext cx="1263900" cy="865768"/>
            </a:xfrm>
            <a:prstGeom prst="rect">
              <a:avLst/>
            </a:prstGeom>
            <a:noFill/>
            <a:ln>
              <a:noFill/>
            </a:ln>
            <a:effectLst>
              <a:outerShdw blurRad="57150" dist="19050" dir="5400000" algn="bl" rotWithShape="0">
                <a:srgbClr val="000000">
                  <a:alpha val="50000"/>
                </a:srgbClr>
              </a:outerShdw>
            </a:effectLst>
          </p:spPr>
        </p:pic>
        <p:pic>
          <p:nvPicPr>
            <p:cNvPr id="12" name="Google Shape;1168;p119">
              <a:extLst>
                <a:ext uri="{FF2B5EF4-FFF2-40B4-BE49-F238E27FC236}">
                  <a16:creationId xmlns:a16="http://schemas.microsoft.com/office/drawing/2014/main" id="{3FC13185-0B3C-01E6-1A60-16887B3F24CC}"/>
                </a:ext>
              </a:extLst>
            </p:cNvPr>
            <p:cNvPicPr preferRelativeResize="0"/>
            <p:nvPr/>
          </p:nvPicPr>
          <p:blipFill>
            <a:blip r:embed="rId14">
              <a:alphaModFix/>
            </a:blip>
            <a:stretch>
              <a:fillRect/>
            </a:stretch>
          </p:blipFill>
          <p:spPr>
            <a:xfrm>
              <a:off x="4015335" y="3912979"/>
              <a:ext cx="865771" cy="863247"/>
            </a:xfrm>
            <a:prstGeom prst="rect">
              <a:avLst/>
            </a:prstGeom>
            <a:noFill/>
            <a:ln>
              <a:noFill/>
            </a:ln>
            <a:effectLst>
              <a:outerShdw blurRad="57150" dist="19050" dir="5400000" algn="bl" rotWithShape="0">
                <a:srgbClr val="000000">
                  <a:alpha val="50000"/>
                </a:srgbClr>
              </a:outerShdw>
            </a:effectLst>
          </p:spPr>
        </p:pic>
        <p:pic>
          <p:nvPicPr>
            <p:cNvPr id="13" name="Google Shape;1169;p119">
              <a:extLst>
                <a:ext uri="{FF2B5EF4-FFF2-40B4-BE49-F238E27FC236}">
                  <a16:creationId xmlns:a16="http://schemas.microsoft.com/office/drawing/2014/main" id="{BDCBA244-F8D7-28A8-A1ED-DB1B9D7AE748}"/>
                </a:ext>
              </a:extLst>
            </p:cNvPr>
            <p:cNvPicPr preferRelativeResize="0"/>
            <p:nvPr/>
          </p:nvPicPr>
          <p:blipFill>
            <a:blip r:embed="rId15">
              <a:alphaModFix/>
            </a:blip>
            <a:stretch>
              <a:fillRect/>
            </a:stretch>
          </p:blipFill>
          <p:spPr>
            <a:xfrm>
              <a:off x="5008832" y="3912979"/>
              <a:ext cx="865770" cy="865766"/>
            </a:xfrm>
            <a:prstGeom prst="rect">
              <a:avLst/>
            </a:prstGeom>
            <a:noFill/>
            <a:ln>
              <a:noFill/>
            </a:ln>
            <a:effectLst>
              <a:outerShdw blurRad="57150" dist="19050" dir="5400000" algn="bl" rotWithShape="0">
                <a:srgbClr val="000000">
                  <a:alpha val="50000"/>
                </a:srgbClr>
              </a:outerShdw>
            </a:effectLst>
          </p:spPr>
        </p:pic>
        <p:pic>
          <p:nvPicPr>
            <p:cNvPr id="14" name="Google Shape;1170;p119">
              <a:extLst>
                <a:ext uri="{FF2B5EF4-FFF2-40B4-BE49-F238E27FC236}">
                  <a16:creationId xmlns:a16="http://schemas.microsoft.com/office/drawing/2014/main" id="{7AF4DE9F-07AD-D050-B68A-3DD426CC5538}"/>
                </a:ext>
              </a:extLst>
            </p:cNvPr>
            <p:cNvPicPr preferRelativeResize="0"/>
            <p:nvPr/>
          </p:nvPicPr>
          <p:blipFill>
            <a:blip r:embed="rId16">
              <a:alphaModFix/>
            </a:blip>
            <a:stretch>
              <a:fillRect/>
            </a:stretch>
          </p:blipFill>
          <p:spPr>
            <a:xfrm>
              <a:off x="6002329" y="3912979"/>
              <a:ext cx="865769" cy="865764"/>
            </a:xfrm>
            <a:prstGeom prst="rect">
              <a:avLst/>
            </a:prstGeom>
            <a:noFill/>
            <a:ln>
              <a:noFill/>
            </a:ln>
            <a:effectLst>
              <a:outerShdw blurRad="57150" dist="19050" dir="5400000" algn="bl" rotWithShape="0">
                <a:srgbClr val="000000">
                  <a:alpha val="50000"/>
                </a:srgbClr>
              </a:outerShdw>
            </a:effectLst>
          </p:spPr>
        </p:pic>
        <p:pic>
          <p:nvPicPr>
            <p:cNvPr id="15" name="Google Shape;1171;p119">
              <a:extLst>
                <a:ext uri="{FF2B5EF4-FFF2-40B4-BE49-F238E27FC236}">
                  <a16:creationId xmlns:a16="http://schemas.microsoft.com/office/drawing/2014/main" id="{65ACF496-E8FB-F989-70E9-59BEC3FCA34E}"/>
                </a:ext>
              </a:extLst>
            </p:cNvPr>
            <p:cNvPicPr preferRelativeResize="0"/>
            <p:nvPr/>
          </p:nvPicPr>
          <p:blipFill>
            <a:blip r:embed="rId17">
              <a:alphaModFix/>
            </a:blip>
            <a:stretch>
              <a:fillRect/>
            </a:stretch>
          </p:blipFill>
          <p:spPr>
            <a:xfrm>
              <a:off x="6995825" y="3912979"/>
              <a:ext cx="865766" cy="865766"/>
            </a:xfrm>
            <a:prstGeom prst="rect">
              <a:avLst/>
            </a:prstGeom>
            <a:noFill/>
            <a:ln>
              <a:noFill/>
            </a:ln>
            <a:effectLst>
              <a:outerShdw blurRad="57150" dist="19050" dir="5400000" algn="bl" rotWithShape="0">
                <a:srgbClr val="000000">
                  <a:alpha val="50000"/>
                </a:srgbClr>
              </a:outerShdw>
            </a:effectLst>
          </p:spPr>
        </p:pic>
        <p:pic>
          <p:nvPicPr>
            <p:cNvPr id="16" name="Google Shape;1172;p119">
              <a:extLst>
                <a:ext uri="{FF2B5EF4-FFF2-40B4-BE49-F238E27FC236}">
                  <a16:creationId xmlns:a16="http://schemas.microsoft.com/office/drawing/2014/main" id="{9474DCF3-6890-E381-58FD-CA780A38D477}"/>
                </a:ext>
              </a:extLst>
            </p:cNvPr>
            <p:cNvPicPr preferRelativeResize="0"/>
            <p:nvPr/>
          </p:nvPicPr>
          <p:blipFill>
            <a:blip r:embed="rId18">
              <a:alphaModFix/>
            </a:blip>
            <a:stretch>
              <a:fillRect/>
            </a:stretch>
          </p:blipFill>
          <p:spPr>
            <a:xfrm>
              <a:off x="7989323" y="3912979"/>
              <a:ext cx="865770" cy="865740"/>
            </a:xfrm>
            <a:prstGeom prst="rect">
              <a:avLst/>
            </a:prstGeom>
            <a:noFill/>
            <a:ln>
              <a:noFill/>
            </a:ln>
            <a:effectLst>
              <a:outerShdw blurRad="57150" dist="19050" dir="5400000" algn="bl" rotWithShape="0">
                <a:srgbClr val="000000">
                  <a:alpha val="50000"/>
                </a:srgbClr>
              </a:outerShdw>
            </a:effectLst>
          </p:spPr>
        </p:pic>
      </p:grpSp>
    </p:spTree>
    <p:extLst>
      <p:ext uri="{BB962C8B-B14F-4D97-AF65-F5344CB8AC3E}">
        <p14:creationId xmlns:p14="http://schemas.microsoft.com/office/powerpoint/2010/main" val="1575362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10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846"/>
        <p:cNvGrpSpPr/>
        <p:nvPr/>
      </p:nvGrpSpPr>
      <p:grpSpPr>
        <a:xfrm>
          <a:off x="0" y="0"/>
          <a:ext cx="0" cy="0"/>
          <a:chOff x="0" y="0"/>
          <a:chExt cx="0" cy="0"/>
        </a:xfrm>
      </p:grpSpPr>
      <p:sp>
        <p:nvSpPr>
          <p:cNvPr id="2" name="Title 1">
            <a:extLst>
              <a:ext uri="{FF2B5EF4-FFF2-40B4-BE49-F238E27FC236}">
                <a16:creationId xmlns:a16="http://schemas.microsoft.com/office/drawing/2014/main" id="{7C01E3FB-56FD-AE3C-BB3F-DBD08F4DE252}"/>
              </a:ext>
            </a:extLst>
          </p:cNvPr>
          <p:cNvSpPr>
            <a:spLocks noGrp="1"/>
          </p:cNvSpPr>
          <p:nvPr>
            <p:ph type="title"/>
          </p:nvPr>
        </p:nvSpPr>
        <p:spPr/>
        <p:txBody>
          <a:bodyPr>
            <a:noAutofit/>
          </a:bodyPr>
          <a:lstStyle/>
          <a:p>
            <a:r>
              <a:rPr lang="en-US" sz="3600" dirty="0"/>
              <a:t>FY22 Usability by the Numbers</a:t>
            </a:r>
          </a:p>
        </p:txBody>
      </p:sp>
      <p:grpSp>
        <p:nvGrpSpPr>
          <p:cNvPr id="42" name="Google Shape;1202;p120">
            <a:extLst>
              <a:ext uri="{FF2B5EF4-FFF2-40B4-BE49-F238E27FC236}">
                <a16:creationId xmlns:a16="http://schemas.microsoft.com/office/drawing/2014/main" id="{9F23DC2D-CEEB-0FAD-A9A8-C72BEC884EFE}"/>
              </a:ext>
              <a:ext uri="{C183D7F6-B498-43B3-948B-1728B52AA6E4}">
                <adec:decorative xmlns:adec="http://schemas.microsoft.com/office/drawing/2017/decorative" val="1"/>
              </a:ext>
            </a:extLst>
          </p:cNvPr>
          <p:cNvGrpSpPr/>
          <p:nvPr/>
        </p:nvGrpSpPr>
        <p:grpSpPr>
          <a:xfrm>
            <a:off x="1165700" y="1090919"/>
            <a:ext cx="7629927" cy="673569"/>
            <a:chOff x="2476079" y="938525"/>
            <a:chExt cx="8512693" cy="751500"/>
          </a:xfrm>
        </p:grpSpPr>
        <p:sp>
          <p:nvSpPr>
            <p:cNvPr id="43" name="Google Shape;1203;p120">
              <a:extLst>
                <a:ext uri="{FF2B5EF4-FFF2-40B4-BE49-F238E27FC236}">
                  <a16:creationId xmlns:a16="http://schemas.microsoft.com/office/drawing/2014/main" id="{0FC574FE-BDEE-C42E-21D8-EAD5C88D06CF}"/>
                </a:ext>
              </a:extLst>
            </p:cNvPr>
            <p:cNvSpPr/>
            <p:nvPr/>
          </p:nvSpPr>
          <p:spPr>
            <a:xfrm>
              <a:off x="4502527" y="938525"/>
              <a:ext cx="782700" cy="751500"/>
            </a:xfrm>
            <a:prstGeom prst="roundRect">
              <a:avLst>
                <a:gd name="adj" fmla="val 16667"/>
              </a:avLst>
            </a:prstGeom>
            <a:solidFill>
              <a:srgbClr val="2378C3"/>
            </a:solidFill>
            <a:ln w="9525" cap="flat" cmpd="sng">
              <a:solidFill>
                <a:schemeClr val="dk2"/>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 sz="2400" b="1">
                  <a:solidFill>
                    <a:schemeClr val="lt1"/>
                  </a:solidFill>
                </a:rPr>
                <a:t>55</a:t>
              </a:r>
              <a:endParaRPr sz="2400" b="1">
                <a:solidFill>
                  <a:schemeClr val="lt1"/>
                </a:solidFill>
              </a:endParaRPr>
            </a:p>
          </p:txBody>
        </p:sp>
        <p:sp>
          <p:nvSpPr>
            <p:cNvPr id="44" name="Google Shape;1204;p120">
              <a:extLst>
                <a:ext uri="{FF2B5EF4-FFF2-40B4-BE49-F238E27FC236}">
                  <a16:creationId xmlns:a16="http://schemas.microsoft.com/office/drawing/2014/main" id="{01B8A69C-5231-FC57-D16E-7A3A374B01B3}"/>
                </a:ext>
              </a:extLst>
            </p:cNvPr>
            <p:cNvSpPr txBox="1"/>
            <p:nvPr/>
          </p:nvSpPr>
          <p:spPr>
            <a:xfrm>
              <a:off x="2476079" y="975712"/>
              <a:ext cx="1871100" cy="6009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 sz="2300">
                  <a:latin typeface="Source Sans Pro"/>
                  <a:ea typeface="Source Sans Pro"/>
                  <a:cs typeface="Source Sans Pro"/>
                  <a:sym typeface="Source Sans Pro"/>
                </a:rPr>
                <a:t>Conducted</a:t>
              </a:r>
              <a:endParaRPr sz="2300">
                <a:latin typeface="Source Sans Pro"/>
                <a:ea typeface="Source Sans Pro"/>
                <a:cs typeface="Source Sans Pro"/>
                <a:sym typeface="Source Sans Pro"/>
              </a:endParaRPr>
            </a:p>
          </p:txBody>
        </p:sp>
        <p:sp>
          <p:nvSpPr>
            <p:cNvPr id="45" name="Google Shape;1205;p120">
              <a:extLst>
                <a:ext uri="{FF2B5EF4-FFF2-40B4-BE49-F238E27FC236}">
                  <a16:creationId xmlns:a16="http://schemas.microsoft.com/office/drawing/2014/main" id="{912B8B20-7494-6D97-3DC8-A5DC1D2BA469}"/>
                </a:ext>
              </a:extLst>
            </p:cNvPr>
            <p:cNvSpPr txBox="1"/>
            <p:nvPr/>
          </p:nvSpPr>
          <p:spPr>
            <a:xfrm>
              <a:off x="5440572" y="975712"/>
              <a:ext cx="5548200" cy="600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300" dirty="0">
                  <a:latin typeface="Source Sans Pro"/>
                  <a:ea typeface="Source Sans Pro"/>
                  <a:cs typeface="Source Sans Pro"/>
                  <a:sym typeface="Source Sans Pro"/>
                </a:rPr>
                <a:t>45 min 1:1 customer usability sessions</a:t>
              </a:r>
              <a:endParaRPr sz="2300" dirty="0">
                <a:latin typeface="Source Sans Pro"/>
                <a:ea typeface="Source Sans Pro"/>
                <a:cs typeface="Source Sans Pro"/>
                <a:sym typeface="Source Sans Pro"/>
              </a:endParaRPr>
            </a:p>
          </p:txBody>
        </p:sp>
      </p:grpSp>
      <p:grpSp>
        <p:nvGrpSpPr>
          <p:cNvPr id="30" name="Google Shape;1190;p120">
            <a:extLst>
              <a:ext uri="{FF2B5EF4-FFF2-40B4-BE49-F238E27FC236}">
                <a16:creationId xmlns:a16="http://schemas.microsoft.com/office/drawing/2014/main" id="{01FBC5AB-57AE-B508-8F9B-44E357A6F756}"/>
              </a:ext>
              <a:ext uri="{C183D7F6-B498-43B3-948B-1728B52AA6E4}">
                <adec:decorative xmlns:adec="http://schemas.microsoft.com/office/drawing/2017/decorative" val="1"/>
              </a:ext>
            </a:extLst>
          </p:cNvPr>
          <p:cNvGrpSpPr/>
          <p:nvPr/>
        </p:nvGrpSpPr>
        <p:grpSpPr>
          <a:xfrm>
            <a:off x="948025" y="1965916"/>
            <a:ext cx="5524053" cy="673569"/>
            <a:chOff x="779129" y="1763206"/>
            <a:chExt cx="6163174" cy="751500"/>
          </a:xfrm>
        </p:grpSpPr>
        <p:sp>
          <p:nvSpPr>
            <p:cNvPr id="31" name="Google Shape;1191;p120">
              <a:extLst>
                <a:ext uri="{FF2B5EF4-FFF2-40B4-BE49-F238E27FC236}">
                  <a16:creationId xmlns:a16="http://schemas.microsoft.com/office/drawing/2014/main" id="{8942BB73-C8C5-AB01-96E6-14A4C5FE4D3B}"/>
                </a:ext>
              </a:extLst>
            </p:cNvPr>
            <p:cNvSpPr/>
            <p:nvPr/>
          </p:nvSpPr>
          <p:spPr>
            <a:xfrm>
              <a:off x="2085625" y="1763206"/>
              <a:ext cx="775800" cy="751500"/>
            </a:xfrm>
            <a:prstGeom prst="roundRect">
              <a:avLst>
                <a:gd name="adj" fmla="val 16667"/>
              </a:avLst>
            </a:prstGeom>
            <a:solidFill>
              <a:srgbClr val="2378C3"/>
            </a:solidFill>
            <a:ln w="9525" cap="flat" cmpd="sng">
              <a:solidFill>
                <a:schemeClr val="dk2"/>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 sz="2400" b="1">
                  <a:solidFill>
                    <a:schemeClr val="lt1"/>
                  </a:solidFill>
                </a:rPr>
                <a:t>9</a:t>
              </a:r>
              <a:endParaRPr sz="2400" b="1">
                <a:solidFill>
                  <a:schemeClr val="lt1"/>
                </a:solidFill>
              </a:endParaRPr>
            </a:p>
          </p:txBody>
        </p:sp>
        <p:sp>
          <p:nvSpPr>
            <p:cNvPr id="32" name="Google Shape;1192;p120">
              <a:extLst>
                <a:ext uri="{FF2B5EF4-FFF2-40B4-BE49-F238E27FC236}">
                  <a16:creationId xmlns:a16="http://schemas.microsoft.com/office/drawing/2014/main" id="{A97AF942-460C-6540-6F47-0A6D122067F7}"/>
                </a:ext>
              </a:extLst>
            </p:cNvPr>
            <p:cNvSpPr txBox="1"/>
            <p:nvPr/>
          </p:nvSpPr>
          <p:spPr>
            <a:xfrm>
              <a:off x="779129" y="1800425"/>
              <a:ext cx="1143900" cy="6009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 sz="2300">
                  <a:latin typeface="Source Sans Pro"/>
                  <a:ea typeface="Source Sans Pro"/>
                  <a:cs typeface="Source Sans Pro"/>
                  <a:sym typeface="Source Sans Pro"/>
                </a:rPr>
                <a:t>Across</a:t>
              </a:r>
              <a:endParaRPr sz="2300">
                <a:latin typeface="Source Sans Pro"/>
                <a:ea typeface="Source Sans Pro"/>
                <a:cs typeface="Source Sans Pro"/>
                <a:sym typeface="Source Sans Pro"/>
              </a:endParaRPr>
            </a:p>
          </p:txBody>
        </p:sp>
        <p:sp>
          <p:nvSpPr>
            <p:cNvPr id="33" name="Google Shape;1193;p120">
              <a:extLst>
                <a:ext uri="{FF2B5EF4-FFF2-40B4-BE49-F238E27FC236}">
                  <a16:creationId xmlns:a16="http://schemas.microsoft.com/office/drawing/2014/main" id="{DF17B2CA-F2D4-EED5-A934-A677F4941770}"/>
                </a:ext>
              </a:extLst>
            </p:cNvPr>
            <p:cNvSpPr txBox="1"/>
            <p:nvPr/>
          </p:nvSpPr>
          <p:spPr>
            <a:xfrm>
              <a:off x="2868303" y="1800425"/>
              <a:ext cx="4074000" cy="600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300" dirty="0">
                  <a:latin typeface="Source Sans Pro"/>
                  <a:ea typeface="Source Sans Pro"/>
                  <a:cs typeface="Source Sans Pro"/>
                  <a:sym typeface="Source Sans Pro"/>
                </a:rPr>
                <a:t>Campaigns</a:t>
              </a:r>
              <a:r>
                <a:rPr lang="en" sz="1300" dirty="0">
                  <a:latin typeface="Source Sans Pro"/>
                  <a:ea typeface="Source Sans Pro"/>
                  <a:cs typeface="Source Sans Pro"/>
                  <a:sym typeface="Source Sans Pro"/>
                </a:rPr>
                <a:t> (focus areas)</a:t>
              </a:r>
              <a:endParaRPr sz="1300" dirty="0">
                <a:latin typeface="Source Sans Pro"/>
                <a:ea typeface="Source Sans Pro"/>
                <a:cs typeface="Source Sans Pro"/>
                <a:sym typeface="Source Sans Pro"/>
              </a:endParaRPr>
            </a:p>
          </p:txBody>
        </p:sp>
      </p:grpSp>
      <p:grpSp>
        <p:nvGrpSpPr>
          <p:cNvPr id="34" name="Google Shape;1194;p120">
            <a:extLst>
              <a:ext uri="{FF2B5EF4-FFF2-40B4-BE49-F238E27FC236}">
                <a16:creationId xmlns:a16="http://schemas.microsoft.com/office/drawing/2014/main" id="{9BEF9327-4F43-A91C-569E-AD14E119C3CA}"/>
              </a:ext>
              <a:ext uri="{C183D7F6-B498-43B3-948B-1728B52AA6E4}">
                <adec:decorative xmlns:adec="http://schemas.microsoft.com/office/drawing/2017/decorative" val="1"/>
              </a:ext>
            </a:extLst>
          </p:cNvPr>
          <p:cNvGrpSpPr/>
          <p:nvPr/>
        </p:nvGrpSpPr>
        <p:grpSpPr>
          <a:xfrm>
            <a:off x="3329782" y="2564263"/>
            <a:ext cx="4887746" cy="673569"/>
            <a:chOff x="3207849" y="2586075"/>
            <a:chExt cx="5453248" cy="751500"/>
          </a:xfrm>
        </p:grpSpPr>
        <p:sp>
          <p:nvSpPr>
            <p:cNvPr id="35" name="Google Shape;1195;p120">
              <a:extLst>
                <a:ext uri="{FF2B5EF4-FFF2-40B4-BE49-F238E27FC236}">
                  <a16:creationId xmlns:a16="http://schemas.microsoft.com/office/drawing/2014/main" id="{7B8E16F1-9277-480B-C203-A3C2864D023E}"/>
                </a:ext>
              </a:extLst>
            </p:cNvPr>
            <p:cNvSpPr/>
            <p:nvPr/>
          </p:nvSpPr>
          <p:spPr>
            <a:xfrm>
              <a:off x="4572002" y="2586075"/>
              <a:ext cx="831300" cy="751500"/>
            </a:xfrm>
            <a:prstGeom prst="roundRect">
              <a:avLst>
                <a:gd name="adj" fmla="val 16667"/>
              </a:avLst>
            </a:prstGeom>
            <a:solidFill>
              <a:srgbClr val="2378C3"/>
            </a:solidFill>
            <a:ln w="9525" cap="flat" cmpd="sng">
              <a:solidFill>
                <a:schemeClr val="dk2"/>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 sz="2400" b="1">
                  <a:solidFill>
                    <a:schemeClr val="lt1"/>
                  </a:solidFill>
                </a:rPr>
                <a:t>17</a:t>
              </a:r>
              <a:endParaRPr sz="2400" b="1">
                <a:solidFill>
                  <a:schemeClr val="lt1"/>
                </a:solidFill>
              </a:endParaRPr>
            </a:p>
          </p:txBody>
        </p:sp>
        <p:sp>
          <p:nvSpPr>
            <p:cNvPr id="36" name="Google Shape;1196;p120">
              <a:extLst>
                <a:ext uri="{FF2B5EF4-FFF2-40B4-BE49-F238E27FC236}">
                  <a16:creationId xmlns:a16="http://schemas.microsoft.com/office/drawing/2014/main" id="{E4297B4A-5438-8AF6-7F83-8B753DE1051E}"/>
                </a:ext>
              </a:extLst>
            </p:cNvPr>
            <p:cNvSpPr txBox="1"/>
            <p:nvPr/>
          </p:nvSpPr>
          <p:spPr>
            <a:xfrm>
              <a:off x="3207849" y="2623275"/>
              <a:ext cx="1196400" cy="6009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 sz="2300" dirty="0">
                  <a:latin typeface="Source Sans Pro"/>
                  <a:ea typeface="Source Sans Pro"/>
                  <a:cs typeface="Source Sans Pro"/>
                  <a:sym typeface="Source Sans Pro"/>
                </a:rPr>
                <a:t>With</a:t>
              </a:r>
              <a:endParaRPr sz="2300" dirty="0">
                <a:latin typeface="Source Sans Pro"/>
                <a:ea typeface="Source Sans Pro"/>
                <a:cs typeface="Source Sans Pro"/>
                <a:sym typeface="Source Sans Pro"/>
              </a:endParaRPr>
            </a:p>
          </p:txBody>
        </p:sp>
        <p:sp>
          <p:nvSpPr>
            <p:cNvPr id="37" name="Google Shape;1197;p120">
              <a:extLst>
                <a:ext uri="{FF2B5EF4-FFF2-40B4-BE49-F238E27FC236}">
                  <a16:creationId xmlns:a16="http://schemas.microsoft.com/office/drawing/2014/main" id="{6F7299F9-31DE-E85D-3C68-630E5721812D}"/>
                </a:ext>
              </a:extLst>
            </p:cNvPr>
            <p:cNvSpPr txBox="1"/>
            <p:nvPr/>
          </p:nvSpPr>
          <p:spPr>
            <a:xfrm>
              <a:off x="5421397" y="2623275"/>
              <a:ext cx="3239700" cy="600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300" dirty="0">
                  <a:latin typeface="Source Sans Pro"/>
                  <a:ea typeface="Source Sans Pro"/>
                  <a:cs typeface="Source Sans Pro"/>
                  <a:sym typeface="Source Sans Pro"/>
                </a:rPr>
                <a:t>different agencies</a:t>
              </a:r>
              <a:endParaRPr sz="2300" dirty="0">
                <a:latin typeface="Source Sans Pro"/>
                <a:ea typeface="Source Sans Pro"/>
                <a:cs typeface="Source Sans Pro"/>
                <a:sym typeface="Source Sans Pro"/>
              </a:endParaRPr>
            </a:p>
          </p:txBody>
        </p:sp>
      </p:grpSp>
      <p:grpSp>
        <p:nvGrpSpPr>
          <p:cNvPr id="38" name="Google Shape;1198;p120">
            <a:extLst>
              <a:ext uri="{FF2B5EF4-FFF2-40B4-BE49-F238E27FC236}">
                <a16:creationId xmlns:a16="http://schemas.microsoft.com/office/drawing/2014/main" id="{A3E98EC3-B1A7-3C52-283C-BD448A9145E5}"/>
              </a:ext>
              <a:ext uri="{C183D7F6-B498-43B3-948B-1728B52AA6E4}">
                <adec:decorative xmlns:adec="http://schemas.microsoft.com/office/drawing/2017/decorative" val="1"/>
              </a:ext>
            </a:extLst>
          </p:cNvPr>
          <p:cNvGrpSpPr/>
          <p:nvPr/>
        </p:nvGrpSpPr>
        <p:grpSpPr>
          <a:xfrm>
            <a:off x="1848575" y="3370550"/>
            <a:ext cx="5025400" cy="673569"/>
            <a:chOff x="1783871" y="3491759"/>
            <a:chExt cx="5606828" cy="751500"/>
          </a:xfrm>
        </p:grpSpPr>
        <p:sp>
          <p:nvSpPr>
            <p:cNvPr id="39" name="Google Shape;1199;p120">
              <a:extLst>
                <a:ext uri="{FF2B5EF4-FFF2-40B4-BE49-F238E27FC236}">
                  <a16:creationId xmlns:a16="http://schemas.microsoft.com/office/drawing/2014/main" id="{201574AD-B42F-061E-B321-A7D1A4B6BB40}"/>
                </a:ext>
              </a:extLst>
            </p:cNvPr>
            <p:cNvSpPr/>
            <p:nvPr/>
          </p:nvSpPr>
          <p:spPr>
            <a:xfrm>
              <a:off x="3644312" y="3491759"/>
              <a:ext cx="887400" cy="751500"/>
            </a:xfrm>
            <a:prstGeom prst="roundRect">
              <a:avLst>
                <a:gd name="adj" fmla="val 16667"/>
              </a:avLst>
            </a:prstGeom>
            <a:solidFill>
              <a:srgbClr val="2378C3"/>
            </a:solidFill>
            <a:ln w="9525" cap="flat" cmpd="sng">
              <a:solidFill>
                <a:schemeClr val="dk2"/>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 sz="2400" b="1">
                  <a:solidFill>
                    <a:schemeClr val="lt1"/>
                  </a:solidFill>
                </a:rPr>
                <a:t>220</a:t>
              </a:r>
              <a:endParaRPr sz="2400" b="1">
                <a:solidFill>
                  <a:schemeClr val="lt1"/>
                </a:solidFill>
              </a:endParaRPr>
            </a:p>
          </p:txBody>
        </p:sp>
        <p:sp>
          <p:nvSpPr>
            <p:cNvPr id="40" name="Google Shape;1200;p120">
              <a:extLst>
                <a:ext uri="{FF2B5EF4-FFF2-40B4-BE49-F238E27FC236}">
                  <a16:creationId xmlns:a16="http://schemas.microsoft.com/office/drawing/2014/main" id="{79B58347-9D04-78CB-96A5-B9859FEC3707}"/>
                </a:ext>
              </a:extLst>
            </p:cNvPr>
            <p:cNvSpPr txBox="1"/>
            <p:nvPr/>
          </p:nvSpPr>
          <p:spPr>
            <a:xfrm>
              <a:off x="1783871" y="3528960"/>
              <a:ext cx="1795800" cy="6009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 sz="2300">
                  <a:latin typeface="Source Sans Pro"/>
                  <a:ea typeface="Source Sans Pro"/>
                  <a:cs typeface="Source Sans Pro"/>
                  <a:sym typeface="Source Sans Pro"/>
                </a:rPr>
                <a:t>Leading to</a:t>
              </a:r>
              <a:endParaRPr sz="2300">
                <a:latin typeface="Source Sans Pro"/>
                <a:ea typeface="Source Sans Pro"/>
                <a:cs typeface="Source Sans Pro"/>
                <a:sym typeface="Source Sans Pro"/>
              </a:endParaRPr>
            </a:p>
          </p:txBody>
        </p:sp>
        <p:sp>
          <p:nvSpPr>
            <p:cNvPr id="41" name="Google Shape;1201;p120">
              <a:extLst>
                <a:ext uri="{FF2B5EF4-FFF2-40B4-BE49-F238E27FC236}">
                  <a16:creationId xmlns:a16="http://schemas.microsoft.com/office/drawing/2014/main" id="{E4266D3C-DD45-E255-2838-0C3D4DF1EABB}"/>
                </a:ext>
              </a:extLst>
            </p:cNvPr>
            <p:cNvSpPr txBox="1"/>
            <p:nvPr/>
          </p:nvSpPr>
          <p:spPr>
            <a:xfrm>
              <a:off x="4607900" y="3528956"/>
              <a:ext cx="2782800" cy="600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300">
                  <a:latin typeface="Source Sans Pro"/>
                  <a:ea typeface="Source Sans Pro"/>
                  <a:cs typeface="Source Sans Pro"/>
                  <a:sym typeface="Source Sans Pro"/>
                </a:rPr>
                <a:t>backlog entries</a:t>
              </a:r>
              <a:endParaRPr sz="2300">
                <a:latin typeface="Source Sans Pro"/>
                <a:ea typeface="Source Sans Pro"/>
                <a:cs typeface="Source Sans Pro"/>
                <a:sym typeface="Source Sans Pro"/>
              </a:endParaRPr>
            </a:p>
          </p:txBody>
        </p:sp>
      </p:grpSp>
      <p:grpSp>
        <p:nvGrpSpPr>
          <p:cNvPr id="46" name="Google Shape;1206;p120">
            <a:extLst>
              <a:ext uri="{FF2B5EF4-FFF2-40B4-BE49-F238E27FC236}">
                <a16:creationId xmlns:a16="http://schemas.microsoft.com/office/drawing/2014/main" id="{57E68101-2EA2-F788-D479-2FA87BBC306E}"/>
              </a:ext>
              <a:ext uri="{C183D7F6-B498-43B3-948B-1728B52AA6E4}">
                <adec:decorative xmlns:adec="http://schemas.microsoft.com/office/drawing/2017/decorative" val="1"/>
              </a:ext>
            </a:extLst>
          </p:cNvPr>
          <p:cNvGrpSpPr/>
          <p:nvPr/>
        </p:nvGrpSpPr>
        <p:grpSpPr>
          <a:xfrm>
            <a:off x="432000" y="4133775"/>
            <a:ext cx="6378518" cy="673569"/>
            <a:chOff x="203401" y="4163400"/>
            <a:chExt cx="7116499" cy="751500"/>
          </a:xfrm>
        </p:grpSpPr>
        <p:sp>
          <p:nvSpPr>
            <p:cNvPr id="47" name="Google Shape;1207;p120">
              <a:extLst>
                <a:ext uri="{FF2B5EF4-FFF2-40B4-BE49-F238E27FC236}">
                  <a16:creationId xmlns:a16="http://schemas.microsoft.com/office/drawing/2014/main" id="{D20324A3-807D-A4BA-9A90-EB31FA82AD58}"/>
                </a:ext>
              </a:extLst>
            </p:cNvPr>
            <p:cNvSpPr/>
            <p:nvPr/>
          </p:nvSpPr>
          <p:spPr>
            <a:xfrm>
              <a:off x="2433302" y="4163400"/>
              <a:ext cx="787800" cy="751500"/>
            </a:xfrm>
            <a:prstGeom prst="roundRect">
              <a:avLst>
                <a:gd name="adj" fmla="val 16667"/>
              </a:avLst>
            </a:prstGeom>
            <a:solidFill>
              <a:srgbClr val="2378C3"/>
            </a:solidFill>
            <a:ln w="9525" cap="flat" cmpd="sng">
              <a:solidFill>
                <a:srgbClr val="595959"/>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 sz="2400" b="1">
                  <a:solidFill>
                    <a:srgbClr val="FFFFFF"/>
                  </a:solidFill>
                </a:rPr>
                <a:t>97</a:t>
              </a:r>
              <a:endParaRPr sz="2400" b="1">
                <a:solidFill>
                  <a:srgbClr val="FFFFFF"/>
                </a:solidFill>
              </a:endParaRPr>
            </a:p>
          </p:txBody>
        </p:sp>
        <p:sp>
          <p:nvSpPr>
            <p:cNvPr id="48" name="Google Shape;1208;p120">
              <a:extLst>
                <a:ext uri="{FF2B5EF4-FFF2-40B4-BE49-F238E27FC236}">
                  <a16:creationId xmlns:a16="http://schemas.microsoft.com/office/drawing/2014/main" id="{DE186401-229E-2F99-C5B4-7351EBBAB475}"/>
                </a:ext>
              </a:extLst>
            </p:cNvPr>
            <p:cNvSpPr txBox="1"/>
            <p:nvPr/>
          </p:nvSpPr>
          <p:spPr>
            <a:xfrm>
              <a:off x="203401" y="4200581"/>
              <a:ext cx="2062200" cy="6009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 sz="2300">
                  <a:latin typeface="Source Sans Pro"/>
                  <a:ea typeface="Source Sans Pro"/>
                  <a:cs typeface="Source Sans Pro"/>
                  <a:sym typeface="Source Sans Pro"/>
                </a:rPr>
                <a:t>Resulting in</a:t>
              </a:r>
              <a:endParaRPr sz="2300">
                <a:latin typeface="Source Sans Pro"/>
                <a:ea typeface="Source Sans Pro"/>
                <a:cs typeface="Source Sans Pro"/>
                <a:sym typeface="Source Sans Pro"/>
              </a:endParaRPr>
            </a:p>
          </p:txBody>
        </p:sp>
        <p:sp>
          <p:nvSpPr>
            <p:cNvPr id="49" name="Google Shape;1209;p120">
              <a:extLst>
                <a:ext uri="{FF2B5EF4-FFF2-40B4-BE49-F238E27FC236}">
                  <a16:creationId xmlns:a16="http://schemas.microsoft.com/office/drawing/2014/main" id="{361076A8-C34D-2E8A-89CE-D7804036A603}"/>
                </a:ext>
              </a:extLst>
            </p:cNvPr>
            <p:cNvSpPr txBox="1"/>
            <p:nvPr/>
          </p:nvSpPr>
          <p:spPr>
            <a:xfrm>
              <a:off x="3388700" y="4200588"/>
              <a:ext cx="3931200" cy="600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300">
                  <a:latin typeface="Source Sans Pro"/>
                  <a:ea typeface="Source Sans Pro"/>
                  <a:cs typeface="Source Sans Pro"/>
                  <a:sym typeface="Source Sans Pro"/>
                </a:rPr>
                <a:t>improvements in FY22</a:t>
              </a:r>
              <a:endParaRPr sz="2300">
                <a:latin typeface="Source Sans Pro"/>
                <a:ea typeface="Source Sans Pro"/>
                <a:cs typeface="Source Sans Pro"/>
                <a:sym typeface="Source Sans Pro"/>
              </a:endParaRPr>
            </a:p>
          </p:txBody>
        </p:sp>
      </p:grpSp>
    </p:spTree>
    <p:extLst>
      <p:ext uri="{BB962C8B-B14F-4D97-AF65-F5344CB8AC3E}">
        <p14:creationId xmlns:p14="http://schemas.microsoft.com/office/powerpoint/2010/main" val="25003787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846"/>
        <p:cNvGrpSpPr/>
        <p:nvPr/>
      </p:nvGrpSpPr>
      <p:grpSpPr>
        <a:xfrm>
          <a:off x="0" y="0"/>
          <a:ext cx="0" cy="0"/>
          <a:chOff x="0" y="0"/>
          <a:chExt cx="0" cy="0"/>
        </a:xfrm>
      </p:grpSpPr>
      <p:sp>
        <p:nvSpPr>
          <p:cNvPr id="2" name="Title 1">
            <a:extLst>
              <a:ext uri="{FF2B5EF4-FFF2-40B4-BE49-F238E27FC236}">
                <a16:creationId xmlns:a16="http://schemas.microsoft.com/office/drawing/2014/main" id="{7C01E3FB-56FD-AE3C-BB3F-DBD08F4DE252}"/>
              </a:ext>
            </a:extLst>
          </p:cNvPr>
          <p:cNvSpPr>
            <a:spLocks noGrp="1"/>
          </p:cNvSpPr>
          <p:nvPr>
            <p:ph type="title"/>
          </p:nvPr>
        </p:nvSpPr>
        <p:spPr/>
        <p:txBody>
          <a:bodyPr>
            <a:noAutofit/>
          </a:bodyPr>
          <a:lstStyle/>
          <a:p>
            <a:r>
              <a:rPr lang="en-US" sz="3200" dirty="0"/>
              <a:t>Your Feedback Drives Our Development</a:t>
            </a:r>
          </a:p>
        </p:txBody>
      </p:sp>
      <p:sp>
        <p:nvSpPr>
          <p:cNvPr id="31" name="Google Shape;888;g114b14647e4_8_573">
            <a:extLst>
              <a:ext uri="{FF2B5EF4-FFF2-40B4-BE49-F238E27FC236}">
                <a16:creationId xmlns:a16="http://schemas.microsoft.com/office/drawing/2014/main" id="{FB36BC81-9E19-6978-1C61-2CB420F4B69B}"/>
              </a:ext>
            </a:extLst>
          </p:cNvPr>
          <p:cNvSpPr/>
          <p:nvPr/>
        </p:nvSpPr>
        <p:spPr>
          <a:xfrm>
            <a:off x="622511" y="1047671"/>
            <a:ext cx="2988000" cy="346800"/>
          </a:xfrm>
          <a:prstGeom prst="rect">
            <a:avLst/>
          </a:prstGeom>
          <a:solidFill>
            <a:srgbClr val="E6B8AF"/>
          </a:solidFill>
          <a:ln w="9525" cap="flat" cmpd="sng">
            <a:solidFill>
              <a:schemeClr val="dk2"/>
            </a:solidFill>
            <a:prstDash val="dot"/>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t" anchorCtr="0">
            <a:noAutofit/>
          </a:bodyPr>
          <a:lstStyle/>
          <a:p>
            <a:pPr marL="0" lvl="0" indent="0" algn="ctr" rtl="0">
              <a:spcBef>
                <a:spcPts val="0"/>
              </a:spcBef>
              <a:spcAft>
                <a:spcPts val="0"/>
              </a:spcAft>
              <a:buNone/>
            </a:pPr>
            <a:r>
              <a:rPr lang="en-US" sz="1300" b="1" dirty="0">
                <a:latin typeface="Roboto"/>
                <a:ea typeface="Roboto"/>
                <a:cs typeface="Roboto"/>
                <a:sym typeface="Roboto"/>
              </a:rPr>
              <a:t>Pain Points</a:t>
            </a:r>
            <a:endParaRPr sz="1300" b="1" dirty="0">
              <a:latin typeface="Roboto"/>
              <a:ea typeface="Roboto"/>
              <a:cs typeface="Roboto"/>
              <a:sym typeface="Roboto"/>
            </a:endParaRPr>
          </a:p>
        </p:txBody>
      </p:sp>
      <p:sp>
        <p:nvSpPr>
          <p:cNvPr id="32" name="Google Shape;889;g114b14647e4_8_573">
            <a:extLst>
              <a:ext uri="{FF2B5EF4-FFF2-40B4-BE49-F238E27FC236}">
                <a16:creationId xmlns:a16="http://schemas.microsoft.com/office/drawing/2014/main" id="{E476392B-5AE9-25F9-5393-5A86470818BF}"/>
              </a:ext>
            </a:extLst>
          </p:cNvPr>
          <p:cNvSpPr/>
          <p:nvPr/>
        </p:nvSpPr>
        <p:spPr>
          <a:xfrm>
            <a:off x="5565586" y="1047671"/>
            <a:ext cx="3023100" cy="346800"/>
          </a:xfrm>
          <a:prstGeom prst="rect">
            <a:avLst/>
          </a:prstGeom>
          <a:solidFill>
            <a:srgbClr val="D9EAD3"/>
          </a:solidFill>
          <a:ln w="9525" cap="flat" cmpd="sng">
            <a:solidFill>
              <a:schemeClr val="dk2"/>
            </a:solidFill>
            <a:prstDash val="dot"/>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t" anchorCtr="0">
            <a:noAutofit/>
          </a:bodyPr>
          <a:lstStyle/>
          <a:p>
            <a:pPr marL="0" lvl="0" indent="0" algn="ctr" rtl="0">
              <a:spcBef>
                <a:spcPts val="0"/>
              </a:spcBef>
              <a:spcAft>
                <a:spcPts val="0"/>
              </a:spcAft>
              <a:buNone/>
            </a:pPr>
            <a:r>
              <a:rPr lang="en-US" sz="1300" b="1">
                <a:latin typeface="Roboto"/>
                <a:ea typeface="Roboto"/>
                <a:cs typeface="Roboto"/>
                <a:sym typeface="Roboto"/>
              </a:rPr>
              <a:t>Solution</a:t>
            </a:r>
            <a:endParaRPr sz="1300" b="1">
              <a:latin typeface="Roboto"/>
              <a:ea typeface="Roboto"/>
              <a:cs typeface="Roboto"/>
              <a:sym typeface="Roboto"/>
            </a:endParaRPr>
          </a:p>
        </p:txBody>
      </p:sp>
      <p:sp>
        <p:nvSpPr>
          <p:cNvPr id="34" name="Google Shape;892;g114b14647e4_8_573">
            <a:extLst>
              <a:ext uri="{FF2B5EF4-FFF2-40B4-BE49-F238E27FC236}">
                <a16:creationId xmlns:a16="http://schemas.microsoft.com/office/drawing/2014/main" id="{46BBC06F-289D-DE9A-3815-018AF2DF58D8}"/>
              </a:ext>
              <a:ext uri="{C183D7F6-B498-43B3-948B-1728B52AA6E4}">
                <adec:decorative xmlns:adec="http://schemas.microsoft.com/office/drawing/2017/decorative" val="1"/>
              </a:ext>
            </a:extLst>
          </p:cNvPr>
          <p:cNvSpPr/>
          <p:nvPr/>
        </p:nvSpPr>
        <p:spPr>
          <a:xfrm>
            <a:off x="205721" y="1539828"/>
            <a:ext cx="3868500" cy="739500"/>
          </a:xfrm>
          <a:prstGeom prst="rect">
            <a:avLst/>
          </a:prstGeom>
          <a:solidFill>
            <a:srgbClr val="1A44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latin typeface="Roboto"/>
              <a:ea typeface="Roboto"/>
              <a:cs typeface="Roboto"/>
              <a:sym typeface="Roboto"/>
            </a:endParaRPr>
          </a:p>
        </p:txBody>
      </p:sp>
      <p:sp>
        <p:nvSpPr>
          <p:cNvPr id="35" name="Google Shape;893;g114b14647e4_8_573">
            <a:extLst>
              <a:ext uri="{FF2B5EF4-FFF2-40B4-BE49-F238E27FC236}">
                <a16:creationId xmlns:a16="http://schemas.microsoft.com/office/drawing/2014/main" id="{B415941E-DD4A-AB74-93CF-513572033AB2}"/>
              </a:ext>
              <a:ext uri="{C183D7F6-B498-43B3-948B-1728B52AA6E4}">
                <adec:decorative xmlns:adec="http://schemas.microsoft.com/office/drawing/2017/decorative" val="1"/>
              </a:ext>
            </a:extLst>
          </p:cNvPr>
          <p:cNvSpPr/>
          <p:nvPr/>
        </p:nvSpPr>
        <p:spPr>
          <a:xfrm>
            <a:off x="320578" y="1539830"/>
            <a:ext cx="760500" cy="736200"/>
          </a:xfrm>
          <a:prstGeom prst="chevron">
            <a:avLst>
              <a:gd name="adj" fmla="val 50000"/>
            </a:avLst>
          </a:pr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latin typeface="Roboto"/>
              <a:ea typeface="Roboto"/>
              <a:cs typeface="Roboto"/>
              <a:sym typeface="Roboto"/>
            </a:endParaRPr>
          </a:p>
        </p:txBody>
      </p:sp>
      <p:sp>
        <p:nvSpPr>
          <p:cNvPr id="36" name="Google Shape;894;g114b14647e4_8_573">
            <a:extLst>
              <a:ext uri="{FF2B5EF4-FFF2-40B4-BE49-F238E27FC236}">
                <a16:creationId xmlns:a16="http://schemas.microsoft.com/office/drawing/2014/main" id="{173866DE-D255-9AC4-8209-A2DA8CDA3192}"/>
              </a:ext>
              <a:ext uri="{C183D7F6-B498-43B3-948B-1728B52AA6E4}">
                <adec:decorative xmlns:adec="http://schemas.microsoft.com/office/drawing/2017/decorative" val="1"/>
              </a:ext>
            </a:extLst>
          </p:cNvPr>
          <p:cNvSpPr/>
          <p:nvPr/>
        </p:nvSpPr>
        <p:spPr>
          <a:xfrm>
            <a:off x="194025" y="1539830"/>
            <a:ext cx="817200" cy="739500"/>
          </a:xfrm>
          <a:prstGeom prst="homePlate">
            <a:avLst>
              <a:gd name="adj" fmla="val 50000"/>
            </a:avLst>
          </a:prstGeom>
          <a:solidFill>
            <a:srgbClr val="2378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latin typeface="Roboto"/>
              <a:ea typeface="Roboto"/>
              <a:cs typeface="Roboto"/>
              <a:sym typeface="Roboto"/>
            </a:endParaRPr>
          </a:p>
        </p:txBody>
      </p:sp>
      <p:sp>
        <p:nvSpPr>
          <p:cNvPr id="37" name="Google Shape;895;g114b14647e4_8_573">
            <a:extLst>
              <a:ext uri="{FF2B5EF4-FFF2-40B4-BE49-F238E27FC236}">
                <a16:creationId xmlns:a16="http://schemas.microsoft.com/office/drawing/2014/main" id="{50742ACF-398D-F39E-4117-3F65F2D4143E}"/>
              </a:ext>
            </a:extLst>
          </p:cNvPr>
          <p:cNvSpPr txBox="1"/>
          <p:nvPr/>
        </p:nvSpPr>
        <p:spPr>
          <a:xfrm>
            <a:off x="194025" y="1695806"/>
            <a:ext cx="601800" cy="427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2600" b="1" dirty="0">
                <a:solidFill>
                  <a:srgbClr val="FFFFFF"/>
                </a:solidFill>
                <a:latin typeface="Roboto"/>
                <a:ea typeface="Roboto"/>
                <a:cs typeface="Roboto"/>
                <a:sym typeface="Roboto"/>
              </a:rPr>
              <a:t>1</a:t>
            </a:r>
            <a:endParaRPr sz="2600" b="1" dirty="0">
              <a:solidFill>
                <a:srgbClr val="FFFFFF"/>
              </a:solidFill>
              <a:latin typeface="Roboto"/>
              <a:ea typeface="Roboto"/>
              <a:cs typeface="Roboto"/>
              <a:sym typeface="Roboto"/>
            </a:endParaRPr>
          </a:p>
        </p:txBody>
      </p:sp>
      <p:sp>
        <p:nvSpPr>
          <p:cNvPr id="38" name="Google Shape;896;g114b14647e4_8_573">
            <a:extLst>
              <a:ext uri="{FF2B5EF4-FFF2-40B4-BE49-F238E27FC236}">
                <a16:creationId xmlns:a16="http://schemas.microsoft.com/office/drawing/2014/main" id="{880C5D7A-A219-608F-529B-F239FC308AFE}"/>
              </a:ext>
            </a:extLst>
          </p:cNvPr>
          <p:cNvSpPr txBox="1"/>
          <p:nvPr/>
        </p:nvSpPr>
        <p:spPr>
          <a:xfrm>
            <a:off x="1086086" y="1542231"/>
            <a:ext cx="2988000" cy="739500"/>
          </a:xfrm>
          <a:prstGeom prst="rect">
            <a:avLst/>
          </a:prstGeom>
          <a:solidFill>
            <a:srgbClr val="1A4480"/>
          </a:solidFill>
          <a:ln>
            <a:noFill/>
          </a:ln>
        </p:spPr>
        <p:txBody>
          <a:bodyPr spcFirstLastPara="1" wrap="square" lIns="91425" tIns="91425" rIns="91425" bIns="91425" anchor="ctr" anchorCtr="0">
            <a:noAutofit/>
          </a:bodyPr>
          <a:lstStyle/>
          <a:p>
            <a:pPr marL="0" lvl="0" indent="0" algn="l" rtl="0">
              <a:lnSpc>
                <a:spcPct val="130000"/>
              </a:lnSpc>
              <a:spcBef>
                <a:spcPts val="0"/>
              </a:spcBef>
              <a:spcAft>
                <a:spcPts val="0"/>
              </a:spcAft>
              <a:buNone/>
            </a:pPr>
            <a:r>
              <a:rPr lang="en-US" sz="1100" dirty="0">
                <a:solidFill>
                  <a:schemeClr val="lt1"/>
                </a:solidFill>
                <a:latin typeface="Roboto"/>
                <a:ea typeface="Roboto"/>
                <a:cs typeface="Roboto"/>
                <a:sym typeface="Roboto"/>
              </a:rPr>
              <a:t>Need a way to </a:t>
            </a:r>
            <a:r>
              <a:rPr lang="en-US" sz="1100" b="1" dirty="0">
                <a:solidFill>
                  <a:srgbClr val="FFE599"/>
                </a:solidFill>
                <a:latin typeface="Roboto"/>
                <a:ea typeface="Roboto"/>
                <a:cs typeface="Roboto"/>
                <a:sym typeface="Roboto"/>
              </a:rPr>
              <a:t>save and share documents</a:t>
            </a:r>
            <a:r>
              <a:rPr lang="en-US" sz="1100" dirty="0">
                <a:solidFill>
                  <a:schemeClr val="lt1"/>
                </a:solidFill>
                <a:latin typeface="Roboto"/>
                <a:ea typeface="Roboto"/>
                <a:cs typeface="Roboto"/>
                <a:sym typeface="Roboto"/>
              </a:rPr>
              <a:t> with colleagues and team members</a:t>
            </a:r>
            <a:endParaRPr sz="1100" dirty="0">
              <a:solidFill>
                <a:schemeClr val="lt1"/>
              </a:solidFill>
              <a:latin typeface="Roboto"/>
              <a:ea typeface="Roboto"/>
              <a:cs typeface="Roboto"/>
              <a:sym typeface="Roboto"/>
            </a:endParaRPr>
          </a:p>
        </p:txBody>
      </p:sp>
      <p:sp>
        <p:nvSpPr>
          <p:cNvPr id="33" name="Google Shape;891;g114b14647e4_8_573">
            <a:extLst>
              <a:ext uri="{FF2B5EF4-FFF2-40B4-BE49-F238E27FC236}">
                <a16:creationId xmlns:a16="http://schemas.microsoft.com/office/drawing/2014/main" id="{5D673B29-A3C2-2798-2880-85D42C3DFF41}"/>
              </a:ext>
              <a:ext uri="{C183D7F6-B498-43B3-948B-1728B52AA6E4}">
                <adec:decorative xmlns:adec="http://schemas.microsoft.com/office/drawing/2017/decorative" val="1"/>
              </a:ext>
            </a:extLst>
          </p:cNvPr>
          <p:cNvSpPr/>
          <p:nvPr/>
        </p:nvSpPr>
        <p:spPr>
          <a:xfrm>
            <a:off x="4246812" y="1675831"/>
            <a:ext cx="622800" cy="458400"/>
          </a:xfrm>
          <a:prstGeom prst="stripedRightArrow">
            <a:avLst>
              <a:gd name="adj1" fmla="val 50000"/>
              <a:gd name="adj2" fmla="val 50000"/>
            </a:avLst>
          </a:prstGeom>
          <a:solidFill>
            <a:srgbClr val="2378C3"/>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1300" dirty="0"/>
          </a:p>
        </p:txBody>
      </p:sp>
      <p:sp>
        <p:nvSpPr>
          <p:cNvPr id="39" name="Google Shape;897;g114b14647e4_8_573">
            <a:extLst>
              <a:ext uri="{FF2B5EF4-FFF2-40B4-BE49-F238E27FC236}">
                <a16:creationId xmlns:a16="http://schemas.microsoft.com/office/drawing/2014/main" id="{0A5DFCFA-BC7B-6413-D07C-6E324A8103E7}"/>
              </a:ext>
              <a:ext uri="{C183D7F6-B498-43B3-948B-1728B52AA6E4}">
                <adec:decorative xmlns:adec="http://schemas.microsoft.com/office/drawing/2017/decorative" val="1"/>
              </a:ext>
            </a:extLst>
          </p:cNvPr>
          <p:cNvSpPr/>
          <p:nvPr/>
        </p:nvSpPr>
        <p:spPr>
          <a:xfrm>
            <a:off x="5075824" y="1539998"/>
            <a:ext cx="4002600" cy="739500"/>
          </a:xfrm>
          <a:prstGeom prst="rect">
            <a:avLst/>
          </a:prstGeom>
          <a:solidFill>
            <a:srgbClr val="1A44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latin typeface="Roboto"/>
              <a:ea typeface="Roboto"/>
              <a:cs typeface="Roboto"/>
              <a:sym typeface="Roboto"/>
            </a:endParaRPr>
          </a:p>
        </p:txBody>
      </p:sp>
      <p:sp>
        <p:nvSpPr>
          <p:cNvPr id="40" name="Google Shape;898;g114b14647e4_8_573">
            <a:extLst>
              <a:ext uri="{FF2B5EF4-FFF2-40B4-BE49-F238E27FC236}">
                <a16:creationId xmlns:a16="http://schemas.microsoft.com/office/drawing/2014/main" id="{59105899-BC1F-CD4D-878A-F822411FD1B6}"/>
              </a:ext>
              <a:ext uri="{C183D7F6-B498-43B3-948B-1728B52AA6E4}">
                <adec:decorative xmlns:adec="http://schemas.microsoft.com/office/drawing/2017/decorative" val="1"/>
              </a:ext>
            </a:extLst>
          </p:cNvPr>
          <p:cNvSpPr/>
          <p:nvPr/>
        </p:nvSpPr>
        <p:spPr>
          <a:xfrm>
            <a:off x="5194662" y="1540001"/>
            <a:ext cx="786900" cy="736200"/>
          </a:xfrm>
          <a:prstGeom prst="chevron">
            <a:avLst>
              <a:gd name="adj" fmla="val 50000"/>
            </a:avLst>
          </a:pr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latin typeface="Roboto"/>
              <a:ea typeface="Roboto"/>
              <a:cs typeface="Roboto"/>
              <a:sym typeface="Roboto"/>
            </a:endParaRPr>
          </a:p>
        </p:txBody>
      </p:sp>
      <p:sp>
        <p:nvSpPr>
          <p:cNvPr id="41" name="Google Shape;899;g114b14647e4_8_573">
            <a:extLst>
              <a:ext uri="{FF2B5EF4-FFF2-40B4-BE49-F238E27FC236}">
                <a16:creationId xmlns:a16="http://schemas.microsoft.com/office/drawing/2014/main" id="{38CCAC06-4137-9F15-9F85-268FB7A3905D}"/>
              </a:ext>
              <a:ext uri="{C183D7F6-B498-43B3-948B-1728B52AA6E4}">
                <adec:decorative xmlns:adec="http://schemas.microsoft.com/office/drawing/2017/decorative" val="1"/>
              </a:ext>
            </a:extLst>
          </p:cNvPr>
          <p:cNvSpPr/>
          <p:nvPr/>
        </p:nvSpPr>
        <p:spPr>
          <a:xfrm>
            <a:off x="5063722" y="1540001"/>
            <a:ext cx="845400" cy="739500"/>
          </a:xfrm>
          <a:prstGeom prst="homePlate">
            <a:avLst>
              <a:gd name="adj" fmla="val 50000"/>
            </a:avLst>
          </a:prstGeom>
          <a:solidFill>
            <a:srgbClr val="2378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latin typeface="Roboto"/>
              <a:ea typeface="Roboto"/>
              <a:cs typeface="Roboto"/>
              <a:sym typeface="Roboto"/>
            </a:endParaRPr>
          </a:p>
        </p:txBody>
      </p:sp>
      <p:sp>
        <p:nvSpPr>
          <p:cNvPr id="42" name="Google Shape;900;g114b14647e4_8_573">
            <a:extLst>
              <a:ext uri="{FF2B5EF4-FFF2-40B4-BE49-F238E27FC236}">
                <a16:creationId xmlns:a16="http://schemas.microsoft.com/office/drawing/2014/main" id="{E114B9ED-2D51-A462-09F1-DADD3DF39BC1}"/>
              </a:ext>
            </a:extLst>
          </p:cNvPr>
          <p:cNvSpPr txBox="1"/>
          <p:nvPr/>
        </p:nvSpPr>
        <p:spPr>
          <a:xfrm>
            <a:off x="5063722" y="1695988"/>
            <a:ext cx="622800" cy="427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2600" b="1">
                <a:solidFill>
                  <a:srgbClr val="FFFFFF"/>
                </a:solidFill>
                <a:latin typeface="Roboto"/>
                <a:ea typeface="Roboto"/>
                <a:cs typeface="Roboto"/>
                <a:sym typeface="Roboto"/>
              </a:rPr>
              <a:t>1</a:t>
            </a:r>
            <a:endParaRPr sz="2600" b="1">
              <a:solidFill>
                <a:srgbClr val="FFFFFF"/>
              </a:solidFill>
              <a:latin typeface="Roboto"/>
              <a:ea typeface="Roboto"/>
              <a:cs typeface="Roboto"/>
              <a:sym typeface="Roboto"/>
            </a:endParaRPr>
          </a:p>
        </p:txBody>
      </p:sp>
      <p:sp>
        <p:nvSpPr>
          <p:cNvPr id="43" name="Google Shape;901;g114b14647e4_8_573">
            <a:extLst>
              <a:ext uri="{FF2B5EF4-FFF2-40B4-BE49-F238E27FC236}">
                <a16:creationId xmlns:a16="http://schemas.microsoft.com/office/drawing/2014/main" id="{AA230961-9128-516D-3F69-00E8B65D4104}"/>
              </a:ext>
            </a:extLst>
          </p:cNvPr>
          <p:cNvSpPr txBox="1"/>
          <p:nvPr/>
        </p:nvSpPr>
        <p:spPr>
          <a:xfrm>
            <a:off x="5981436" y="1542406"/>
            <a:ext cx="3096900" cy="739500"/>
          </a:xfrm>
          <a:prstGeom prst="rect">
            <a:avLst/>
          </a:prstGeom>
          <a:noFill/>
          <a:ln>
            <a:noFill/>
          </a:ln>
        </p:spPr>
        <p:txBody>
          <a:bodyPr spcFirstLastPara="1" wrap="square" lIns="91425" tIns="91425" rIns="91425" bIns="91425" anchor="ctr" anchorCtr="0">
            <a:noAutofit/>
          </a:bodyPr>
          <a:lstStyle/>
          <a:p>
            <a:pPr marL="0" lvl="0" indent="0" algn="l" rtl="0">
              <a:lnSpc>
                <a:spcPct val="130000"/>
              </a:lnSpc>
              <a:spcBef>
                <a:spcPts val="0"/>
              </a:spcBef>
              <a:spcAft>
                <a:spcPts val="0"/>
              </a:spcAft>
              <a:buNone/>
            </a:pPr>
            <a:r>
              <a:rPr lang="en-US" sz="1100">
                <a:solidFill>
                  <a:schemeClr val="lt1"/>
                </a:solidFill>
                <a:latin typeface="Roboto"/>
                <a:ea typeface="Roboto"/>
                <a:cs typeface="Roboto"/>
                <a:sym typeface="Roboto"/>
              </a:rPr>
              <a:t>(New) Project Center allows customers to </a:t>
            </a:r>
            <a:r>
              <a:rPr lang="en-US" sz="1100" b="1">
                <a:solidFill>
                  <a:srgbClr val="FFE599"/>
                </a:solidFill>
                <a:latin typeface="Roboto"/>
                <a:ea typeface="Roboto"/>
                <a:cs typeface="Roboto"/>
                <a:sym typeface="Roboto"/>
              </a:rPr>
              <a:t>up/download, save, share, and organize documents </a:t>
            </a:r>
            <a:r>
              <a:rPr lang="en-US" sz="1100">
                <a:solidFill>
                  <a:schemeClr val="lt1"/>
                </a:solidFill>
                <a:latin typeface="Roboto"/>
                <a:ea typeface="Roboto"/>
                <a:cs typeface="Roboto"/>
                <a:sym typeface="Roboto"/>
              </a:rPr>
              <a:t>for their project(s)</a:t>
            </a:r>
            <a:endParaRPr sz="1100">
              <a:solidFill>
                <a:schemeClr val="lt1"/>
              </a:solidFill>
              <a:latin typeface="Roboto"/>
              <a:ea typeface="Roboto"/>
              <a:cs typeface="Roboto"/>
              <a:sym typeface="Roboto"/>
            </a:endParaRPr>
          </a:p>
        </p:txBody>
      </p:sp>
      <p:sp>
        <p:nvSpPr>
          <p:cNvPr id="45" name="Google Shape;904;g114b14647e4_8_573">
            <a:extLst>
              <a:ext uri="{FF2B5EF4-FFF2-40B4-BE49-F238E27FC236}">
                <a16:creationId xmlns:a16="http://schemas.microsoft.com/office/drawing/2014/main" id="{955DCDB9-02EB-9780-44B4-C9F4514A3A3B}"/>
              </a:ext>
              <a:ext uri="{C183D7F6-B498-43B3-948B-1728B52AA6E4}">
                <adec:decorative xmlns:adec="http://schemas.microsoft.com/office/drawing/2017/decorative" val="1"/>
              </a:ext>
            </a:extLst>
          </p:cNvPr>
          <p:cNvSpPr/>
          <p:nvPr/>
        </p:nvSpPr>
        <p:spPr>
          <a:xfrm>
            <a:off x="205721" y="2417819"/>
            <a:ext cx="3868500" cy="739500"/>
          </a:xfrm>
          <a:prstGeom prst="rect">
            <a:avLst/>
          </a:prstGeom>
          <a:solidFill>
            <a:srgbClr val="1A44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latin typeface="Roboto"/>
              <a:ea typeface="Roboto"/>
              <a:cs typeface="Roboto"/>
              <a:sym typeface="Roboto"/>
            </a:endParaRPr>
          </a:p>
        </p:txBody>
      </p:sp>
      <p:sp>
        <p:nvSpPr>
          <p:cNvPr id="46" name="Google Shape;905;g114b14647e4_8_573">
            <a:extLst>
              <a:ext uri="{FF2B5EF4-FFF2-40B4-BE49-F238E27FC236}">
                <a16:creationId xmlns:a16="http://schemas.microsoft.com/office/drawing/2014/main" id="{D49B3BC3-4EF6-6008-EE02-D5BE75B4027B}"/>
              </a:ext>
              <a:ext uri="{C183D7F6-B498-43B3-948B-1728B52AA6E4}">
                <adec:decorative xmlns:adec="http://schemas.microsoft.com/office/drawing/2017/decorative" val="1"/>
              </a:ext>
            </a:extLst>
          </p:cNvPr>
          <p:cNvSpPr/>
          <p:nvPr/>
        </p:nvSpPr>
        <p:spPr>
          <a:xfrm>
            <a:off x="320578" y="2417821"/>
            <a:ext cx="760500" cy="736200"/>
          </a:xfrm>
          <a:prstGeom prst="chevron">
            <a:avLst>
              <a:gd name="adj" fmla="val 50000"/>
            </a:avLst>
          </a:pr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latin typeface="Roboto"/>
              <a:ea typeface="Roboto"/>
              <a:cs typeface="Roboto"/>
              <a:sym typeface="Roboto"/>
            </a:endParaRPr>
          </a:p>
        </p:txBody>
      </p:sp>
      <p:sp>
        <p:nvSpPr>
          <p:cNvPr id="47" name="Google Shape;906;g114b14647e4_8_573">
            <a:extLst>
              <a:ext uri="{FF2B5EF4-FFF2-40B4-BE49-F238E27FC236}">
                <a16:creationId xmlns:a16="http://schemas.microsoft.com/office/drawing/2014/main" id="{A8EC181B-E442-6C20-0606-CE160C5BAB6C}"/>
              </a:ext>
              <a:ext uri="{C183D7F6-B498-43B3-948B-1728B52AA6E4}">
                <adec:decorative xmlns:adec="http://schemas.microsoft.com/office/drawing/2017/decorative" val="1"/>
              </a:ext>
            </a:extLst>
          </p:cNvPr>
          <p:cNvSpPr/>
          <p:nvPr/>
        </p:nvSpPr>
        <p:spPr>
          <a:xfrm>
            <a:off x="194025" y="2417821"/>
            <a:ext cx="817200" cy="739500"/>
          </a:xfrm>
          <a:prstGeom prst="homePlate">
            <a:avLst>
              <a:gd name="adj" fmla="val 50000"/>
            </a:avLst>
          </a:prstGeom>
          <a:solidFill>
            <a:srgbClr val="2378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latin typeface="Roboto"/>
              <a:ea typeface="Roboto"/>
              <a:cs typeface="Roboto"/>
              <a:sym typeface="Roboto"/>
            </a:endParaRPr>
          </a:p>
        </p:txBody>
      </p:sp>
      <p:sp>
        <p:nvSpPr>
          <p:cNvPr id="48" name="Google Shape;907;g114b14647e4_8_573">
            <a:extLst>
              <a:ext uri="{FF2B5EF4-FFF2-40B4-BE49-F238E27FC236}">
                <a16:creationId xmlns:a16="http://schemas.microsoft.com/office/drawing/2014/main" id="{6BE17BB6-5F68-4E81-9C89-7D37E0C55A84}"/>
              </a:ext>
            </a:extLst>
          </p:cNvPr>
          <p:cNvSpPr txBox="1"/>
          <p:nvPr/>
        </p:nvSpPr>
        <p:spPr>
          <a:xfrm>
            <a:off x="194025" y="2573797"/>
            <a:ext cx="601800" cy="427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2600" b="1">
                <a:solidFill>
                  <a:srgbClr val="FFFFFF"/>
                </a:solidFill>
                <a:latin typeface="Roboto"/>
                <a:ea typeface="Roboto"/>
                <a:cs typeface="Roboto"/>
                <a:sym typeface="Roboto"/>
              </a:rPr>
              <a:t>2</a:t>
            </a:r>
            <a:endParaRPr sz="2600" b="1">
              <a:solidFill>
                <a:srgbClr val="FFFFFF"/>
              </a:solidFill>
              <a:latin typeface="Roboto"/>
              <a:ea typeface="Roboto"/>
              <a:cs typeface="Roboto"/>
              <a:sym typeface="Roboto"/>
            </a:endParaRPr>
          </a:p>
        </p:txBody>
      </p:sp>
      <p:sp>
        <p:nvSpPr>
          <p:cNvPr id="49" name="Google Shape;908;g114b14647e4_8_573">
            <a:extLst>
              <a:ext uri="{FF2B5EF4-FFF2-40B4-BE49-F238E27FC236}">
                <a16:creationId xmlns:a16="http://schemas.microsoft.com/office/drawing/2014/main" id="{93A2DB5A-DFF2-C121-186C-793B15520062}"/>
              </a:ext>
            </a:extLst>
          </p:cNvPr>
          <p:cNvSpPr txBox="1"/>
          <p:nvPr/>
        </p:nvSpPr>
        <p:spPr>
          <a:xfrm>
            <a:off x="1086086" y="2420226"/>
            <a:ext cx="2988000" cy="739500"/>
          </a:xfrm>
          <a:prstGeom prst="rect">
            <a:avLst/>
          </a:prstGeom>
          <a:solidFill>
            <a:srgbClr val="1A4480"/>
          </a:solidFill>
          <a:ln>
            <a:noFill/>
          </a:ln>
        </p:spPr>
        <p:txBody>
          <a:bodyPr spcFirstLastPara="1" wrap="square" lIns="91425" tIns="91425" rIns="91425" bIns="91425" anchor="ctr" anchorCtr="0">
            <a:noAutofit/>
          </a:bodyPr>
          <a:lstStyle/>
          <a:p>
            <a:pPr marL="0" lvl="0" indent="0" algn="l" rtl="0">
              <a:lnSpc>
                <a:spcPct val="130000"/>
              </a:lnSpc>
              <a:spcBef>
                <a:spcPts val="0"/>
              </a:spcBef>
              <a:spcAft>
                <a:spcPts val="0"/>
              </a:spcAft>
              <a:buNone/>
            </a:pPr>
            <a:r>
              <a:rPr lang="en-US" sz="1100">
                <a:solidFill>
                  <a:schemeClr val="lt1"/>
                </a:solidFill>
                <a:latin typeface="Roboto"/>
                <a:ea typeface="Roboto"/>
                <a:cs typeface="Roboto"/>
                <a:sym typeface="Roboto"/>
              </a:rPr>
              <a:t>No quick and easy</a:t>
            </a:r>
            <a:r>
              <a:rPr lang="en-US" sz="1100" b="1">
                <a:solidFill>
                  <a:schemeClr val="lt1"/>
                </a:solidFill>
                <a:latin typeface="Roboto"/>
                <a:ea typeface="Roboto"/>
                <a:cs typeface="Roboto"/>
                <a:sym typeface="Roboto"/>
              </a:rPr>
              <a:t> </a:t>
            </a:r>
            <a:r>
              <a:rPr lang="en-US" sz="1100" b="1">
                <a:solidFill>
                  <a:schemeClr val="accent1"/>
                </a:solidFill>
                <a:latin typeface="Roboto"/>
                <a:ea typeface="Roboto"/>
                <a:cs typeface="Roboto"/>
                <a:sym typeface="Roboto"/>
              </a:rPr>
              <a:t>access to templates and sample document(s)</a:t>
            </a:r>
            <a:r>
              <a:rPr lang="en-US" sz="1100">
                <a:solidFill>
                  <a:schemeClr val="lt1"/>
                </a:solidFill>
                <a:latin typeface="Roboto"/>
                <a:ea typeface="Roboto"/>
                <a:cs typeface="Roboto"/>
                <a:sym typeface="Roboto"/>
              </a:rPr>
              <a:t> for my requirement(s)</a:t>
            </a:r>
            <a:endParaRPr sz="1100">
              <a:solidFill>
                <a:schemeClr val="lt1"/>
              </a:solidFill>
              <a:latin typeface="Roboto"/>
              <a:ea typeface="Roboto"/>
              <a:cs typeface="Roboto"/>
              <a:sym typeface="Roboto"/>
            </a:endParaRPr>
          </a:p>
        </p:txBody>
      </p:sp>
      <p:sp>
        <p:nvSpPr>
          <p:cNvPr id="44" name="Google Shape;903;g114b14647e4_8_573">
            <a:extLst>
              <a:ext uri="{FF2B5EF4-FFF2-40B4-BE49-F238E27FC236}">
                <a16:creationId xmlns:a16="http://schemas.microsoft.com/office/drawing/2014/main" id="{757CBB16-ED9A-5658-420D-C2100F697EDE}"/>
              </a:ext>
              <a:ext uri="{C183D7F6-B498-43B3-948B-1728B52AA6E4}">
                <adec:decorative xmlns:adec="http://schemas.microsoft.com/office/drawing/2017/decorative" val="1"/>
              </a:ext>
            </a:extLst>
          </p:cNvPr>
          <p:cNvSpPr/>
          <p:nvPr/>
        </p:nvSpPr>
        <p:spPr>
          <a:xfrm>
            <a:off x="4246812" y="2562191"/>
            <a:ext cx="622800" cy="458400"/>
          </a:xfrm>
          <a:prstGeom prst="stripedRightArrow">
            <a:avLst>
              <a:gd name="adj1" fmla="val 50000"/>
              <a:gd name="adj2" fmla="val 50000"/>
            </a:avLst>
          </a:prstGeom>
          <a:solidFill>
            <a:srgbClr val="2378C3"/>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1300">
              <a:latin typeface="Roboto"/>
              <a:ea typeface="Roboto"/>
              <a:cs typeface="Roboto"/>
              <a:sym typeface="Roboto"/>
            </a:endParaRPr>
          </a:p>
        </p:txBody>
      </p:sp>
      <p:sp>
        <p:nvSpPr>
          <p:cNvPr id="50" name="Google Shape;909;g114b14647e4_8_573">
            <a:extLst>
              <a:ext uri="{FF2B5EF4-FFF2-40B4-BE49-F238E27FC236}">
                <a16:creationId xmlns:a16="http://schemas.microsoft.com/office/drawing/2014/main" id="{1C71CE47-D857-2B4C-B2AD-BAFC8F2A6BBB}"/>
              </a:ext>
              <a:ext uri="{C183D7F6-B498-43B3-948B-1728B52AA6E4}">
                <adec:decorative xmlns:adec="http://schemas.microsoft.com/office/drawing/2017/decorative" val="1"/>
              </a:ext>
            </a:extLst>
          </p:cNvPr>
          <p:cNvSpPr/>
          <p:nvPr/>
        </p:nvSpPr>
        <p:spPr>
          <a:xfrm>
            <a:off x="5075824" y="2417978"/>
            <a:ext cx="4002600" cy="739500"/>
          </a:xfrm>
          <a:prstGeom prst="rect">
            <a:avLst/>
          </a:prstGeom>
          <a:solidFill>
            <a:srgbClr val="1A44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latin typeface="Roboto"/>
              <a:ea typeface="Roboto"/>
              <a:cs typeface="Roboto"/>
              <a:sym typeface="Roboto"/>
            </a:endParaRPr>
          </a:p>
        </p:txBody>
      </p:sp>
      <p:sp>
        <p:nvSpPr>
          <p:cNvPr id="51" name="Google Shape;910;g114b14647e4_8_573">
            <a:extLst>
              <a:ext uri="{FF2B5EF4-FFF2-40B4-BE49-F238E27FC236}">
                <a16:creationId xmlns:a16="http://schemas.microsoft.com/office/drawing/2014/main" id="{B2831902-3482-3C42-3C5A-5C865617EFB2}"/>
              </a:ext>
              <a:ext uri="{C183D7F6-B498-43B3-948B-1728B52AA6E4}">
                <adec:decorative xmlns:adec="http://schemas.microsoft.com/office/drawing/2017/decorative" val="1"/>
              </a:ext>
            </a:extLst>
          </p:cNvPr>
          <p:cNvSpPr/>
          <p:nvPr/>
        </p:nvSpPr>
        <p:spPr>
          <a:xfrm>
            <a:off x="5194662" y="2417980"/>
            <a:ext cx="786900" cy="736200"/>
          </a:xfrm>
          <a:prstGeom prst="chevron">
            <a:avLst>
              <a:gd name="adj" fmla="val 50000"/>
            </a:avLst>
          </a:pr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latin typeface="Roboto"/>
              <a:ea typeface="Roboto"/>
              <a:cs typeface="Roboto"/>
              <a:sym typeface="Roboto"/>
            </a:endParaRPr>
          </a:p>
        </p:txBody>
      </p:sp>
      <p:sp>
        <p:nvSpPr>
          <p:cNvPr id="52" name="Google Shape;911;g114b14647e4_8_573">
            <a:extLst>
              <a:ext uri="{FF2B5EF4-FFF2-40B4-BE49-F238E27FC236}">
                <a16:creationId xmlns:a16="http://schemas.microsoft.com/office/drawing/2014/main" id="{8E112E0D-6367-9C74-7314-B962710ADD98}"/>
              </a:ext>
              <a:ext uri="{C183D7F6-B498-43B3-948B-1728B52AA6E4}">
                <adec:decorative xmlns:adec="http://schemas.microsoft.com/office/drawing/2017/decorative" val="1"/>
              </a:ext>
            </a:extLst>
          </p:cNvPr>
          <p:cNvSpPr/>
          <p:nvPr/>
        </p:nvSpPr>
        <p:spPr>
          <a:xfrm>
            <a:off x="5063722" y="2417980"/>
            <a:ext cx="845400" cy="739500"/>
          </a:xfrm>
          <a:prstGeom prst="homePlate">
            <a:avLst>
              <a:gd name="adj" fmla="val 50000"/>
            </a:avLst>
          </a:prstGeom>
          <a:solidFill>
            <a:srgbClr val="2378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latin typeface="Roboto"/>
              <a:ea typeface="Roboto"/>
              <a:cs typeface="Roboto"/>
              <a:sym typeface="Roboto"/>
            </a:endParaRPr>
          </a:p>
        </p:txBody>
      </p:sp>
      <p:sp>
        <p:nvSpPr>
          <p:cNvPr id="53" name="Google Shape;912;g114b14647e4_8_573">
            <a:extLst>
              <a:ext uri="{FF2B5EF4-FFF2-40B4-BE49-F238E27FC236}">
                <a16:creationId xmlns:a16="http://schemas.microsoft.com/office/drawing/2014/main" id="{B689F646-467D-DAF4-90BC-20E72EA48F53}"/>
              </a:ext>
            </a:extLst>
          </p:cNvPr>
          <p:cNvSpPr txBox="1"/>
          <p:nvPr/>
        </p:nvSpPr>
        <p:spPr>
          <a:xfrm>
            <a:off x="5063722" y="2573968"/>
            <a:ext cx="622800" cy="427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2600" b="1">
                <a:solidFill>
                  <a:srgbClr val="FFFFFF"/>
                </a:solidFill>
                <a:latin typeface="Roboto"/>
                <a:ea typeface="Roboto"/>
                <a:cs typeface="Roboto"/>
                <a:sym typeface="Roboto"/>
              </a:rPr>
              <a:t>2</a:t>
            </a:r>
            <a:endParaRPr sz="2600" b="1">
              <a:solidFill>
                <a:srgbClr val="FFFFFF"/>
              </a:solidFill>
              <a:latin typeface="Roboto"/>
              <a:ea typeface="Roboto"/>
              <a:cs typeface="Roboto"/>
              <a:sym typeface="Roboto"/>
            </a:endParaRPr>
          </a:p>
        </p:txBody>
      </p:sp>
      <p:sp>
        <p:nvSpPr>
          <p:cNvPr id="54" name="Google Shape;913;g114b14647e4_8_573">
            <a:extLst>
              <a:ext uri="{FF2B5EF4-FFF2-40B4-BE49-F238E27FC236}">
                <a16:creationId xmlns:a16="http://schemas.microsoft.com/office/drawing/2014/main" id="{DCECE820-6D82-A95F-38B5-BEE30ECA55AC}"/>
              </a:ext>
            </a:extLst>
          </p:cNvPr>
          <p:cNvSpPr txBox="1"/>
          <p:nvPr/>
        </p:nvSpPr>
        <p:spPr>
          <a:xfrm>
            <a:off x="5981436" y="2420384"/>
            <a:ext cx="3096900" cy="739500"/>
          </a:xfrm>
          <a:prstGeom prst="rect">
            <a:avLst/>
          </a:prstGeom>
          <a:solidFill>
            <a:srgbClr val="1A4480"/>
          </a:solidFill>
          <a:ln>
            <a:noFill/>
          </a:ln>
        </p:spPr>
        <p:txBody>
          <a:bodyPr spcFirstLastPara="1" wrap="square" lIns="91425" tIns="91425" rIns="91425" bIns="91425" anchor="ctr" anchorCtr="0">
            <a:noAutofit/>
          </a:bodyPr>
          <a:lstStyle/>
          <a:p>
            <a:pPr marL="0" lvl="0" indent="0" algn="l" rtl="0">
              <a:lnSpc>
                <a:spcPct val="130000"/>
              </a:lnSpc>
              <a:spcBef>
                <a:spcPts val="0"/>
              </a:spcBef>
              <a:spcAft>
                <a:spcPts val="0"/>
              </a:spcAft>
              <a:buNone/>
            </a:pPr>
            <a:r>
              <a:rPr lang="en-US" sz="1100">
                <a:solidFill>
                  <a:schemeClr val="lt1"/>
                </a:solidFill>
                <a:latin typeface="Roboto"/>
                <a:ea typeface="Roboto"/>
                <a:cs typeface="Roboto"/>
                <a:sym typeface="Roboto"/>
              </a:rPr>
              <a:t>(New) Easily find </a:t>
            </a:r>
            <a:r>
              <a:rPr lang="en-US" sz="1100" b="1">
                <a:solidFill>
                  <a:schemeClr val="accent1"/>
                </a:solidFill>
                <a:latin typeface="Roboto"/>
                <a:ea typeface="Roboto"/>
                <a:cs typeface="Roboto"/>
                <a:sym typeface="Roboto"/>
              </a:rPr>
              <a:t>templates, samples, and tips documents </a:t>
            </a:r>
            <a:r>
              <a:rPr lang="en-US" sz="1100">
                <a:solidFill>
                  <a:schemeClr val="lt1"/>
                </a:solidFill>
                <a:latin typeface="Roboto"/>
                <a:ea typeface="Roboto"/>
                <a:cs typeface="Roboto"/>
                <a:sym typeface="Roboto"/>
              </a:rPr>
              <a:t>for your acquisition planning</a:t>
            </a:r>
            <a:endParaRPr sz="1100">
              <a:solidFill>
                <a:schemeClr val="lt1"/>
              </a:solidFill>
              <a:latin typeface="Roboto"/>
              <a:ea typeface="Roboto"/>
              <a:cs typeface="Roboto"/>
              <a:sym typeface="Roboto"/>
            </a:endParaRPr>
          </a:p>
        </p:txBody>
      </p:sp>
      <p:sp>
        <p:nvSpPr>
          <p:cNvPr id="56" name="Google Shape;916;g114b14647e4_8_573">
            <a:extLst>
              <a:ext uri="{FF2B5EF4-FFF2-40B4-BE49-F238E27FC236}">
                <a16:creationId xmlns:a16="http://schemas.microsoft.com/office/drawing/2014/main" id="{77C5C727-F45D-FD75-6D3A-3244029DE06E}"/>
              </a:ext>
              <a:ext uri="{C183D7F6-B498-43B3-948B-1728B52AA6E4}">
                <adec:decorative xmlns:adec="http://schemas.microsoft.com/office/drawing/2017/decorative" val="1"/>
              </a:ext>
            </a:extLst>
          </p:cNvPr>
          <p:cNvSpPr/>
          <p:nvPr/>
        </p:nvSpPr>
        <p:spPr>
          <a:xfrm>
            <a:off x="205721" y="3312166"/>
            <a:ext cx="3868500" cy="739500"/>
          </a:xfrm>
          <a:prstGeom prst="rect">
            <a:avLst/>
          </a:prstGeom>
          <a:solidFill>
            <a:srgbClr val="1A44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latin typeface="Roboto"/>
              <a:ea typeface="Roboto"/>
              <a:cs typeface="Roboto"/>
              <a:sym typeface="Roboto"/>
            </a:endParaRPr>
          </a:p>
        </p:txBody>
      </p:sp>
      <p:sp>
        <p:nvSpPr>
          <p:cNvPr id="57" name="Google Shape;917;g114b14647e4_8_573">
            <a:extLst>
              <a:ext uri="{FF2B5EF4-FFF2-40B4-BE49-F238E27FC236}">
                <a16:creationId xmlns:a16="http://schemas.microsoft.com/office/drawing/2014/main" id="{12034192-09D8-3D6A-D020-BD6EA32F21CE}"/>
              </a:ext>
              <a:ext uri="{C183D7F6-B498-43B3-948B-1728B52AA6E4}">
                <adec:decorative xmlns:adec="http://schemas.microsoft.com/office/drawing/2017/decorative" val="1"/>
              </a:ext>
            </a:extLst>
          </p:cNvPr>
          <p:cNvSpPr/>
          <p:nvPr/>
        </p:nvSpPr>
        <p:spPr>
          <a:xfrm>
            <a:off x="320578" y="3312168"/>
            <a:ext cx="760500" cy="736200"/>
          </a:xfrm>
          <a:prstGeom prst="chevron">
            <a:avLst>
              <a:gd name="adj" fmla="val 50000"/>
            </a:avLst>
          </a:pr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latin typeface="Roboto"/>
              <a:ea typeface="Roboto"/>
              <a:cs typeface="Roboto"/>
              <a:sym typeface="Roboto"/>
            </a:endParaRPr>
          </a:p>
        </p:txBody>
      </p:sp>
      <p:sp>
        <p:nvSpPr>
          <p:cNvPr id="58" name="Google Shape;918;g114b14647e4_8_573">
            <a:extLst>
              <a:ext uri="{FF2B5EF4-FFF2-40B4-BE49-F238E27FC236}">
                <a16:creationId xmlns:a16="http://schemas.microsoft.com/office/drawing/2014/main" id="{11CD13CC-72DB-956D-EF9B-A361CFEC9A67}"/>
              </a:ext>
              <a:ext uri="{C183D7F6-B498-43B3-948B-1728B52AA6E4}">
                <adec:decorative xmlns:adec="http://schemas.microsoft.com/office/drawing/2017/decorative" val="1"/>
              </a:ext>
            </a:extLst>
          </p:cNvPr>
          <p:cNvSpPr/>
          <p:nvPr/>
        </p:nvSpPr>
        <p:spPr>
          <a:xfrm>
            <a:off x="194025" y="3312168"/>
            <a:ext cx="817200" cy="739500"/>
          </a:xfrm>
          <a:prstGeom prst="homePlate">
            <a:avLst>
              <a:gd name="adj" fmla="val 50000"/>
            </a:avLst>
          </a:prstGeom>
          <a:solidFill>
            <a:srgbClr val="2378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latin typeface="Roboto"/>
              <a:ea typeface="Roboto"/>
              <a:cs typeface="Roboto"/>
              <a:sym typeface="Roboto"/>
            </a:endParaRPr>
          </a:p>
        </p:txBody>
      </p:sp>
      <p:sp>
        <p:nvSpPr>
          <p:cNvPr id="59" name="Google Shape;919;g114b14647e4_8_573">
            <a:extLst>
              <a:ext uri="{FF2B5EF4-FFF2-40B4-BE49-F238E27FC236}">
                <a16:creationId xmlns:a16="http://schemas.microsoft.com/office/drawing/2014/main" id="{30F9851D-2A79-4E54-BAA0-F65969041C76}"/>
              </a:ext>
            </a:extLst>
          </p:cNvPr>
          <p:cNvSpPr txBox="1"/>
          <p:nvPr/>
        </p:nvSpPr>
        <p:spPr>
          <a:xfrm>
            <a:off x="194025" y="3468144"/>
            <a:ext cx="601800" cy="427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2600" b="1">
                <a:solidFill>
                  <a:srgbClr val="FFFFFF"/>
                </a:solidFill>
                <a:latin typeface="Roboto"/>
                <a:ea typeface="Roboto"/>
                <a:cs typeface="Roboto"/>
                <a:sym typeface="Roboto"/>
              </a:rPr>
              <a:t>3</a:t>
            </a:r>
            <a:endParaRPr sz="2600" b="1">
              <a:solidFill>
                <a:srgbClr val="FFFFFF"/>
              </a:solidFill>
              <a:latin typeface="Roboto"/>
              <a:ea typeface="Roboto"/>
              <a:cs typeface="Roboto"/>
              <a:sym typeface="Roboto"/>
            </a:endParaRPr>
          </a:p>
        </p:txBody>
      </p:sp>
      <p:sp>
        <p:nvSpPr>
          <p:cNvPr id="60" name="Google Shape;920;g114b14647e4_8_573">
            <a:extLst>
              <a:ext uri="{FF2B5EF4-FFF2-40B4-BE49-F238E27FC236}">
                <a16:creationId xmlns:a16="http://schemas.microsoft.com/office/drawing/2014/main" id="{272A020B-888E-6D1D-2902-8EDF8E7440B7}"/>
              </a:ext>
            </a:extLst>
          </p:cNvPr>
          <p:cNvSpPr txBox="1"/>
          <p:nvPr/>
        </p:nvSpPr>
        <p:spPr>
          <a:xfrm>
            <a:off x="1086086" y="3314577"/>
            <a:ext cx="2988000" cy="739500"/>
          </a:xfrm>
          <a:prstGeom prst="rect">
            <a:avLst/>
          </a:prstGeom>
          <a:solidFill>
            <a:srgbClr val="1A4480"/>
          </a:solidFill>
          <a:ln>
            <a:noFill/>
          </a:ln>
        </p:spPr>
        <p:txBody>
          <a:bodyPr spcFirstLastPara="1" wrap="square" lIns="91425" tIns="91425" rIns="91425" bIns="91425" anchor="ctr" anchorCtr="0">
            <a:noAutofit/>
          </a:bodyPr>
          <a:lstStyle/>
          <a:p>
            <a:pPr marL="0" lvl="0" indent="0" algn="l" rtl="0">
              <a:lnSpc>
                <a:spcPct val="130000"/>
              </a:lnSpc>
              <a:spcBef>
                <a:spcPts val="0"/>
              </a:spcBef>
              <a:spcAft>
                <a:spcPts val="0"/>
              </a:spcAft>
              <a:buNone/>
            </a:pPr>
            <a:r>
              <a:rPr lang="en-US" sz="1100">
                <a:solidFill>
                  <a:schemeClr val="lt1"/>
                </a:solidFill>
                <a:latin typeface="Roboto"/>
                <a:ea typeface="Roboto"/>
                <a:cs typeface="Roboto"/>
                <a:sym typeface="Roboto"/>
              </a:rPr>
              <a:t>Hate having to remember </a:t>
            </a:r>
            <a:r>
              <a:rPr lang="en-US" sz="1100" b="1">
                <a:solidFill>
                  <a:srgbClr val="FFD966"/>
                </a:solidFill>
                <a:latin typeface="Roboto"/>
                <a:ea typeface="Roboto"/>
                <a:cs typeface="Roboto"/>
                <a:sym typeface="Roboto"/>
              </a:rPr>
              <a:t>passwords</a:t>
            </a:r>
            <a:r>
              <a:rPr lang="en-US" sz="1100" b="1">
                <a:solidFill>
                  <a:schemeClr val="lt1"/>
                </a:solidFill>
                <a:latin typeface="Roboto"/>
                <a:ea typeface="Roboto"/>
                <a:cs typeface="Roboto"/>
                <a:sym typeface="Roboto"/>
              </a:rPr>
              <a:t> for various GSA systems</a:t>
            </a:r>
            <a:endParaRPr sz="1100" b="1">
              <a:solidFill>
                <a:schemeClr val="lt1"/>
              </a:solidFill>
              <a:latin typeface="Roboto"/>
              <a:ea typeface="Roboto"/>
              <a:cs typeface="Roboto"/>
              <a:sym typeface="Roboto"/>
            </a:endParaRPr>
          </a:p>
        </p:txBody>
      </p:sp>
      <p:sp>
        <p:nvSpPr>
          <p:cNvPr id="55" name="Google Shape;915;g114b14647e4_8_573">
            <a:extLst>
              <a:ext uri="{FF2B5EF4-FFF2-40B4-BE49-F238E27FC236}">
                <a16:creationId xmlns:a16="http://schemas.microsoft.com/office/drawing/2014/main" id="{75970E07-F42C-E086-BB04-621778AFE568}"/>
              </a:ext>
              <a:ext uri="{C183D7F6-B498-43B3-948B-1728B52AA6E4}">
                <adec:decorative xmlns:adec="http://schemas.microsoft.com/office/drawing/2017/decorative" val="1"/>
              </a:ext>
            </a:extLst>
          </p:cNvPr>
          <p:cNvSpPr/>
          <p:nvPr/>
        </p:nvSpPr>
        <p:spPr>
          <a:xfrm>
            <a:off x="4246812" y="3464907"/>
            <a:ext cx="622800" cy="458400"/>
          </a:xfrm>
          <a:prstGeom prst="stripedRightArrow">
            <a:avLst>
              <a:gd name="adj1" fmla="val 50000"/>
              <a:gd name="adj2" fmla="val 50000"/>
            </a:avLst>
          </a:prstGeom>
          <a:solidFill>
            <a:srgbClr val="2378C3"/>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1300">
              <a:latin typeface="Roboto"/>
              <a:ea typeface="Roboto"/>
              <a:cs typeface="Roboto"/>
              <a:sym typeface="Roboto"/>
            </a:endParaRPr>
          </a:p>
        </p:txBody>
      </p:sp>
      <p:sp>
        <p:nvSpPr>
          <p:cNvPr id="61" name="Google Shape;921;g114b14647e4_8_573">
            <a:extLst>
              <a:ext uri="{FF2B5EF4-FFF2-40B4-BE49-F238E27FC236}">
                <a16:creationId xmlns:a16="http://schemas.microsoft.com/office/drawing/2014/main" id="{A7DA6365-8C21-3F4D-1B16-12B226C93838}"/>
              </a:ext>
              <a:ext uri="{C183D7F6-B498-43B3-948B-1728B52AA6E4}">
                <adec:decorative xmlns:adec="http://schemas.microsoft.com/office/drawing/2017/decorative" val="1"/>
              </a:ext>
            </a:extLst>
          </p:cNvPr>
          <p:cNvSpPr/>
          <p:nvPr/>
        </p:nvSpPr>
        <p:spPr>
          <a:xfrm>
            <a:off x="5075824" y="3312313"/>
            <a:ext cx="4002600" cy="739500"/>
          </a:xfrm>
          <a:prstGeom prst="rect">
            <a:avLst/>
          </a:prstGeom>
          <a:solidFill>
            <a:srgbClr val="1A44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latin typeface="Roboto"/>
              <a:ea typeface="Roboto"/>
              <a:cs typeface="Roboto"/>
              <a:sym typeface="Roboto"/>
            </a:endParaRPr>
          </a:p>
        </p:txBody>
      </p:sp>
      <p:sp>
        <p:nvSpPr>
          <p:cNvPr id="62" name="Google Shape;922;g114b14647e4_8_573">
            <a:extLst>
              <a:ext uri="{FF2B5EF4-FFF2-40B4-BE49-F238E27FC236}">
                <a16:creationId xmlns:a16="http://schemas.microsoft.com/office/drawing/2014/main" id="{64843280-AF1D-3540-D42D-F3AB939C3BAF}"/>
              </a:ext>
              <a:ext uri="{C183D7F6-B498-43B3-948B-1728B52AA6E4}">
                <adec:decorative xmlns:adec="http://schemas.microsoft.com/office/drawing/2017/decorative" val="1"/>
              </a:ext>
            </a:extLst>
          </p:cNvPr>
          <p:cNvSpPr/>
          <p:nvPr/>
        </p:nvSpPr>
        <p:spPr>
          <a:xfrm>
            <a:off x="5194662" y="3312316"/>
            <a:ext cx="786900" cy="736200"/>
          </a:xfrm>
          <a:prstGeom prst="chevron">
            <a:avLst>
              <a:gd name="adj" fmla="val 50000"/>
            </a:avLst>
          </a:pr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latin typeface="Roboto"/>
              <a:ea typeface="Roboto"/>
              <a:cs typeface="Roboto"/>
              <a:sym typeface="Roboto"/>
            </a:endParaRPr>
          </a:p>
        </p:txBody>
      </p:sp>
      <p:sp>
        <p:nvSpPr>
          <p:cNvPr id="63" name="Google Shape;923;g114b14647e4_8_573">
            <a:extLst>
              <a:ext uri="{FF2B5EF4-FFF2-40B4-BE49-F238E27FC236}">
                <a16:creationId xmlns:a16="http://schemas.microsoft.com/office/drawing/2014/main" id="{BD4FD99E-161B-6F63-2C8B-3F474C23D665}"/>
              </a:ext>
              <a:ext uri="{C183D7F6-B498-43B3-948B-1728B52AA6E4}">
                <adec:decorative xmlns:adec="http://schemas.microsoft.com/office/drawing/2017/decorative" val="1"/>
              </a:ext>
            </a:extLst>
          </p:cNvPr>
          <p:cNvSpPr/>
          <p:nvPr/>
        </p:nvSpPr>
        <p:spPr>
          <a:xfrm>
            <a:off x="5063722" y="3312316"/>
            <a:ext cx="845400" cy="739500"/>
          </a:xfrm>
          <a:prstGeom prst="homePlate">
            <a:avLst>
              <a:gd name="adj" fmla="val 50000"/>
            </a:avLst>
          </a:prstGeom>
          <a:solidFill>
            <a:srgbClr val="2378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latin typeface="Roboto"/>
              <a:ea typeface="Roboto"/>
              <a:cs typeface="Roboto"/>
              <a:sym typeface="Roboto"/>
            </a:endParaRPr>
          </a:p>
        </p:txBody>
      </p:sp>
      <p:sp>
        <p:nvSpPr>
          <p:cNvPr id="832" name="Google Shape;924;g114b14647e4_8_573">
            <a:extLst>
              <a:ext uri="{FF2B5EF4-FFF2-40B4-BE49-F238E27FC236}">
                <a16:creationId xmlns:a16="http://schemas.microsoft.com/office/drawing/2014/main" id="{45360C3A-C503-1FB3-A7B0-FAB3E6E1DE89}"/>
              </a:ext>
            </a:extLst>
          </p:cNvPr>
          <p:cNvSpPr txBox="1"/>
          <p:nvPr/>
        </p:nvSpPr>
        <p:spPr>
          <a:xfrm>
            <a:off x="5063722" y="3468303"/>
            <a:ext cx="622800" cy="427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2600" b="1">
                <a:solidFill>
                  <a:srgbClr val="FFFFFF"/>
                </a:solidFill>
                <a:latin typeface="Roboto"/>
                <a:ea typeface="Roboto"/>
                <a:cs typeface="Roboto"/>
                <a:sym typeface="Roboto"/>
              </a:rPr>
              <a:t>3</a:t>
            </a:r>
            <a:endParaRPr sz="2600" b="1">
              <a:solidFill>
                <a:srgbClr val="FFFFFF"/>
              </a:solidFill>
              <a:latin typeface="Roboto"/>
              <a:ea typeface="Roboto"/>
              <a:cs typeface="Roboto"/>
              <a:sym typeface="Roboto"/>
            </a:endParaRPr>
          </a:p>
        </p:txBody>
      </p:sp>
      <p:sp>
        <p:nvSpPr>
          <p:cNvPr id="833" name="Google Shape;925;g114b14647e4_8_573">
            <a:extLst>
              <a:ext uri="{FF2B5EF4-FFF2-40B4-BE49-F238E27FC236}">
                <a16:creationId xmlns:a16="http://schemas.microsoft.com/office/drawing/2014/main" id="{23CE01DC-07E1-7EC5-2AB2-4F5A9EE79040}"/>
              </a:ext>
            </a:extLst>
          </p:cNvPr>
          <p:cNvSpPr txBox="1"/>
          <p:nvPr/>
        </p:nvSpPr>
        <p:spPr>
          <a:xfrm>
            <a:off x="5981436" y="3314718"/>
            <a:ext cx="3096900" cy="739500"/>
          </a:xfrm>
          <a:prstGeom prst="rect">
            <a:avLst/>
          </a:prstGeom>
          <a:solidFill>
            <a:srgbClr val="1A4480"/>
          </a:solidFill>
          <a:ln>
            <a:noFill/>
          </a:ln>
        </p:spPr>
        <p:txBody>
          <a:bodyPr spcFirstLastPara="1" wrap="square" lIns="91425" tIns="91425" rIns="91425" bIns="91425" anchor="ctr" anchorCtr="0">
            <a:noAutofit/>
          </a:bodyPr>
          <a:lstStyle/>
          <a:p>
            <a:pPr marL="0" lvl="0" indent="0" algn="l" rtl="0">
              <a:lnSpc>
                <a:spcPct val="130000"/>
              </a:lnSpc>
              <a:spcBef>
                <a:spcPts val="0"/>
              </a:spcBef>
              <a:spcAft>
                <a:spcPts val="0"/>
              </a:spcAft>
              <a:buNone/>
            </a:pPr>
            <a:r>
              <a:rPr lang="en-US" sz="1100">
                <a:solidFill>
                  <a:schemeClr val="lt1"/>
                </a:solidFill>
                <a:latin typeface="Roboto"/>
                <a:ea typeface="Roboto"/>
                <a:cs typeface="Roboto"/>
                <a:sym typeface="Roboto"/>
              </a:rPr>
              <a:t>(New) Single-Sign-On functionality for </a:t>
            </a:r>
            <a:r>
              <a:rPr lang="en-US" sz="1100" b="1">
                <a:solidFill>
                  <a:srgbClr val="FFD966"/>
                </a:solidFill>
                <a:latin typeface="Roboto"/>
                <a:ea typeface="Roboto"/>
                <a:cs typeface="Roboto"/>
                <a:sym typeface="Roboto"/>
              </a:rPr>
              <a:t>all systems within the site’s ecosystem</a:t>
            </a:r>
            <a:endParaRPr sz="1100" b="1">
              <a:solidFill>
                <a:srgbClr val="FFD966"/>
              </a:solidFill>
              <a:latin typeface="Roboto"/>
              <a:ea typeface="Roboto"/>
              <a:cs typeface="Roboto"/>
              <a:sym typeface="Roboto"/>
            </a:endParaRPr>
          </a:p>
        </p:txBody>
      </p:sp>
      <p:sp>
        <p:nvSpPr>
          <p:cNvPr id="835" name="Google Shape;928;g114b14647e4_8_573">
            <a:extLst>
              <a:ext uri="{FF2B5EF4-FFF2-40B4-BE49-F238E27FC236}">
                <a16:creationId xmlns:a16="http://schemas.microsoft.com/office/drawing/2014/main" id="{D1EAD4E4-5FD5-7E19-4062-809F44563F33}"/>
              </a:ext>
              <a:ext uri="{C183D7F6-B498-43B3-948B-1728B52AA6E4}">
                <adec:decorative xmlns:adec="http://schemas.microsoft.com/office/drawing/2017/decorative" val="1"/>
              </a:ext>
            </a:extLst>
          </p:cNvPr>
          <p:cNvSpPr/>
          <p:nvPr/>
        </p:nvSpPr>
        <p:spPr>
          <a:xfrm>
            <a:off x="205721" y="4187578"/>
            <a:ext cx="3868500" cy="739500"/>
          </a:xfrm>
          <a:prstGeom prst="rect">
            <a:avLst/>
          </a:prstGeom>
          <a:solidFill>
            <a:srgbClr val="1A44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latin typeface="Roboto"/>
              <a:ea typeface="Roboto"/>
              <a:cs typeface="Roboto"/>
              <a:sym typeface="Roboto"/>
            </a:endParaRPr>
          </a:p>
        </p:txBody>
      </p:sp>
      <p:sp>
        <p:nvSpPr>
          <p:cNvPr id="836" name="Google Shape;929;g114b14647e4_8_573">
            <a:extLst>
              <a:ext uri="{FF2B5EF4-FFF2-40B4-BE49-F238E27FC236}">
                <a16:creationId xmlns:a16="http://schemas.microsoft.com/office/drawing/2014/main" id="{CA0B60DB-25B7-24D6-B850-5158A30971C2}"/>
              </a:ext>
              <a:ext uri="{C183D7F6-B498-43B3-948B-1728B52AA6E4}">
                <adec:decorative xmlns:adec="http://schemas.microsoft.com/office/drawing/2017/decorative" val="1"/>
              </a:ext>
            </a:extLst>
          </p:cNvPr>
          <p:cNvSpPr/>
          <p:nvPr/>
        </p:nvSpPr>
        <p:spPr>
          <a:xfrm>
            <a:off x="320578" y="4187581"/>
            <a:ext cx="760500" cy="736200"/>
          </a:xfrm>
          <a:prstGeom prst="chevron">
            <a:avLst>
              <a:gd name="adj" fmla="val 50000"/>
            </a:avLst>
          </a:pr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latin typeface="Roboto"/>
              <a:ea typeface="Roboto"/>
              <a:cs typeface="Roboto"/>
              <a:sym typeface="Roboto"/>
            </a:endParaRPr>
          </a:p>
        </p:txBody>
      </p:sp>
      <p:sp>
        <p:nvSpPr>
          <p:cNvPr id="837" name="Google Shape;930;g114b14647e4_8_573">
            <a:extLst>
              <a:ext uri="{FF2B5EF4-FFF2-40B4-BE49-F238E27FC236}">
                <a16:creationId xmlns:a16="http://schemas.microsoft.com/office/drawing/2014/main" id="{62D75E7C-82DB-22E7-8C97-07FA64A6775F}"/>
              </a:ext>
              <a:ext uri="{C183D7F6-B498-43B3-948B-1728B52AA6E4}">
                <adec:decorative xmlns:adec="http://schemas.microsoft.com/office/drawing/2017/decorative" val="1"/>
              </a:ext>
            </a:extLst>
          </p:cNvPr>
          <p:cNvSpPr/>
          <p:nvPr/>
        </p:nvSpPr>
        <p:spPr>
          <a:xfrm>
            <a:off x="194025" y="4187581"/>
            <a:ext cx="817200" cy="739500"/>
          </a:xfrm>
          <a:prstGeom prst="homePlate">
            <a:avLst>
              <a:gd name="adj" fmla="val 50000"/>
            </a:avLst>
          </a:prstGeom>
          <a:solidFill>
            <a:srgbClr val="2378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latin typeface="Roboto"/>
              <a:ea typeface="Roboto"/>
              <a:cs typeface="Roboto"/>
              <a:sym typeface="Roboto"/>
            </a:endParaRPr>
          </a:p>
        </p:txBody>
      </p:sp>
      <p:sp>
        <p:nvSpPr>
          <p:cNvPr id="838" name="Google Shape;931;g114b14647e4_8_573">
            <a:extLst>
              <a:ext uri="{FF2B5EF4-FFF2-40B4-BE49-F238E27FC236}">
                <a16:creationId xmlns:a16="http://schemas.microsoft.com/office/drawing/2014/main" id="{A8C977E1-7D74-D9ED-DA67-49691B4E87FF}"/>
              </a:ext>
            </a:extLst>
          </p:cNvPr>
          <p:cNvSpPr txBox="1"/>
          <p:nvPr/>
        </p:nvSpPr>
        <p:spPr>
          <a:xfrm>
            <a:off x="1086086" y="4189994"/>
            <a:ext cx="2988000" cy="739500"/>
          </a:xfrm>
          <a:prstGeom prst="rect">
            <a:avLst/>
          </a:prstGeom>
          <a:solidFill>
            <a:srgbClr val="1A4480"/>
          </a:solidFill>
          <a:ln>
            <a:noFill/>
          </a:ln>
        </p:spPr>
        <p:txBody>
          <a:bodyPr spcFirstLastPara="1" wrap="square" lIns="91425" tIns="91425" rIns="91425" bIns="91425" anchor="ctr" anchorCtr="0">
            <a:noAutofit/>
          </a:bodyPr>
          <a:lstStyle/>
          <a:p>
            <a:pPr marL="0" lvl="0" indent="0" algn="l" rtl="0">
              <a:lnSpc>
                <a:spcPct val="130000"/>
              </a:lnSpc>
              <a:spcBef>
                <a:spcPts val="0"/>
              </a:spcBef>
              <a:spcAft>
                <a:spcPts val="0"/>
              </a:spcAft>
              <a:buNone/>
            </a:pPr>
            <a:r>
              <a:rPr lang="en-US" sz="1100">
                <a:solidFill>
                  <a:schemeClr val="lt1"/>
                </a:solidFill>
                <a:latin typeface="Roboto"/>
                <a:ea typeface="Roboto"/>
                <a:cs typeface="Roboto"/>
                <a:sym typeface="Roboto"/>
              </a:rPr>
              <a:t>Use </a:t>
            </a:r>
            <a:r>
              <a:rPr lang="en-US" sz="1100" b="1">
                <a:solidFill>
                  <a:schemeClr val="accent1"/>
                </a:solidFill>
                <a:latin typeface="Roboto"/>
                <a:ea typeface="Roboto"/>
                <a:cs typeface="Roboto"/>
                <a:sym typeface="Roboto"/>
              </a:rPr>
              <a:t>Plain Language</a:t>
            </a:r>
            <a:endParaRPr sz="1100" b="1">
              <a:solidFill>
                <a:schemeClr val="accent1"/>
              </a:solidFill>
              <a:latin typeface="Roboto"/>
              <a:ea typeface="Roboto"/>
              <a:cs typeface="Roboto"/>
              <a:sym typeface="Roboto"/>
            </a:endParaRPr>
          </a:p>
        </p:txBody>
      </p:sp>
      <p:sp>
        <p:nvSpPr>
          <p:cNvPr id="839" name="Google Shape;932;g114b14647e4_8_573">
            <a:extLst>
              <a:ext uri="{FF2B5EF4-FFF2-40B4-BE49-F238E27FC236}">
                <a16:creationId xmlns:a16="http://schemas.microsoft.com/office/drawing/2014/main" id="{E11A1004-D791-E52E-4553-19522B8062E2}"/>
              </a:ext>
            </a:extLst>
          </p:cNvPr>
          <p:cNvSpPr txBox="1"/>
          <p:nvPr/>
        </p:nvSpPr>
        <p:spPr>
          <a:xfrm>
            <a:off x="194025" y="4343557"/>
            <a:ext cx="601800" cy="427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2600" b="1">
                <a:solidFill>
                  <a:srgbClr val="FFFFFF"/>
                </a:solidFill>
                <a:latin typeface="Roboto"/>
                <a:ea typeface="Roboto"/>
                <a:cs typeface="Roboto"/>
                <a:sym typeface="Roboto"/>
              </a:rPr>
              <a:t>4</a:t>
            </a:r>
            <a:endParaRPr sz="2600" b="1">
              <a:solidFill>
                <a:srgbClr val="FFFFFF"/>
              </a:solidFill>
              <a:latin typeface="Roboto"/>
              <a:ea typeface="Roboto"/>
              <a:cs typeface="Roboto"/>
              <a:sym typeface="Roboto"/>
            </a:endParaRPr>
          </a:p>
        </p:txBody>
      </p:sp>
      <p:sp>
        <p:nvSpPr>
          <p:cNvPr id="834" name="Google Shape;927;g114b14647e4_8_573">
            <a:extLst>
              <a:ext uri="{FF2B5EF4-FFF2-40B4-BE49-F238E27FC236}">
                <a16:creationId xmlns:a16="http://schemas.microsoft.com/office/drawing/2014/main" id="{D7FB3AF3-2735-6AAD-2E67-2E3D4549BA32}"/>
              </a:ext>
              <a:ext uri="{C183D7F6-B498-43B3-948B-1728B52AA6E4}">
                <adec:decorative xmlns:adec="http://schemas.microsoft.com/office/drawing/2017/decorative" val="1"/>
              </a:ext>
            </a:extLst>
          </p:cNvPr>
          <p:cNvSpPr/>
          <p:nvPr/>
        </p:nvSpPr>
        <p:spPr>
          <a:xfrm>
            <a:off x="4246812" y="4348689"/>
            <a:ext cx="622800" cy="458400"/>
          </a:xfrm>
          <a:prstGeom prst="stripedRightArrow">
            <a:avLst>
              <a:gd name="adj1" fmla="val 50000"/>
              <a:gd name="adj2" fmla="val 50000"/>
            </a:avLst>
          </a:prstGeom>
          <a:solidFill>
            <a:srgbClr val="2378C3"/>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1300">
              <a:latin typeface="Roboto"/>
              <a:ea typeface="Roboto"/>
              <a:cs typeface="Roboto"/>
              <a:sym typeface="Roboto"/>
            </a:endParaRPr>
          </a:p>
        </p:txBody>
      </p:sp>
      <p:sp>
        <p:nvSpPr>
          <p:cNvPr id="840" name="Google Shape;933;g114b14647e4_8_573">
            <a:extLst>
              <a:ext uri="{FF2B5EF4-FFF2-40B4-BE49-F238E27FC236}">
                <a16:creationId xmlns:a16="http://schemas.microsoft.com/office/drawing/2014/main" id="{03282710-629D-15FC-4F53-1B865ABD3626}"/>
              </a:ext>
              <a:ext uri="{C183D7F6-B498-43B3-948B-1728B52AA6E4}">
                <adec:decorative xmlns:adec="http://schemas.microsoft.com/office/drawing/2017/decorative" val="1"/>
              </a:ext>
            </a:extLst>
          </p:cNvPr>
          <p:cNvSpPr/>
          <p:nvPr/>
        </p:nvSpPr>
        <p:spPr>
          <a:xfrm>
            <a:off x="5075824" y="4187715"/>
            <a:ext cx="4002600" cy="739500"/>
          </a:xfrm>
          <a:prstGeom prst="rect">
            <a:avLst/>
          </a:prstGeom>
          <a:solidFill>
            <a:srgbClr val="1A44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latin typeface="Roboto"/>
              <a:ea typeface="Roboto"/>
              <a:cs typeface="Roboto"/>
              <a:sym typeface="Roboto"/>
            </a:endParaRPr>
          </a:p>
        </p:txBody>
      </p:sp>
      <p:sp>
        <p:nvSpPr>
          <p:cNvPr id="841" name="Google Shape;934;g114b14647e4_8_573">
            <a:extLst>
              <a:ext uri="{FF2B5EF4-FFF2-40B4-BE49-F238E27FC236}">
                <a16:creationId xmlns:a16="http://schemas.microsoft.com/office/drawing/2014/main" id="{4C4EFCA8-1C47-7F08-73DE-2849D97255E8}"/>
              </a:ext>
              <a:ext uri="{C183D7F6-B498-43B3-948B-1728B52AA6E4}">
                <adec:decorative xmlns:adec="http://schemas.microsoft.com/office/drawing/2017/decorative" val="1"/>
              </a:ext>
            </a:extLst>
          </p:cNvPr>
          <p:cNvSpPr/>
          <p:nvPr/>
        </p:nvSpPr>
        <p:spPr>
          <a:xfrm>
            <a:off x="5194662" y="4187717"/>
            <a:ext cx="786900" cy="736200"/>
          </a:xfrm>
          <a:prstGeom prst="chevron">
            <a:avLst>
              <a:gd name="adj" fmla="val 50000"/>
            </a:avLst>
          </a:pr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latin typeface="Roboto"/>
              <a:ea typeface="Roboto"/>
              <a:cs typeface="Roboto"/>
              <a:sym typeface="Roboto"/>
            </a:endParaRPr>
          </a:p>
        </p:txBody>
      </p:sp>
      <p:sp>
        <p:nvSpPr>
          <p:cNvPr id="842" name="Google Shape;935;g114b14647e4_8_573">
            <a:extLst>
              <a:ext uri="{FF2B5EF4-FFF2-40B4-BE49-F238E27FC236}">
                <a16:creationId xmlns:a16="http://schemas.microsoft.com/office/drawing/2014/main" id="{3B9F27D0-C0F0-27A1-78D1-D03BECCF2C78}"/>
              </a:ext>
              <a:ext uri="{C183D7F6-B498-43B3-948B-1728B52AA6E4}">
                <adec:decorative xmlns:adec="http://schemas.microsoft.com/office/drawing/2017/decorative" val="1"/>
              </a:ext>
            </a:extLst>
          </p:cNvPr>
          <p:cNvSpPr/>
          <p:nvPr/>
        </p:nvSpPr>
        <p:spPr>
          <a:xfrm>
            <a:off x="5063722" y="4187717"/>
            <a:ext cx="845400" cy="739500"/>
          </a:xfrm>
          <a:prstGeom prst="homePlate">
            <a:avLst>
              <a:gd name="adj" fmla="val 50000"/>
            </a:avLst>
          </a:prstGeom>
          <a:solidFill>
            <a:srgbClr val="2378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latin typeface="Roboto"/>
              <a:ea typeface="Roboto"/>
              <a:cs typeface="Roboto"/>
              <a:sym typeface="Roboto"/>
            </a:endParaRPr>
          </a:p>
        </p:txBody>
      </p:sp>
      <p:sp>
        <p:nvSpPr>
          <p:cNvPr id="843" name="Google Shape;936;g114b14647e4_8_573">
            <a:extLst>
              <a:ext uri="{FF2B5EF4-FFF2-40B4-BE49-F238E27FC236}">
                <a16:creationId xmlns:a16="http://schemas.microsoft.com/office/drawing/2014/main" id="{92BA3B79-F4EC-31AD-B108-7F63E52C65DE}"/>
              </a:ext>
            </a:extLst>
          </p:cNvPr>
          <p:cNvSpPr txBox="1"/>
          <p:nvPr/>
        </p:nvSpPr>
        <p:spPr>
          <a:xfrm>
            <a:off x="5063722" y="4343705"/>
            <a:ext cx="622800" cy="427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2600" b="1">
                <a:solidFill>
                  <a:srgbClr val="FFFFFF"/>
                </a:solidFill>
                <a:latin typeface="Roboto"/>
                <a:ea typeface="Roboto"/>
                <a:cs typeface="Roboto"/>
                <a:sym typeface="Roboto"/>
              </a:rPr>
              <a:t>4</a:t>
            </a:r>
            <a:endParaRPr sz="2600" b="1">
              <a:solidFill>
                <a:srgbClr val="FFFFFF"/>
              </a:solidFill>
              <a:latin typeface="Roboto"/>
              <a:ea typeface="Roboto"/>
              <a:cs typeface="Roboto"/>
              <a:sym typeface="Roboto"/>
            </a:endParaRPr>
          </a:p>
        </p:txBody>
      </p:sp>
      <p:sp>
        <p:nvSpPr>
          <p:cNvPr id="844" name="Google Shape;937;g114b14647e4_8_573">
            <a:extLst>
              <a:ext uri="{FF2B5EF4-FFF2-40B4-BE49-F238E27FC236}">
                <a16:creationId xmlns:a16="http://schemas.microsoft.com/office/drawing/2014/main" id="{96544B9B-DDE6-E449-804A-A2A1E2C3EEFB}"/>
              </a:ext>
            </a:extLst>
          </p:cNvPr>
          <p:cNvSpPr txBox="1"/>
          <p:nvPr/>
        </p:nvSpPr>
        <p:spPr>
          <a:xfrm>
            <a:off x="5981436" y="4190118"/>
            <a:ext cx="3096900" cy="739500"/>
          </a:xfrm>
          <a:prstGeom prst="rect">
            <a:avLst/>
          </a:prstGeom>
          <a:solidFill>
            <a:srgbClr val="1A4480"/>
          </a:solidFill>
          <a:ln>
            <a:noFill/>
          </a:ln>
        </p:spPr>
        <p:txBody>
          <a:bodyPr spcFirstLastPara="1" wrap="square" lIns="91425" tIns="91425" rIns="91425" bIns="91425" anchor="ctr" anchorCtr="0">
            <a:noAutofit/>
          </a:bodyPr>
          <a:lstStyle/>
          <a:p>
            <a:pPr marL="0" lvl="0" indent="0" algn="l" rtl="0">
              <a:lnSpc>
                <a:spcPct val="130000"/>
              </a:lnSpc>
              <a:spcBef>
                <a:spcPts val="0"/>
              </a:spcBef>
              <a:spcAft>
                <a:spcPts val="0"/>
              </a:spcAft>
              <a:buNone/>
            </a:pPr>
            <a:r>
              <a:rPr lang="en-US" sz="1100">
                <a:solidFill>
                  <a:schemeClr val="lt1"/>
                </a:solidFill>
                <a:latin typeface="Roboto"/>
                <a:ea typeface="Roboto"/>
                <a:cs typeface="Roboto"/>
                <a:sym typeface="Roboto"/>
              </a:rPr>
              <a:t>Minimized use of acronyms or technical jargon</a:t>
            </a:r>
            <a:endParaRPr sz="1100">
              <a:solidFill>
                <a:schemeClr val="lt1"/>
              </a:solidFill>
              <a:latin typeface="Roboto"/>
              <a:ea typeface="Roboto"/>
              <a:cs typeface="Roboto"/>
              <a:sym typeface="Roboto"/>
            </a:endParaRPr>
          </a:p>
        </p:txBody>
      </p:sp>
    </p:spTree>
    <p:extLst>
      <p:ext uri="{BB962C8B-B14F-4D97-AF65-F5344CB8AC3E}">
        <p14:creationId xmlns:p14="http://schemas.microsoft.com/office/powerpoint/2010/main" val="25233535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941"/>
        <p:cNvGrpSpPr/>
        <p:nvPr/>
      </p:nvGrpSpPr>
      <p:grpSpPr>
        <a:xfrm>
          <a:off x="0" y="0"/>
          <a:ext cx="0" cy="0"/>
          <a:chOff x="0" y="0"/>
          <a:chExt cx="0" cy="0"/>
        </a:xfrm>
      </p:grpSpPr>
      <p:sp>
        <p:nvSpPr>
          <p:cNvPr id="2" name="Title 1">
            <a:extLst>
              <a:ext uri="{FF2B5EF4-FFF2-40B4-BE49-F238E27FC236}">
                <a16:creationId xmlns:a16="http://schemas.microsoft.com/office/drawing/2014/main" id="{39005B36-9817-58F4-E5B0-084AFC99C370}"/>
              </a:ext>
            </a:extLst>
          </p:cNvPr>
          <p:cNvSpPr>
            <a:spLocks noGrp="1"/>
          </p:cNvSpPr>
          <p:nvPr>
            <p:ph type="title"/>
          </p:nvPr>
        </p:nvSpPr>
        <p:spPr/>
        <p:txBody>
          <a:bodyPr/>
          <a:lstStyle/>
          <a:p>
            <a:r>
              <a:rPr lang="en-US" dirty="0"/>
              <a:t>Case Study</a:t>
            </a:r>
          </a:p>
        </p:txBody>
      </p:sp>
      <p:sp>
        <p:nvSpPr>
          <p:cNvPr id="942" name="Google Shape;942;g114b14647e4_1_6"/>
          <p:cNvSpPr/>
          <p:nvPr/>
        </p:nvSpPr>
        <p:spPr>
          <a:xfrm>
            <a:off x="684225" y="1740726"/>
            <a:ext cx="7772400" cy="2716500"/>
          </a:xfrm>
          <a:prstGeom prst="rect">
            <a:avLst/>
          </a:prstGeom>
          <a:noFill/>
          <a:ln>
            <a:noFill/>
          </a:ln>
        </p:spPr>
        <p:txBody>
          <a:bodyPr spcFirstLastPara="1" wrap="square" lIns="91425" tIns="45700" rIns="91425" bIns="45700" anchor="t" anchorCtr="0">
            <a:noAutofit/>
          </a:bodyPr>
          <a:lstStyle/>
          <a:p>
            <a:pPr marL="342900" marR="0" lvl="0" indent="-330200" algn="l" rtl="0">
              <a:lnSpc>
                <a:spcPct val="100000"/>
              </a:lnSpc>
              <a:spcBef>
                <a:spcPts val="0"/>
              </a:spcBef>
              <a:spcAft>
                <a:spcPts val="0"/>
              </a:spcAft>
              <a:buClr>
                <a:schemeClr val="dk1"/>
              </a:buClr>
              <a:buSzPts val="1800"/>
              <a:buFont typeface="Arial"/>
              <a:buChar char="•"/>
            </a:pPr>
            <a:r>
              <a:rPr lang="en-US" sz="1800" dirty="0">
                <a:solidFill>
                  <a:schemeClr val="dk1"/>
                </a:solidFill>
              </a:rPr>
              <a:t>Let’s buy a mobile office (what in the world is that?!)</a:t>
            </a:r>
            <a:endParaRPr sz="1800" b="0" i="0" u="none" strike="noStrike" cap="none" dirty="0">
              <a:solidFill>
                <a:srgbClr val="000000"/>
              </a:solidFill>
              <a:latin typeface="Arial"/>
              <a:ea typeface="Arial"/>
              <a:cs typeface="Arial"/>
              <a:sym typeface="Arial"/>
            </a:endParaRPr>
          </a:p>
          <a:p>
            <a:pPr marL="800100" lvl="1" indent="-330200">
              <a:spcBef>
                <a:spcPts val="400"/>
              </a:spcBef>
              <a:buClr>
                <a:schemeClr val="dk1"/>
              </a:buClr>
              <a:buSzPts val="1800"/>
              <a:buFont typeface="Arial"/>
              <a:buChar char="•"/>
            </a:pPr>
            <a:r>
              <a:rPr lang="en-US" dirty="0">
                <a:solidFill>
                  <a:schemeClr val="dk1"/>
                </a:solidFill>
              </a:rPr>
              <a:t>Find vendors</a:t>
            </a:r>
          </a:p>
          <a:p>
            <a:pPr marL="1257300" lvl="2" indent="-330200">
              <a:spcBef>
                <a:spcPts val="400"/>
              </a:spcBef>
              <a:buClr>
                <a:schemeClr val="dk1"/>
              </a:buClr>
              <a:buSzPts val="1800"/>
              <a:buFont typeface="Arial"/>
              <a:buChar char="•"/>
            </a:pPr>
            <a:r>
              <a:rPr lang="en-US" dirty="0">
                <a:solidFill>
                  <a:schemeClr val="dk1"/>
                </a:solidFill>
              </a:rPr>
              <a:t>Contracts and Vendors</a:t>
            </a:r>
          </a:p>
          <a:p>
            <a:pPr marL="1257300" lvl="2" indent="-330200">
              <a:spcBef>
                <a:spcPts val="400"/>
              </a:spcBef>
              <a:buClr>
                <a:schemeClr val="dk1"/>
              </a:buClr>
              <a:buSzPts val="1800"/>
              <a:buFont typeface="Arial"/>
              <a:buChar char="•"/>
            </a:pPr>
            <a:r>
              <a:rPr lang="en-US" dirty="0">
                <a:solidFill>
                  <a:schemeClr val="dk1"/>
                </a:solidFill>
              </a:rPr>
              <a:t>Market Research as a Service/Scope Review</a:t>
            </a:r>
            <a:endParaRPr dirty="0">
              <a:solidFill>
                <a:schemeClr val="dk1"/>
              </a:solidFill>
            </a:endParaRPr>
          </a:p>
          <a:p>
            <a:pPr marL="800100" lvl="1" indent="-330200">
              <a:spcBef>
                <a:spcPts val="400"/>
              </a:spcBef>
              <a:buClr>
                <a:schemeClr val="dk1"/>
              </a:buClr>
              <a:buSzPts val="1800"/>
              <a:buChar char="•"/>
            </a:pPr>
            <a:r>
              <a:rPr lang="en-US" dirty="0">
                <a:solidFill>
                  <a:schemeClr val="dk1"/>
                </a:solidFill>
              </a:rPr>
              <a:t>Find sample bill of materials (BOM) or statement of work (SOW)</a:t>
            </a:r>
            <a:endParaRPr dirty="0">
              <a:solidFill>
                <a:schemeClr val="dk1"/>
              </a:solidFill>
            </a:endParaRPr>
          </a:p>
          <a:p>
            <a:pPr marL="800100" lvl="1" indent="-330200">
              <a:spcBef>
                <a:spcPts val="400"/>
              </a:spcBef>
              <a:buClr>
                <a:schemeClr val="dk1"/>
              </a:buClr>
              <a:buSzPts val="1800"/>
              <a:buChar char="•"/>
            </a:pPr>
            <a:r>
              <a:rPr lang="en-US" dirty="0">
                <a:solidFill>
                  <a:srgbClr val="000000"/>
                </a:solidFill>
                <a:cs typeface="Arial"/>
                <a:sym typeface="Arial"/>
              </a:rPr>
              <a:t>Estimate how much a Project Manager might be</a:t>
            </a:r>
            <a:endParaRPr lang="en-US" dirty="0">
              <a:solidFill>
                <a:schemeClr val="dk1"/>
              </a:solidFill>
              <a:sym typeface="Arial"/>
            </a:endParaRPr>
          </a:p>
        </p:txBody>
      </p:sp>
    </p:spTree>
    <p:extLst>
      <p:ext uri="{BB962C8B-B14F-4D97-AF65-F5344CB8AC3E}">
        <p14:creationId xmlns:p14="http://schemas.microsoft.com/office/powerpoint/2010/main" val="2190254724"/>
      </p:ext>
    </p:extLst>
  </p:cSld>
  <p:clrMapOvr>
    <a:masterClrMapping/>
  </p:clrMapOvr>
</p:sld>
</file>

<file path=ppt/theme/theme1.xml><?xml version="1.0" encoding="utf-8"?>
<a:theme xmlns:a="http://schemas.openxmlformats.org/drawingml/2006/main" name="Office Theme">
  <a:themeElements>
    <a:clrScheme name="GSA SmartPay">
      <a:dk1>
        <a:srgbClr val="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EAC1C"/>
      </a:hlink>
      <a:folHlink>
        <a:srgbClr val="C000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Integral</Template>
  <TotalTime>6289</TotalTime>
  <Words>590</Words>
  <Application>Microsoft Office PowerPoint</Application>
  <PresentationFormat>On-screen Show (16:9)</PresentationFormat>
  <Paragraphs>107</Paragraphs>
  <Slides>28</Slides>
  <Notes>28</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28</vt:i4>
      </vt:variant>
    </vt:vector>
  </HeadingPairs>
  <TitlesOfParts>
    <vt:vector size="34" baseType="lpstr">
      <vt:lpstr>Arial</vt:lpstr>
      <vt:lpstr>Arial Bold</vt:lpstr>
      <vt:lpstr>Calibri</vt:lpstr>
      <vt:lpstr>Roboto</vt:lpstr>
      <vt:lpstr>Source Sans Pro</vt:lpstr>
      <vt:lpstr>Office Theme</vt:lpstr>
      <vt:lpstr>buy.gsa.gov – a smart place to do market research  Andrea Azarcon Heller</vt:lpstr>
      <vt:lpstr>Agenda</vt:lpstr>
      <vt:lpstr>What is buy.gsa.gov?</vt:lpstr>
      <vt:lpstr>GSA Systems – Current State</vt:lpstr>
      <vt:lpstr>buy.gsa.gov Vision</vt:lpstr>
      <vt:lpstr>Your Feedback Drives Our Development</vt:lpstr>
      <vt:lpstr>FY22 Usability by the Numbers</vt:lpstr>
      <vt:lpstr>Your Feedback Drives Our Development</vt:lpstr>
      <vt:lpstr>Case Study</vt:lpstr>
      <vt:lpstr>Question and Answer</vt:lpstr>
      <vt:lpstr>GSA Starmark Logo</vt:lpstr>
      <vt:lpstr>Backup Slides</vt:lpstr>
      <vt:lpstr>Use your FAS ID (Advantage, eBuy) or MAX.gov account to login for certain resources</vt:lpstr>
      <vt:lpstr>Research GSA contracts and vendors</vt:lpstr>
      <vt:lpstr>Filter Results (such as socioeconomic) </vt:lpstr>
      <vt:lpstr>Contract/Vendor Search Results</vt:lpstr>
      <vt:lpstr>Market Research as a Service</vt:lpstr>
      <vt:lpstr>Market Research as a Service</vt:lpstr>
      <vt:lpstr>Market Research as a Service</vt:lpstr>
      <vt:lpstr>Document Library (Samples and Templates)</vt:lpstr>
      <vt:lpstr>Document Library (Samples and Templates)</vt:lpstr>
      <vt:lpstr>Document Library (Samples and Templates)</vt:lpstr>
      <vt:lpstr>Document Library (Samples and Templates)</vt:lpstr>
      <vt:lpstr>Pricing Central</vt:lpstr>
      <vt:lpstr>Pricing Central:  CALC+ Quick Rate</vt:lpstr>
      <vt:lpstr>Pricing Central:  CALC+ Quick Rate</vt:lpstr>
      <vt:lpstr>Pricing Central:  CALC+ Quick Rate</vt:lpstr>
      <vt:lpstr>GSA Starmark Logo</vt:lpstr>
    </vt:vector>
  </TitlesOfParts>
  <Company>General Services Administration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GSA User</dc:creator>
  <cp:lastModifiedBy>ElizabethAOwens</cp:lastModifiedBy>
  <cp:revision>28</cp:revision>
  <dcterms:created xsi:type="dcterms:W3CDTF">2015-02-25T18:03:24Z</dcterms:created>
  <dcterms:modified xsi:type="dcterms:W3CDTF">2023-03-02T17:27:05Z</dcterms:modified>
</cp:coreProperties>
</file>