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6" r:id="rId6"/>
    <p:sldId id="267" r:id="rId7"/>
    <p:sldId id="261" r:id="rId8"/>
    <p:sldId id="263" r:id="rId9"/>
    <p:sldId id="260" r:id="rId10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ller, Jonpaul  (JP) CIV DODHRA DTMO (USA)" initials="MJ(CDD(" lastIdx="12" clrIdx="0">
    <p:extLst>
      <p:ext uri="{19B8F6BF-5375-455C-9EA6-DF929625EA0E}">
        <p15:presenceInfo xmlns:p15="http://schemas.microsoft.com/office/powerpoint/2012/main" userId="S-1-5-21-412667653-668731278-4213794525-844083" providerId="AD"/>
      </p:ext>
    </p:extLst>
  </p:cmAuthor>
  <p:cmAuthor id="2" name="Miller, Jonpaul  (JP) CIV DODHRA DTMO (USA)" initials="MJ(CDD( [2]" lastIdx="3" clrIdx="1">
    <p:extLst>
      <p:ext uri="{19B8F6BF-5375-455C-9EA6-DF929625EA0E}">
        <p15:presenceInfo xmlns:p15="http://schemas.microsoft.com/office/powerpoint/2012/main" userId="S::jonpaul.miller.civ@mail.mil::8bacf2e9-435c-471b-9ccd-2b751643f1bb" providerId="AD"/>
      </p:ext>
    </p:extLst>
  </p:cmAuthor>
  <p:cmAuthor id="3" name="Lynn, Richard  B CIV DHRA DTMO" initials="LRBCDD" lastIdx="1" clrIdx="2">
    <p:extLst>
      <p:ext uri="{19B8F6BF-5375-455C-9EA6-DF929625EA0E}">
        <p15:presenceInfo xmlns:p15="http://schemas.microsoft.com/office/powerpoint/2012/main" userId="S-1-5-21-412667653-668731278-4213794525-1701868" providerId="AD"/>
      </p:ext>
    </p:extLst>
  </p:cmAuthor>
  <p:cmAuthor id="4" name="Wright, Nancy A CTR DODHRA DTMO (USA)" initials="WNACDD(" lastIdx="2" clrIdx="3">
    <p:extLst>
      <p:ext uri="{19B8F6BF-5375-455C-9EA6-DF929625EA0E}">
        <p15:presenceInfo xmlns:p15="http://schemas.microsoft.com/office/powerpoint/2012/main" userId="S::nancy.a.wright30.ctr@mail.mil::358ae22a-6478-401d-a864-df851831d1b5" providerId="AD"/>
      </p:ext>
    </p:extLst>
  </p:cmAuthor>
  <p:cmAuthor id="5" name="Woodruff, Daniel M CIV DODHRA DTMO (USA)" initials="WDMCDD(" lastIdx="3" clrIdx="4">
    <p:extLst>
      <p:ext uri="{19B8F6BF-5375-455C-9EA6-DF929625EA0E}">
        <p15:presenceInfo xmlns:p15="http://schemas.microsoft.com/office/powerpoint/2012/main" userId="S::daniel.m.woodruff2.civ@mail.mil::a9e94b00-788b-49fa-92f8-480c6013fcc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7" autoAdjust="0"/>
    <p:restoredTop sz="95226" autoAdjust="0"/>
  </p:normalViewPr>
  <p:slideViewPr>
    <p:cSldViewPr snapToGrid="0" snapToObjects="1">
      <p:cViewPr varScale="1">
        <p:scale>
          <a:sx n="104" d="100"/>
          <a:sy n="104" d="100"/>
        </p:scale>
        <p:origin x="778" y="7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5F2067-A687-B342-BD06-FA386BB5BADC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A17250-56D1-8849-9C4F-9B42269557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606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212FF84-F2C5-42A6-AA43-81E6EE80BC28}" type="slidenum">
              <a:rPr lang="en-US"/>
              <a:pPr/>
              <a:t>2</a:t>
            </a:fld>
            <a:endParaRPr lang="en-US"/>
          </a:p>
        </p:txBody>
      </p:sp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8B4F4CB-C378-48BF-8045-9344E1A6D3BF}" type="slidenum">
              <a:rPr lang="en-US"/>
              <a:pPr/>
              <a:t>3</a:t>
            </a:fld>
            <a:endParaRPr lang="en-US"/>
          </a:p>
        </p:txBody>
      </p:sp>
      <p:sp>
        <p:nvSpPr>
          <p:cNvPr id="11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AFF3DF-FC05-4204-90DA-5A45827B8824}" type="slidenum">
              <a:rPr lang="en-US"/>
              <a:pPr/>
              <a:t>4</a:t>
            </a:fld>
            <a:endParaRPr lang="en-US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AFF3DF-FC05-4204-90DA-5A45827B8824}" type="slidenum">
              <a:rPr lang="en-US"/>
              <a:pPr/>
              <a:t>5</a:t>
            </a:fld>
            <a:endParaRPr lang="en-US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5384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AFF3DF-FC05-4204-90DA-5A45827B8824}" type="slidenum">
              <a:rPr lang="en-US"/>
              <a:pPr/>
              <a:t>6</a:t>
            </a:fld>
            <a:endParaRPr lang="en-US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8576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AFF3DF-FC05-4204-90DA-5A45827B8824}" type="slidenum">
              <a:rPr lang="en-US"/>
              <a:pPr/>
              <a:t>7</a:t>
            </a:fld>
            <a:endParaRPr lang="en-US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9868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AFF3DF-FC05-4204-90DA-5A45827B8824}" type="slidenum">
              <a:rPr lang="en-US"/>
              <a:pPr/>
              <a:t>8</a:t>
            </a:fld>
            <a:endParaRPr lang="en-US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1420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iRez4inchGSAStarMarkRGB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85800" y="457200"/>
            <a:ext cx="759524" cy="685800"/>
          </a:xfrm>
          <a:prstGeom prst="rect">
            <a:avLst/>
          </a:prstGeom>
        </p:spPr>
      </p:pic>
      <p:sp>
        <p:nvSpPr>
          <p:cNvPr id="8" name="Text Box 10"/>
          <p:cNvSpPr txBox="1">
            <a:spLocks noChangeArrowheads="1"/>
          </p:cNvSpPr>
          <p:nvPr userDrawn="1"/>
        </p:nvSpPr>
        <p:spPr bwMode="auto">
          <a:xfrm>
            <a:off x="4419600" y="1031241"/>
            <a:ext cx="4038600" cy="243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r">
              <a:spcBef>
                <a:spcPct val="50000"/>
              </a:spcBef>
            </a:pPr>
            <a:r>
              <a:rPr lang="en-US" sz="1200" b="1" dirty="0">
                <a:solidFill>
                  <a:schemeClr val="bg2"/>
                </a:solidFill>
              </a:rPr>
              <a:t>U.S. General Services Administration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/>
          <a:srcRect l="2893" r="2893"/>
          <a:stretch/>
        </p:blipFill>
        <p:spPr>
          <a:xfrm>
            <a:off x="0" y="1595422"/>
            <a:ext cx="9144000" cy="3548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1029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D578F-EB6A-0D45-BF4C-590753804B8C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2177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>
            <a:lvl1pPr>
              <a:defRPr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D578F-EB6A-0D45-BF4C-590753804B8C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530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F156D492-2D1D-56EF-570C-88395D3E32F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6" y="0"/>
            <a:ext cx="9141768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4400" y="205979"/>
            <a:ext cx="5792400" cy="857250"/>
          </a:xfrm>
        </p:spPr>
        <p:txBody>
          <a:bodyPr>
            <a:noAutofit/>
          </a:bodyPr>
          <a:lstStyle>
            <a:lvl1pPr algn="r">
              <a:defRPr sz="3200"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D578F-EB6A-0D45-BF4C-590753804B8C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2705005-693B-C630-6B63-F107FD6A6AF5}"/>
              </a:ext>
            </a:extLst>
          </p:cNvPr>
          <p:cNvSpPr txBox="1"/>
          <p:nvPr userDrawn="1"/>
        </p:nvSpPr>
        <p:spPr>
          <a:xfrm>
            <a:off x="8611200" y="4799021"/>
            <a:ext cx="4464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fld id="{A148A2A4-532E-8B48-BE15-FAD2C9B6FD7A}" type="slidenum">
              <a:rPr lang="en-US" sz="1200" smtClean="0">
                <a:solidFill>
                  <a:schemeClr val="bg1">
                    <a:lumMod val="50000"/>
                  </a:schemeClr>
                </a:solidFill>
              </a:rPr>
              <a:pPr algn="r"/>
              <a:t>‹#›</a:t>
            </a:fld>
            <a:endParaRPr lang="en-US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8" name="Picture 7" descr="Text, logo&#10;&#10;Description automatically generated">
            <a:extLst>
              <a:ext uri="{FF2B5EF4-FFF2-40B4-BE49-F238E27FC236}">
                <a16:creationId xmlns:a16="http://schemas.microsoft.com/office/drawing/2014/main" id="{2664A21E-02BA-548E-AF35-8DEBC9AE163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84213" y="469198"/>
            <a:ext cx="1934308" cy="773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7192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D578F-EB6A-0D45-BF4C-590753804B8C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601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D578F-EB6A-0D45-BF4C-590753804B8C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09903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D578F-EB6A-0D45-BF4C-590753804B8C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3812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D578F-EB6A-0D45-BF4C-590753804B8C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012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D578F-EB6A-0D45-BF4C-590753804B8C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007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D578F-EB6A-0D45-BF4C-590753804B8C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382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D578F-EB6A-0D45-BF4C-590753804B8C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5378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FD578F-EB6A-0D45-BF4C-590753804B8C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8481E31-80DA-730A-6533-B604ACB81A87}"/>
              </a:ext>
            </a:extLst>
          </p:cNvPr>
          <p:cNvSpPr txBox="1"/>
          <p:nvPr userDrawn="1"/>
        </p:nvSpPr>
        <p:spPr>
          <a:xfrm>
            <a:off x="8611200" y="4799021"/>
            <a:ext cx="4464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fld id="{A148A2A4-532E-8B48-BE15-FAD2C9B6FD7A}" type="slidenum">
              <a:rPr lang="en-US" sz="1200" smtClean="0">
                <a:solidFill>
                  <a:schemeClr val="bg1">
                    <a:lumMod val="50000"/>
                  </a:schemeClr>
                </a:solidFill>
              </a:rPr>
              <a:pPr algn="r"/>
              <a:t>‹#›</a:t>
            </a:fld>
            <a:endParaRPr lang="en-US" sz="12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2370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dodhra.mc-alex.dtmo.list.government-travel-charge-card-team@mail.mil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5"/>
          <p:cNvSpPr txBox="1">
            <a:spLocks noGrp="1" noChangeArrowheads="1"/>
          </p:cNvSpPr>
          <p:nvPr>
            <p:ph type="title" idx="4294967295"/>
          </p:nvPr>
        </p:nvSpPr>
        <p:spPr bwMode="auto">
          <a:xfrm>
            <a:off x="296985" y="3348111"/>
            <a:ext cx="3993661" cy="1536504"/>
          </a:xfrm>
          <a:prstGeom prst="rect">
            <a:avLst/>
          </a:prstGeom>
          <a:noFill/>
          <a:ln w="9525">
            <a:noFill/>
            <a:prstDash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7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5087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DoD Travel Card Program Update</a:t>
            </a:r>
          </a:p>
          <a:p>
            <a:pPr marL="0" marR="0" lvl="0" indent="0" algn="l" defTabSz="457200" rtl="0" eaLnBrk="1" fontAlgn="auto" latinLnBrk="0" hangingPunct="1">
              <a:lnSpc>
                <a:spcPct val="9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Arial Bold" pitchFamily="92" charset="0"/>
                <a:ea typeface="+mn-ea"/>
                <a:cs typeface="+mn-cs"/>
              </a:rPr>
              <a:t>Alec Cloyd</a:t>
            </a:r>
            <a:b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Arial Bold" pitchFamily="92" charset="0"/>
                <a:ea typeface="+mn-ea"/>
                <a:cs typeface="+mn-cs"/>
              </a:rPr>
            </a:b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Chief, Travel Operations Division</a:t>
            </a:r>
          </a:p>
          <a:p>
            <a:pPr marL="0" marR="0" lvl="0" indent="0" algn="l" defTabSz="457200" rtl="0" eaLnBrk="1" fontAlgn="auto" latinLnBrk="0" hangingPunct="1">
              <a:lnSpc>
                <a:spcPct val="9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Defense Travel Management Office (DTMO)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08072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684217" y="513160"/>
            <a:ext cx="7769225" cy="685800"/>
          </a:xfrm>
          <a:prstGeom prst="rect">
            <a:avLst/>
          </a:prstGeom>
          <a:noFill/>
          <a:ln w="9525">
            <a:noFill/>
            <a:prstDash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Agenda</a:t>
            </a:r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684213" y="1370410"/>
            <a:ext cx="777240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/>
          <a:lstStyle/>
          <a:p>
            <a:pPr marL="342878" indent="-342878" eaLnBrk="1" hangingPunct="1">
              <a:spcBef>
                <a:spcPct val="20000"/>
              </a:spcBef>
              <a:buFontTx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DTMO Travel Card Program Team</a:t>
            </a:r>
          </a:p>
          <a:p>
            <a:pPr marL="342878" indent="-342878" eaLnBrk="1" hangingPunct="1">
              <a:spcBef>
                <a:spcPct val="20000"/>
              </a:spcBef>
              <a:buFontTx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Program/Policy Updates Since 2022 Training Forum</a:t>
            </a:r>
          </a:p>
          <a:p>
            <a:pPr marL="342878" indent="-342878" eaLnBrk="1" hangingPunct="1">
              <a:spcBef>
                <a:spcPct val="20000"/>
              </a:spcBef>
              <a:buFontTx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Key Program Metrics for CY2022</a:t>
            </a:r>
          </a:p>
          <a:p>
            <a:pPr marL="342878" indent="-342878" eaLnBrk="1" hangingPunct="1">
              <a:spcBef>
                <a:spcPct val="20000"/>
              </a:spcBef>
              <a:buFontTx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Program Strategic Goals</a:t>
            </a:r>
          </a:p>
          <a:p>
            <a:pPr marL="342878" indent="-342878" eaLnBrk="1" hangingPunct="1">
              <a:spcBef>
                <a:spcPct val="20000"/>
              </a:spcBef>
              <a:buFontTx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References</a:t>
            </a:r>
          </a:p>
          <a:p>
            <a:pPr marL="342878" indent="-342878" eaLnBrk="1" hangingPunct="1">
              <a:spcBef>
                <a:spcPct val="20000"/>
              </a:spcBef>
              <a:buFontTx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Question/Answer Period</a:t>
            </a:r>
          </a:p>
        </p:txBody>
      </p:sp>
    </p:spTree>
    <p:extLst>
      <p:ext uri="{BB962C8B-B14F-4D97-AF65-F5344CB8AC3E}">
        <p14:creationId xmlns:p14="http://schemas.microsoft.com/office/powerpoint/2010/main" val="27000725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4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684217" y="513160"/>
            <a:ext cx="7769225" cy="685800"/>
          </a:xfrm>
          <a:prstGeom prst="rect">
            <a:avLst/>
          </a:prstGeom>
          <a:noFill/>
          <a:ln w="9525">
            <a:noFill/>
            <a:prstDash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DTMO Travel Card Program Team</a:t>
            </a: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685799" y="1378092"/>
            <a:ext cx="8135007" cy="35640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/>
          <a:lstStyle/>
          <a:p>
            <a:pPr marL="342878" indent="-342878" eaLnBrk="1" hangingPunct="1">
              <a:spcBef>
                <a:spcPct val="20000"/>
              </a:spcBef>
              <a:buFontTx/>
              <a:buChar char="•"/>
            </a:pPr>
            <a:r>
              <a:rPr lang="en-US" sz="2000" b="1" dirty="0">
                <a:solidFill>
                  <a:srgbClr val="000000"/>
                </a:solidFill>
              </a:rPr>
              <a:t>Alec Cloyd</a:t>
            </a:r>
            <a:r>
              <a:rPr lang="en-US" sz="2000" dirty="0">
                <a:solidFill>
                  <a:srgbClr val="000000"/>
                </a:solidFill>
              </a:rPr>
              <a:t>; Chief, Travel Operations Division</a:t>
            </a:r>
          </a:p>
          <a:p>
            <a:pPr marL="342878" indent="-342878" eaLnBrk="1" hangingPunct="1">
              <a:spcBef>
                <a:spcPct val="20000"/>
              </a:spcBef>
              <a:buFontTx/>
              <a:buChar char="•"/>
            </a:pPr>
            <a:r>
              <a:rPr lang="en-US" sz="2000" b="1" dirty="0">
                <a:solidFill>
                  <a:srgbClr val="000000"/>
                </a:solidFill>
              </a:rPr>
              <a:t>Ray Wall</a:t>
            </a:r>
            <a:r>
              <a:rPr lang="en-US" sz="2000" dirty="0">
                <a:solidFill>
                  <a:srgbClr val="000000"/>
                </a:solidFill>
              </a:rPr>
              <a:t>; Chief, Travel Resources Branch</a:t>
            </a:r>
          </a:p>
          <a:p>
            <a:pPr marL="342878" indent="-342878" eaLnBrk="1" hangingPunct="1">
              <a:spcBef>
                <a:spcPct val="20000"/>
              </a:spcBef>
              <a:buFontTx/>
              <a:buChar char="•"/>
            </a:pPr>
            <a:r>
              <a:rPr lang="en-US" sz="2000" b="1" dirty="0">
                <a:solidFill>
                  <a:srgbClr val="000000"/>
                </a:solidFill>
              </a:rPr>
              <a:t>JP Miller</a:t>
            </a:r>
            <a:r>
              <a:rPr lang="en-US" sz="2000" dirty="0">
                <a:solidFill>
                  <a:srgbClr val="000000"/>
                </a:solidFill>
              </a:rPr>
              <a:t>; Travel Card Team Lead</a:t>
            </a:r>
          </a:p>
          <a:p>
            <a:pPr marL="342878" indent="-342878" eaLnBrk="1" hangingPunct="1">
              <a:spcBef>
                <a:spcPct val="20000"/>
              </a:spcBef>
              <a:buFontTx/>
              <a:buChar char="•"/>
            </a:pPr>
            <a:r>
              <a:rPr lang="en-US" sz="2000" b="1" dirty="0">
                <a:solidFill>
                  <a:srgbClr val="000000"/>
                </a:solidFill>
              </a:rPr>
              <a:t>DeQuan Harrison</a:t>
            </a:r>
            <a:r>
              <a:rPr lang="en-US" sz="2000" dirty="0">
                <a:solidFill>
                  <a:srgbClr val="000000"/>
                </a:solidFill>
              </a:rPr>
              <a:t>; Army/USAF Liaison</a:t>
            </a:r>
          </a:p>
          <a:p>
            <a:pPr marL="342878" indent="-342878" eaLnBrk="1" hangingPunct="1">
              <a:spcBef>
                <a:spcPct val="20000"/>
              </a:spcBef>
              <a:buFontTx/>
              <a:buChar char="•"/>
            </a:pPr>
            <a:r>
              <a:rPr lang="en-US" sz="2000" b="1" dirty="0">
                <a:solidFill>
                  <a:srgbClr val="000000"/>
                </a:solidFill>
              </a:rPr>
              <a:t>Rick Lynn</a:t>
            </a:r>
            <a:r>
              <a:rPr lang="en-US" sz="2000" dirty="0">
                <a:solidFill>
                  <a:srgbClr val="000000"/>
                </a:solidFill>
              </a:rPr>
              <a:t>; Navy/USMC Liaison</a:t>
            </a:r>
          </a:p>
          <a:p>
            <a:pPr marL="342878" indent="-342878" eaLnBrk="1" hangingPunct="1">
              <a:spcBef>
                <a:spcPct val="20000"/>
              </a:spcBef>
              <a:buFontTx/>
              <a:buChar char="•"/>
            </a:pPr>
            <a:r>
              <a:rPr lang="en-US" sz="2000" b="1" dirty="0">
                <a:solidFill>
                  <a:srgbClr val="000000"/>
                </a:solidFill>
              </a:rPr>
              <a:t>Crystal Heath</a:t>
            </a:r>
            <a:r>
              <a:rPr lang="en-US" sz="2000" dirty="0">
                <a:solidFill>
                  <a:srgbClr val="000000"/>
                </a:solidFill>
              </a:rPr>
              <a:t>; Defense Agencies Liaison</a:t>
            </a:r>
          </a:p>
          <a:p>
            <a:pPr marL="342878" indent="-342878" eaLnBrk="1" hangingPunct="1">
              <a:spcBef>
                <a:spcPct val="20000"/>
              </a:spcBef>
              <a:buFontTx/>
              <a:buChar char="•"/>
            </a:pPr>
            <a:endParaRPr lang="en-US" sz="2000" dirty="0">
              <a:solidFill>
                <a:srgbClr val="000000"/>
              </a:solidFill>
            </a:endParaRPr>
          </a:p>
          <a:p>
            <a:pPr marL="228527" indent="-228586">
              <a:spcBef>
                <a:spcPct val="20000"/>
              </a:spcBef>
              <a:buFontTx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Email the team:</a:t>
            </a:r>
            <a:br>
              <a:rPr lang="en-US" sz="2000" dirty="0">
                <a:solidFill>
                  <a:srgbClr val="000000"/>
                </a:solidFill>
              </a:rPr>
            </a:b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hlinkClick r:id="rId3"/>
              </a:rPr>
              <a:t>dodhra.mc-alex.dtmo.list.government-travel-charge-card-team@mail.mil</a:t>
            </a:r>
            <a:endParaRPr lang="en-US" sz="2000" dirty="0">
              <a:solidFill>
                <a:srgbClr val="000000"/>
              </a:solidFill>
            </a:endParaRPr>
          </a:p>
          <a:p>
            <a:pPr marL="457141" lvl="1">
              <a:spcBef>
                <a:spcPct val="20000"/>
              </a:spcBef>
            </a:pPr>
            <a:r>
              <a:rPr lang="en-US" sz="1600" dirty="0">
                <a:solidFill>
                  <a:srgbClr val="000000"/>
                </a:solidFill>
              </a:rPr>
              <a:t>*However, please go through your higher-level APC or CPM first, if possible</a:t>
            </a:r>
          </a:p>
          <a:p>
            <a:pPr marL="457141" lvl="1">
              <a:spcBef>
                <a:spcPct val="20000"/>
              </a:spcBef>
            </a:pPr>
            <a:endParaRPr lang="en-US" sz="2000" dirty="0">
              <a:solidFill>
                <a:srgbClr val="000000"/>
              </a:solidFill>
            </a:endParaRPr>
          </a:p>
          <a:p>
            <a:pPr marL="685727" lvl="1" indent="-228586">
              <a:spcBef>
                <a:spcPct val="20000"/>
              </a:spcBef>
              <a:buFontTx/>
              <a:buChar char="•"/>
            </a:pPr>
            <a:endParaRPr lang="en-US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69198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4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684217" y="400616"/>
            <a:ext cx="7769225" cy="685800"/>
          </a:xfrm>
          <a:prstGeom prst="rect">
            <a:avLst/>
          </a:prstGeom>
          <a:noFill/>
          <a:ln w="9525">
            <a:noFill/>
            <a:prstDash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Program/Policy Updates </a:t>
            </a:r>
            <a:b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Since 2022 Training Forum</a:t>
            </a: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684217" y="1125415"/>
            <a:ext cx="7498491" cy="32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/>
          <a:lstStyle/>
          <a:p>
            <a:pPr marL="342900" lvl="1" indent="-342900">
              <a:buSzPct val="100000"/>
              <a:buFont typeface="Arial"/>
              <a:buChar char="•"/>
            </a:pPr>
            <a:r>
              <a:rPr lang="en-US" sz="2000" b="1" dirty="0"/>
              <a:t>Extended the time allotted for </a:t>
            </a:r>
            <a:r>
              <a:rPr lang="en-US" sz="2000" b="1" dirty="0" err="1"/>
              <a:t>CitiManger</a:t>
            </a:r>
            <a:r>
              <a:rPr lang="en-US" sz="2000" b="1" dirty="0"/>
              <a:t> (CM) One-Time Passcode (OTP) entry to 5 minutes (for email OTP delivery only)</a:t>
            </a:r>
            <a:endParaRPr lang="en-US" dirty="0"/>
          </a:p>
          <a:p>
            <a:pPr marL="742950" lvl="1" indent="-285750">
              <a:spcBef>
                <a:spcPts val="400"/>
              </a:spcBef>
              <a:buSzPct val="100000"/>
              <a:buFont typeface="Arial"/>
              <a:buChar char="–"/>
            </a:pPr>
            <a:r>
              <a:rPr lang="en-US" dirty="0"/>
              <a:t>Remains at 120 seconds for CM OTP voice/text delivery </a:t>
            </a:r>
            <a:endParaRPr lang="en-US" sz="2000" b="1" dirty="0">
              <a:solidFill>
                <a:srgbClr val="FF0000"/>
              </a:solidFill>
            </a:endParaRPr>
          </a:p>
          <a:p>
            <a:pPr marL="342878" indent="-342878" eaLnBrk="1" hangingPunct="1">
              <a:spcBef>
                <a:spcPct val="20000"/>
              </a:spcBef>
              <a:buFontTx/>
              <a:buChar char="•"/>
            </a:pPr>
            <a:r>
              <a:rPr lang="en-US" sz="2000" b="1" dirty="0"/>
              <a:t>Pilot program for the Virtual Travel Card being conducted by USAF</a:t>
            </a:r>
          </a:p>
          <a:p>
            <a:pPr marL="742950" lvl="1" indent="-285750">
              <a:spcBef>
                <a:spcPts val="400"/>
              </a:spcBef>
              <a:buSzPct val="100000"/>
              <a:buFont typeface="Arial"/>
              <a:buChar char="–"/>
            </a:pPr>
            <a:r>
              <a:rPr lang="en-US" dirty="0"/>
              <a:t>Will pass along lessons learned to the HL2 CPMs</a:t>
            </a:r>
            <a:endParaRPr lang="en-US" sz="2000" b="1" dirty="0">
              <a:solidFill>
                <a:srgbClr val="FF0000"/>
              </a:solidFill>
            </a:endParaRPr>
          </a:p>
          <a:p>
            <a:pPr marL="342878" indent="-342878">
              <a:spcBef>
                <a:spcPct val="20000"/>
              </a:spcBef>
              <a:buFontTx/>
              <a:buChar char="•"/>
            </a:pPr>
            <a:r>
              <a:rPr lang="en-US" sz="2000" b="1" dirty="0"/>
              <a:t>Implemented transfer transaction capability in CM for CPMs</a:t>
            </a:r>
          </a:p>
          <a:p>
            <a:pPr marL="342878" indent="-342878" eaLnBrk="1" hangingPunct="1">
              <a:spcBef>
                <a:spcPct val="20000"/>
              </a:spcBef>
              <a:buFontTx/>
              <a:buChar char="•"/>
            </a:pPr>
            <a:r>
              <a:rPr lang="en-US" sz="2000" b="1" dirty="0"/>
              <a:t>Working with Visa/Citi to test Merchant Blocking capabilities for SP3</a:t>
            </a:r>
          </a:p>
          <a:p>
            <a:pPr marL="742950" lvl="1" indent="-285750">
              <a:spcBef>
                <a:spcPts val="400"/>
              </a:spcBef>
              <a:buSzPct val="100000"/>
              <a:buFont typeface="Arial"/>
              <a:buChar char="–"/>
            </a:pPr>
            <a:r>
              <a:rPr lang="en-US" dirty="0"/>
              <a:t>Effort to block the GTCC from being used at a specific merchant</a:t>
            </a:r>
            <a:endParaRPr lang="en-US" sz="2000" b="1" dirty="0">
              <a:solidFill>
                <a:srgbClr val="FF0000"/>
              </a:solidFill>
            </a:endParaRPr>
          </a:p>
          <a:p>
            <a:pPr marL="342878" indent="-342878">
              <a:spcBef>
                <a:spcPct val="20000"/>
              </a:spcBef>
              <a:buFontTx/>
              <a:buChar char="•"/>
            </a:pPr>
            <a:r>
              <a:rPr lang="en-US" sz="2000" b="1" dirty="0"/>
              <a:t>Plan to implement mobile wallet/mobile payments capability in mid-year 2023</a:t>
            </a:r>
            <a:endParaRPr lang="en-US" dirty="0"/>
          </a:p>
          <a:p>
            <a:pPr lvl="1">
              <a:spcBef>
                <a:spcPts val="400"/>
              </a:spcBef>
              <a:buSzPct val="100000"/>
            </a:pPr>
            <a:endParaRPr lang="en-US" sz="2000" b="1" dirty="0">
              <a:solidFill>
                <a:srgbClr val="FF0000"/>
              </a:solidFill>
            </a:endParaRPr>
          </a:p>
          <a:p>
            <a:pPr marL="342878" indent="-342878">
              <a:spcBef>
                <a:spcPct val="20000"/>
              </a:spcBef>
              <a:buFontTx/>
              <a:buChar char="•"/>
            </a:pPr>
            <a:endParaRPr lang="en-US" sz="2000" b="1" dirty="0">
              <a:solidFill>
                <a:srgbClr val="FF0000"/>
              </a:solidFill>
            </a:endParaRPr>
          </a:p>
          <a:p>
            <a:pPr marL="342878" indent="-342878" eaLnBrk="1" hangingPunct="1">
              <a:spcBef>
                <a:spcPct val="20000"/>
              </a:spcBef>
              <a:buFontTx/>
              <a:buChar char="•"/>
            </a:pPr>
            <a:endParaRPr lang="en-US" sz="2000" b="1" dirty="0">
              <a:solidFill>
                <a:srgbClr val="FF0000"/>
              </a:solidFill>
            </a:endParaRPr>
          </a:p>
          <a:p>
            <a:pPr marL="342878" indent="-342878" eaLnBrk="1" hangingPunct="1">
              <a:spcBef>
                <a:spcPct val="20000"/>
              </a:spcBef>
              <a:buFontTx/>
              <a:buChar char="•"/>
            </a:pPr>
            <a:endParaRPr lang="en-US" sz="2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04176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4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684217" y="513160"/>
            <a:ext cx="7769225" cy="685800"/>
          </a:xfrm>
          <a:prstGeom prst="rect">
            <a:avLst/>
          </a:prstGeom>
          <a:noFill/>
          <a:ln w="9525">
            <a:noFill/>
            <a:prstDash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Key Program Metrics for CY2022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B7358911-B366-4154-878A-10CFB4B756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1495653"/>
              </p:ext>
            </p:extLst>
          </p:nvPr>
        </p:nvGraphicFramePr>
        <p:xfrm>
          <a:off x="1555923" y="1179302"/>
          <a:ext cx="6025811" cy="1453960"/>
        </p:xfrm>
        <a:graphic>
          <a:graphicData uri="http://schemas.openxmlformats.org/drawingml/2006/table">
            <a:tbl>
              <a:tblPr firstRow="1">
                <a:tableStyleId>{37CE84F3-28C3-443E-9E96-99CF82512B78}</a:tableStyleId>
              </a:tblPr>
              <a:tblGrid>
                <a:gridCol w="901056">
                  <a:extLst>
                    <a:ext uri="{9D8B030D-6E8A-4147-A177-3AD203B41FA5}">
                      <a16:colId xmlns:a16="http://schemas.microsoft.com/office/drawing/2014/main" val="1132374450"/>
                    </a:ext>
                  </a:extLst>
                </a:gridCol>
                <a:gridCol w="1126320">
                  <a:extLst>
                    <a:ext uri="{9D8B030D-6E8A-4147-A177-3AD203B41FA5}">
                      <a16:colId xmlns:a16="http://schemas.microsoft.com/office/drawing/2014/main" val="1280244642"/>
                    </a:ext>
                  </a:extLst>
                </a:gridCol>
                <a:gridCol w="1196715">
                  <a:extLst>
                    <a:ext uri="{9D8B030D-6E8A-4147-A177-3AD203B41FA5}">
                      <a16:colId xmlns:a16="http://schemas.microsoft.com/office/drawing/2014/main" val="1627406197"/>
                    </a:ext>
                  </a:extLst>
                </a:gridCol>
                <a:gridCol w="422370">
                  <a:extLst>
                    <a:ext uri="{9D8B030D-6E8A-4147-A177-3AD203B41FA5}">
                      <a16:colId xmlns:a16="http://schemas.microsoft.com/office/drawing/2014/main" val="803603629"/>
                    </a:ext>
                  </a:extLst>
                </a:gridCol>
                <a:gridCol w="1224872">
                  <a:extLst>
                    <a:ext uri="{9D8B030D-6E8A-4147-A177-3AD203B41FA5}">
                      <a16:colId xmlns:a16="http://schemas.microsoft.com/office/drawing/2014/main" val="2509667173"/>
                    </a:ext>
                  </a:extLst>
                </a:gridCol>
                <a:gridCol w="1154478">
                  <a:extLst>
                    <a:ext uri="{9D8B030D-6E8A-4147-A177-3AD203B41FA5}">
                      <a16:colId xmlns:a16="http://schemas.microsoft.com/office/drawing/2014/main" val="2619399894"/>
                    </a:ext>
                  </a:extLst>
                </a:gridCol>
              </a:tblGrid>
              <a:tr h="206032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effectLst/>
                        </a:rPr>
                        <a:t>CY22 IBA Delinquencies Range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 gridSpan="2"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u="none" strike="noStrike" dirty="0">
                          <a:effectLst/>
                        </a:rPr>
                        <a:t>CY22 CBA Delinquencies Range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3744365"/>
                  </a:ext>
                </a:extLst>
              </a:tr>
              <a:tr h="207988"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effectLst/>
                        </a:rPr>
                        <a:t>High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>
                          <a:effectLst/>
                        </a:rPr>
                        <a:t>Low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>
                          <a:effectLst/>
                        </a:rPr>
                        <a:t>High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effectLst/>
                        </a:rPr>
                        <a:t>Low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804701686"/>
                  </a:ext>
                </a:extLst>
              </a:tr>
              <a:tr h="2079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effectLst/>
                        </a:rPr>
                        <a:t>Army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>
                          <a:effectLst/>
                        </a:rPr>
                        <a:t>1.98% (Jan)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>
                          <a:effectLst/>
                        </a:rPr>
                        <a:t>1.46% (May)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>
                          <a:effectLst/>
                        </a:rPr>
                        <a:t>9.15% (Nov)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>
                          <a:effectLst/>
                        </a:rPr>
                        <a:t>2.81% (Feb)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92015059"/>
                  </a:ext>
                </a:extLst>
              </a:tr>
              <a:tr h="2079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effectLst/>
                        </a:rPr>
                        <a:t>USMC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>
                          <a:effectLst/>
                        </a:rPr>
                        <a:t>1.82% (Jul)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>
                          <a:effectLst/>
                        </a:rPr>
                        <a:t>0.62% (Jan)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>
                          <a:effectLst/>
                        </a:rPr>
                        <a:t>44.37% (Jul)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>
                          <a:effectLst/>
                        </a:rPr>
                        <a:t>2.95% (Feb)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335580535"/>
                  </a:ext>
                </a:extLst>
              </a:tr>
              <a:tr h="2079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>
                          <a:effectLst/>
                        </a:rPr>
                        <a:t>Navy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>
                          <a:effectLst/>
                        </a:rPr>
                        <a:t>1.56% (Dec)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>
                          <a:effectLst/>
                        </a:rPr>
                        <a:t>0.73% (Sep)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>
                          <a:effectLst/>
                        </a:rPr>
                        <a:t>5.85% (Nov)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>
                          <a:effectLst/>
                        </a:rPr>
                        <a:t>0.14% (May)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662662727"/>
                  </a:ext>
                </a:extLst>
              </a:tr>
              <a:tr h="2079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effectLst/>
                        </a:rPr>
                        <a:t>USAF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>
                          <a:effectLst/>
                        </a:rPr>
                        <a:t>1.02% (Jan)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>
                          <a:effectLst/>
                        </a:rPr>
                        <a:t>0.59% (May)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>
                          <a:effectLst/>
                        </a:rPr>
                        <a:t>5.62% (Jan)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>
                          <a:effectLst/>
                        </a:rPr>
                        <a:t>0.85% (Oct)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942013921"/>
                  </a:ext>
                </a:extLst>
              </a:tr>
              <a:tr h="2079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effectLst/>
                        </a:rPr>
                        <a:t>IAs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effectLst/>
                        </a:rPr>
                        <a:t>0.58% (Oct)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effectLst/>
                        </a:rPr>
                        <a:t>0.22% Mar)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effectLst/>
                        </a:rPr>
                        <a:t>47.75% (Jun)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effectLst/>
                        </a:rPr>
                        <a:t>1.45% (Mar)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638131291"/>
                  </a:ext>
                </a:extLst>
              </a:tr>
            </a:tbl>
          </a:graphicData>
        </a:graphic>
      </p:graphicFrame>
      <p:sp>
        <p:nvSpPr>
          <p:cNvPr id="5" name="Rectangle 5">
            <a:extLst>
              <a:ext uri="{FF2B5EF4-FFF2-40B4-BE49-F238E27FC236}">
                <a16:creationId xmlns:a16="http://schemas.microsoft.com/office/drawing/2014/main" id="{B93C64EA-9ECD-4CEF-A2E6-B74B38AFBB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8799" y="2613603"/>
            <a:ext cx="8009510" cy="22905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/>
          <a:lstStyle/>
          <a:p>
            <a:pPr marL="342900" lvl="1" indent="-342900">
              <a:buSzPct val="100000"/>
              <a:buFont typeface="Arial"/>
              <a:buChar char="•"/>
            </a:pPr>
            <a:r>
              <a:rPr lang="en-US" sz="2000" b="1" dirty="0"/>
              <a:t>Overall, the program saw acceptable/low delinquency rates for IBA</a:t>
            </a:r>
          </a:p>
          <a:p>
            <a:pPr marL="742950" lvl="1" indent="-285750">
              <a:spcBef>
                <a:spcPts val="400"/>
              </a:spcBef>
              <a:buSzPct val="100000"/>
              <a:buFont typeface="Arial"/>
              <a:buChar char="–"/>
            </a:pPr>
            <a:r>
              <a:rPr lang="en-US" dirty="0"/>
              <a:t>However, we need to reduce longer term (90+ days past billing) delinquencies</a:t>
            </a:r>
          </a:p>
          <a:p>
            <a:pPr marL="742950" lvl="1" indent="-285750">
              <a:spcBef>
                <a:spcPts val="400"/>
              </a:spcBef>
              <a:buSzPct val="100000"/>
              <a:buFont typeface="Arial"/>
              <a:buChar char="–"/>
            </a:pPr>
            <a:r>
              <a:rPr lang="en-US" dirty="0"/>
              <a:t>This led to unacceptable/high levels of write-offs and credit losses, which also reduces your earned rebates; a $670K reduction in 4QFY22 </a:t>
            </a:r>
            <a:endParaRPr lang="en-US" sz="2000" b="1" dirty="0">
              <a:solidFill>
                <a:srgbClr val="FF0000"/>
              </a:solidFill>
            </a:endParaRPr>
          </a:p>
          <a:p>
            <a:pPr marL="342878" indent="-342878" eaLnBrk="1" hangingPunct="1">
              <a:spcBef>
                <a:spcPct val="20000"/>
              </a:spcBef>
              <a:buFontTx/>
              <a:buChar char="•"/>
            </a:pPr>
            <a:r>
              <a:rPr lang="en-US" sz="2000" b="1" dirty="0"/>
              <a:t>CBA delinquency rates experienced more of a ‘roller coaster’, in many cases related to processing issues at DAI for the USMC and IAs</a:t>
            </a:r>
          </a:p>
        </p:txBody>
      </p:sp>
    </p:spTree>
    <p:extLst>
      <p:ext uri="{BB962C8B-B14F-4D97-AF65-F5344CB8AC3E}">
        <p14:creationId xmlns:p14="http://schemas.microsoft.com/office/powerpoint/2010/main" val="7801128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4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684217" y="667908"/>
            <a:ext cx="7769225" cy="685800"/>
          </a:xfrm>
          <a:prstGeom prst="rect">
            <a:avLst/>
          </a:prstGeom>
          <a:noFill/>
          <a:ln w="9525">
            <a:noFill/>
            <a:prstDash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Key Program Metrics for CY2022</a:t>
            </a:r>
            <a:b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(continued)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37283E80-5C1D-414F-ADEF-99E34DF366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01408"/>
              </p:ext>
            </p:extLst>
          </p:nvPr>
        </p:nvGraphicFramePr>
        <p:xfrm>
          <a:off x="1555881" y="1209100"/>
          <a:ext cx="4703028" cy="1391920"/>
        </p:xfrm>
        <a:graphic>
          <a:graphicData uri="http://schemas.openxmlformats.org/drawingml/2006/table">
            <a:tbl>
              <a:tblPr firstRow="1">
                <a:tableStyleId>{37CE84F3-28C3-443E-9E96-99CF82512B78}</a:tableStyleId>
              </a:tblPr>
              <a:tblGrid>
                <a:gridCol w="1175757">
                  <a:extLst>
                    <a:ext uri="{9D8B030D-6E8A-4147-A177-3AD203B41FA5}">
                      <a16:colId xmlns:a16="http://schemas.microsoft.com/office/drawing/2014/main" val="3975046964"/>
                    </a:ext>
                  </a:extLst>
                </a:gridCol>
                <a:gridCol w="1175757">
                  <a:extLst>
                    <a:ext uri="{9D8B030D-6E8A-4147-A177-3AD203B41FA5}">
                      <a16:colId xmlns:a16="http://schemas.microsoft.com/office/drawing/2014/main" val="3510367743"/>
                    </a:ext>
                  </a:extLst>
                </a:gridCol>
                <a:gridCol w="1175757">
                  <a:extLst>
                    <a:ext uri="{9D8B030D-6E8A-4147-A177-3AD203B41FA5}">
                      <a16:colId xmlns:a16="http://schemas.microsoft.com/office/drawing/2014/main" val="3905917131"/>
                    </a:ext>
                  </a:extLst>
                </a:gridCol>
                <a:gridCol w="1175757">
                  <a:extLst>
                    <a:ext uri="{9D8B030D-6E8A-4147-A177-3AD203B41FA5}">
                      <a16:colId xmlns:a16="http://schemas.microsoft.com/office/drawing/2014/main" val="1319658215"/>
                    </a:ext>
                  </a:extLst>
                </a:gridCol>
              </a:tblGrid>
              <a:tr h="118612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effectLst/>
                        </a:rPr>
                        <a:t>Declined Transactions (IBA) - Q1FY23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1924883"/>
                  </a:ext>
                </a:extLst>
              </a:tr>
              <a:tr h="118612"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523289078"/>
                  </a:ext>
                </a:extLst>
              </a:tr>
              <a:tr h="118612">
                <a:tc>
                  <a:txBody>
                    <a:bodyPr/>
                    <a:lstStyle/>
                    <a:p>
                      <a:pPr algn="ctr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>
                          <a:effectLst/>
                        </a:rPr>
                        <a:t>Oct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>
                          <a:effectLst/>
                        </a:rPr>
                        <a:t>Nov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effectLst/>
                        </a:rPr>
                        <a:t>Dec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464872345"/>
                  </a:ext>
                </a:extLst>
              </a:tr>
              <a:tr h="11861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>
                          <a:effectLst/>
                        </a:rPr>
                        <a:t>Army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effectLst/>
                        </a:rPr>
                        <a:t>9.76%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>
                          <a:effectLst/>
                        </a:rPr>
                        <a:t>9.84%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>
                          <a:effectLst/>
                        </a:rPr>
                        <a:t>8.87%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600701000"/>
                  </a:ext>
                </a:extLst>
              </a:tr>
              <a:tr h="11861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>
                          <a:effectLst/>
                        </a:rPr>
                        <a:t>USMC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effectLst/>
                        </a:rPr>
                        <a:t>11.10%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>
                          <a:effectLst/>
                        </a:rPr>
                        <a:t>10.70%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>
                          <a:effectLst/>
                        </a:rPr>
                        <a:t>9.67%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950132864"/>
                  </a:ext>
                </a:extLst>
              </a:tr>
              <a:tr h="11861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>
                          <a:effectLst/>
                        </a:rPr>
                        <a:t>Navy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effectLst/>
                        </a:rPr>
                        <a:t>9.13%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effectLst/>
                        </a:rPr>
                        <a:t>8.73%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>
                          <a:effectLst/>
                        </a:rPr>
                        <a:t>8.02%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190197697"/>
                  </a:ext>
                </a:extLst>
              </a:tr>
              <a:tr h="11861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>
                          <a:effectLst/>
                        </a:rPr>
                        <a:t>USAF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>
                          <a:effectLst/>
                        </a:rPr>
                        <a:t>8.05%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effectLst/>
                        </a:rPr>
                        <a:t>8.10%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effectLst/>
                        </a:rPr>
                        <a:t>7.16%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549444985"/>
                  </a:ext>
                </a:extLst>
              </a:tr>
              <a:tr h="11861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effectLst/>
                        </a:rPr>
                        <a:t>IAs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>
                          <a:effectLst/>
                        </a:rPr>
                        <a:t>6.26%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>
                          <a:effectLst/>
                        </a:rPr>
                        <a:t>6.40%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effectLst/>
                        </a:rPr>
                        <a:t>5.16%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194882853"/>
                  </a:ext>
                </a:extLst>
              </a:tr>
            </a:tbl>
          </a:graphicData>
        </a:graphic>
      </p:graphicFrame>
      <p:sp>
        <p:nvSpPr>
          <p:cNvPr id="5" name="Rectangle 5">
            <a:extLst>
              <a:ext uri="{FF2B5EF4-FFF2-40B4-BE49-F238E27FC236}">
                <a16:creationId xmlns:a16="http://schemas.microsoft.com/office/drawing/2014/main" id="{B93C64EA-9ECD-4CEF-A2E6-B74B38AFBB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8799" y="2613603"/>
            <a:ext cx="8009510" cy="22905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/>
          <a:lstStyle/>
          <a:p>
            <a:pPr marL="342900" lvl="1" indent="-342900">
              <a:buSzPct val="100000"/>
              <a:buFont typeface="Arial"/>
              <a:buChar char="•"/>
            </a:pPr>
            <a:r>
              <a:rPr lang="en-US" sz="2000" b="1" dirty="0"/>
              <a:t>We also track the percentage of declined transactions and APCs should be running these reports nearly every day</a:t>
            </a:r>
          </a:p>
          <a:p>
            <a:pPr marL="742950" lvl="1" indent="-285750">
              <a:spcBef>
                <a:spcPts val="400"/>
              </a:spcBef>
              <a:buSzPct val="100000"/>
              <a:buFont typeface="Arial"/>
              <a:buChar char="–"/>
            </a:pPr>
            <a:r>
              <a:rPr lang="en-US" dirty="0"/>
              <a:t>A decline impacts your cardholders’ ability to use their card; however, some declines are “good”, e.g., cardholder not in a travel status, or cardholder trying to use their card at an unauthorized merchant </a:t>
            </a:r>
            <a:endParaRPr lang="en-US" sz="2000" b="1" dirty="0">
              <a:solidFill>
                <a:srgbClr val="FF0000"/>
              </a:solidFill>
            </a:endParaRPr>
          </a:p>
          <a:p>
            <a:pPr marL="342878" indent="-342878" eaLnBrk="1" hangingPunct="1">
              <a:spcBef>
                <a:spcPct val="20000"/>
              </a:spcBef>
              <a:buFontTx/>
              <a:buChar char="•"/>
            </a:pPr>
            <a:r>
              <a:rPr lang="en-US" sz="2000" b="1" dirty="0"/>
              <a:t>We ended the year with a split-disbursement rate at or above 90% (percentage of payments to Citibank made via split-disbursement)</a:t>
            </a:r>
            <a:endParaRPr lang="en-US" sz="2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60700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4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684217" y="513160"/>
            <a:ext cx="7769225" cy="685800"/>
          </a:xfrm>
          <a:prstGeom prst="rect">
            <a:avLst/>
          </a:prstGeom>
          <a:noFill/>
          <a:ln w="9525">
            <a:noFill/>
            <a:prstDash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Program Strategic Goals</a:t>
            </a: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684213" y="1370410"/>
            <a:ext cx="777240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/>
          <a:lstStyle/>
          <a:p>
            <a:pPr marL="257175" lvl="0" indent="-257175" defTabSz="685800"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prstClr val="black"/>
                </a:solidFill>
              </a:rPr>
              <a:t>Enhance </a:t>
            </a:r>
            <a:r>
              <a:rPr lang="en-US" sz="2000" b="1" dirty="0" err="1">
                <a:solidFill>
                  <a:prstClr val="black"/>
                </a:solidFill>
              </a:rPr>
              <a:t>CitiManager</a:t>
            </a:r>
            <a:r>
              <a:rPr lang="en-US" sz="2000" b="1" dirty="0">
                <a:solidFill>
                  <a:prstClr val="black"/>
                </a:solidFill>
              </a:rPr>
              <a:t>/EAS Performance</a:t>
            </a:r>
          </a:p>
          <a:p>
            <a:pPr marL="557213" lvl="1" indent="-214313" defTabSz="685800">
              <a:buFont typeface="Arial" panose="020B0604020202020204" pitchFamily="34" charset="0"/>
              <a:buChar char="–"/>
            </a:pPr>
            <a:r>
              <a:rPr lang="en-US" sz="2000" dirty="0">
                <a:solidFill>
                  <a:prstClr val="black"/>
                </a:solidFill>
              </a:rPr>
              <a:t>Improve the APC and Cardholder experience</a:t>
            </a:r>
          </a:p>
          <a:p>
            <a:pPr marL="557213" lvl="1" indent="-214313" defTabSz="685800">
              <a:buFont typeface="Arial" panose="020B0604020202020204" pitchFamily="34" charset="0"/>
              <a:buChar char="–"/>
            </a:pPr>
            <a:r>
              <a:rPr lang="en-US" sz="2000" dirty="0">
                <a:solidFill>
                  <a:prstClr val="black"/>
                </a:solidFill>
              </a:rPr>
              <a:t>Implement Roles-based Management capability</a:t>
            </a:r>
          </a:p>
          <a:p>
            <a:pPr marL="228600" indent="-342900" defTabSz="685800"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prstClr val="black"/>
                </a:solidFill>
              </a:rPr>
              <a:t>Expand the use of other card products</a:t>
            </a:r>
            <a:endParaRPr lang="en-US" sz="2000" b="1" dirty="0">
              <a:solidFill>
                <a:srgbClr val="FF0000"/>
              </a:solidFill>
            </a:endParaRPr>
          </a:p>
          <a:p>
            <a:pPr marL="557213" lvl="1" indent="-214313" defTabSz="685800">
              <a:buFont typeface="Arial" panose="020B0604020202020204" pitchFamily="34" charset="0"/>
              <a:buChar char="–"/>
            </a:pPr>
            <a:r>
              <a:rPr lang="en-US" sz="2000" dirty="0">
                <a:solidFill>
                  <a:prstClr val="black"/>
                </a:solidFill>
              </a:rPr>
              <a:t>Virtual Accounts</a:t>
            </a:r>
          </a:p>
          <a:p>
            <a:pPr marL="557213" lvl="1" indent="-214313" defTabSz="685800">
              <a:buFont typeface="Arial" panose="020B0604020202020204" pitchFamily="34" charset="0"/>
              <a:buChar char="–"/>
            </a:pPr>
            <a:r>
              <a:rPr lang="en-US" sz="2000" dirty="0">
                <a:solidFill>
                  <a:prstClr val="black"/>
                </a:solidFill>
              </a:rPr>
              <a:t>Mobile Wallet / Mobile Payments</a:t>
            </a:r>
          </a:p>
          <a:p>
            <a:pPr marL="228600" indent="-342900" defTabSz="685800"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prstClr val="black"/>
                </a:solidFill>
              </a:rPr>
              <a:t>Reduce Misuse through Automation</a:t>
            </a:r>
            <a:endParaRPr lang="en-US" sz="2000" b="1" dirty="0">
              <a:solidFill>
                <a:srgbClr val="FF0000"/>
              </a:solidFill>
            </a:endParaRPr>
          </a:p>
          <a:p>
            <a:pPr marL="557213" lvl="1" indent="-214313" defTabSz="685800">
              <a:buFont typeface="Arial" panose="020B0604020202020204" pitchFamily="34" charset="0"/>
              <a:buChar char="–"/>
            </a:pPr>
            <a:r>
              <a:rPr lang="en-US" sz="2000" dirty="0">
                <a:solidFill>
                  <a:prstClr val="black"/>
                </a:solidFill>
              </a:rPr>
              <a:t>Merchant-level blocking</a:t>
            </a:r>
          </a:p>
          <a:p>
            <a:pPr marL="557213" lvl="1" indent="-214313" defTabSz="685800">
              <a:buFont typeface="Arial" panose="020B0604020202020204" pitchFamily="34" charset="0"/>
              <a:buChar char="–"/>
            </a:pPr>
            <a:r>
              <a:rPr lang="en-US" sz="2000" dirty="0">
                <a:solidFill>
                  <a:prstClr val="black"/>
                </a:solidFill>
              </a:rPr>
              <a:t>Expand use of </a:t>
            </a:r>
            <a:r>
              <a:rPr lang="en-US" sz="2000" dirty="0" err="1">
                <a:solidFill>
                  <a:prstClr val="black"/>
                </a:solidFill>
              </a:rPr>
              <a:t>IntelliLink</a:t>
            </a:r>
            <a:endParaRPr lang="en-US" sz="2000" b="1" dirty="0">
              <a:solidFill>
                <a:srgbClr val="FF0000"/>
              </a:solidFill>
            </a:endParaRPr>
          </a:p>
          <a:p>
            <a:pPr marL="342900" lvl="0" indent="-342900">
              <a:buSzPct val="100000"/>
              <a:buFont typeface="Arial"/>
              <a:buChar char="•"/>
            </a:pPr>
            <a:endParaRPr lang="en-US" sz="2000" b="1" dirty="0">
              <a:solidFill>
                <a:srgbClr val="FF0000"/>
              </a:solidFill>
            </a:endParaRPr>
          </a:p>
          <a:p>
            <a:pPr marL="342878" indent="-342878" eaLnBrk="1" hangingPunct="1">
              <a:spcBef>
                <a:spcPct val="20000"/>
              </a:spcBef>
              <a:buFontTx/>
              <a:buChar char="•"/>
            </a:pPr>
            <a:endParaRPr lang="en-US" sz="2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73218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4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684217" y="513160"/>
            <a:ext cx="7769225" cy="685800"/>
          </a:xfrm>
          <a:prstGeom prst="rect">
            <a:avLst/>
          </a:prstGeom>
          <a:noFill/>
          <a:ln w="9525">
            <a:noFill/>
            <a:prstDash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References</a:t>
            </a: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684213" y="1370410"/>
            <a:ext cx="8183890" cy="351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/>
          <a:lstStyle/>
          <a:p>
            <a:pPr marL="257175" lvl="0" indent="-257175" defTabSz="685800">
              <a:buFont typeface="Arial" panose="020B0604020202020204" pitchFamily="34" charset="0"/>
              <a:buChar char="•"/>
            </a:pPr>
            <a:r>
              <a:rPr lang="en-US" sz="1950" b="1" dirty="0">
                <a:solidFill>
                  <a:prstClr val="black"/>
                </a:solidFill>
              </a:rPr>
              <a:t>DTMO website/Programs/GTCC </a:t>
            </a:r>
            <a:r>
              <a:rPr lang="en-US" sz="1950" dirty="0">
                <a:solidFill>
                  <a:schemeClr val="accent2"/>
                </a:solidFill>
              </a:rPr>
              <a:t>(www.travel.dod.mil)</a:t>
            </a:r>
          </a:p>
          <a:p>
            <a:pPr marL="557213" lvl="1" indent="-214313" defTabSz="685800">
              <a:buFont typeface="Arial" panose="020B0604020202020204" pitchFamily="34" charset="0"/>
              <a:buChar char="–"/>
            </a:pPr>
            <a:r>
              <a:rPr lang="en-US" sz="1950" dirty="0">
                <a:solidFill>
                  <a:prstClr val="black"/>
                </a:solidFill>
              </a:rPr>
              <a:t>GTCC Regulations</a:t>
            </a:r>
            <a:endParaRPr lang="en-US" sz="1950" b="1" dirty="0">
              <a:solidFill>
                <a:srgbClr val="FF0000"/>
              </a:solidFill>
            </a:endParaRPr>
          </a:p>
          <a:p>
            <a:pPr marL="557213" lvl="1" indent="-214313" defTabSz="685800">
              <a:buFont typeface="Arial" panose="020B0604020202020204" pitchFamily="34" charset="0"/>
              <a:buChar char="–"/>
            </a:pPr>
            <a:r>
              <a:rPr lang="en-US" sz="1950" dirty="0">
                <a:solidFill>
                  <a:prstClr val="black"/>
                </a:solidFill>
              </a:rPr>
              <a:t>Cardholder Reference GTCC Regulations</a:t>
            </a:r>
            <a:endParaRPr lang="en-US" sz="1950" b="1" dirty="0">
              <a:solidFill>
                <a:srgbClr val="FF0000"/>
              </a:solidFill>
            </a:endParaRPr>
          </a:p>
          <a:p>
            <a:pPr marL="557213" lvl="1" indent="-214313" defTabSz="685800">
              <a:buFont typeface="Arial" panose="020B0604020202020204" pitchFamily="34" charset="0"/>
              <a:buChar char="–"/>
            </a:pPr>
            <a:r>
              <a:rPr lang="en-US" sz="1950" dirty="0">
                <a:solidFill>
                  <a:prstClr val="black"/>
                </a:solidFill>
              </a:rPr>
              <a:t>APC Guide</a:t>
            </a:r>
            <a:endParaRPr lang="en-US" sz="1950" b="1" dirty="0">
              <a:solidFill>
                <a:srgbClr val="FF0000"/>
              </a:solidFill>
            </a:endParaRPr>
          </a:p>
          <a:p>
            <a:pPr marL="257175" indent="-257175" defTabSz="685800">
              <a:buFont typeface="Arial" panose="020B0604020202020204" pitchFamily="34" charset="0"/>
              <a:buChar char="•"/>
            </a:pPr>
            <a:r>
              <a:rPr lang="en-US" sz="1950" b="1" dirty="0">
                <a:solidFill>
                  <a:prstClr val="black"/>
                </a:solidFill>
              </a:rPr>
              <a:t>Training available in DTMO’s Travel Explorer (</a:t>
            </a:r>
            <a:r>
              <a:rPr lang="en-US" sz="1950" b="1" dirty="0" err="1">
                <a:solidFill>
                  <a:prstClr val="black"/>
                </a:solidFill>
              </a:rPr>
              <a:t>TraX</a:t>
            </a:r>
            <a:r>
              <a:rPr lang="en-US" sz="1950" b="1" dirty="0">
                <a:solidFill>
                  <a:prstClr val="black"/>
                </a:solidFill>
              </a:rPr>
              <a:t>) </a:t>
            </a:r>
            <a:r>
              <a:rPr lang="en-US" sz="1950" dirty="0">
                <a:solidFill>
                  <a:schemeClr val="accent2"/>
                </a:solidFill>
              </a:rPr>
              <a:t>(secure.defensetravel.dod.mil)</a:t>
            </a:r>
          </a:p>
          <a:p>
            <a:pPr marL="557213" lvl="1" indent="-214313" defTabSz="685800">
              <a:buFont typeface="Arial" panose="020B0604020202020204" pitchFamily="34" charset="0"/>
              <a:buChar char="–"/>
            </a:pPr>
            <a:r>
              <a:rPr lang="en-US" sz="1950" dirty="0">
                <a:solidFill>
                  <a:prstClr val="black"/>
                </a:solidFill>
              </a:rPr>
              <a:t>“Travel Card 101” (</a:t>
            </a:r>
            <a:r>
              <a:rPr lang="en-US" sz="1950" u="sng" dirty="0">
                <a:solidFill>
                  <a:prstClr val="black"/>
                </a:solidFill>
              </a:rPr>
              <a:t>mandatory</a:t>
            </a:r>
            <a:r>
              <a:rPr lang="en-US" sz="1950" dirty="0">
                <a:solidFill>
                  <a:prstClr val="black"/>
                </a:solidFill>
              </a:rPr>
              <a:t> for new cardholders)</a:t>
            </a:r>
          </a:p>
          <a:p>
            <a:pPr marL="557213" lvl="1" indent="-214313" defTabSz="685800">
              <a:buFont typeface="Arial" panose="020B0604020202020204" pitchFamily="34" charset="0"/>
              <a:buChar char="–"/>
            </a:pPr>
            <a:r>
              <a:rPr lang="en-US" sz="1950" dirty="0">
                <a:solidFill>
                  <a:prstClr val="black"/>
                </a:solidFill>
              </a:rPr>
              <a:t>“Managing Travel Card Misuse” (for commanders/supervisors)</a:t>
            </a:r>
            <a:r>
              <a:rPr lang="en-US" sz="1950" dirty="0">
                <a:solidFill>
                  <a:srgbClr val="FF0000"/>
                </a:solidFill>
              </a:rPr>
              <a:t> </a:t>
            </a:r>
          </a:p>
          <a:p>
            <a:pPr marL="557213" lvl="1" indent="-214313" defTabSz="685800">
              <a:buFont typeface="Arial" panose="020B0604020202020204" pitchFamily="34" charset="0"/>
              <a:buChar char="–"/>
            </a:pPr>
            <a:r>
              <a:rPr lang="en-US" sz="1950" dirty="0">
                <a:solidFill>
                  <a:prstClr val="black"/>
                </a:solidFill>
              </a:rPr>
              <a:t>APC Training</a:t>
            </a:r>
          </a:p>
          <a:p>
            <a:pPr marL="257175" lvl="0" indent="-257175" defTabSz="685800">
              <a:buFont typeface="Arial" panose="020B0604020202020204" pitchFamily="34" charset="0"/>
              <a:buChar char="•"/>
            </a:pPr>
            <a:r>
              <a:rPr lang="en-US" sz="1950" b="1" dirty="0">
                <a:solidFill>
                  <a:prstClr val="black"/>
                </a:solidFill>
              </a:rPr>
              <a:t>Citibank Learning Center </a:t>
            </a:r>
            <a:br>
              <a:rPr lang="en-US" sz="1950" b="1" dirty="0">
                <a:solidFill>
                  <a:prstClr val="black"/>
                </a:solidFill>
              </a:rPr>
            </a:br>
            <a:r>
              <a:rPr lang="en-US" sz="1950" dirty="0">
                <a:solidFill>
                  <a:schemeClr val="accent2"/>
                </a:solidFill>
              </a:rPr>
              <a:t>(www.citibank.com/tts/sa/training-series/dod)</a:t>
            </a:r>
          </a:p>
          <a:p>
            <a:pPr marL="557213" lvl="1" indent="-214313" defTabSz="685800">
              <a:buFont typeface="Arial" panose="020B0604020202020204" pitchFamily="34" charset="0"/>
              <a:buChar char="–"/>
            </a:pPr>
            <a:r>
              <a:rPr lang="en-US" sz="1950" dirty="0" err="1">
                <a:solidFill>
                  <a:prstClr val="black"/>
                </a:solidFill>
              </a:rPr>
              <a:t>CitiManager</a:t>
            </a:r>
            <a:r>
              <a:rPr lang="en-US" sz="1950" dirty="0">
                <a:solidFill>
                  <a:prstClr val="black"/>
                </a:solidFill>
              </a:rPr>
              <a:t> User Guides, training registration, etc.</a:t>
            </a:r>
          </a:p>
        </p:txBody>
      </p:sp>
    </p:spTree>
    <p:extLst>
      <p:ext uri="{BB962C8B-B14F-4D97-AF65-F5344CB8AC3E}">
        <p14:creationId xmlns:p14="http://schemas.microsoft.com/office/powerpoint/2010/main" val="41364835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EE97931-199C-DB0E-0657-CB7C88E2095A}"/>
              </a:ext>
            </a:extLst>
          </p:cNvPr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GSA Starmark Logo</a:t>
            </a:r>
          </a:p>
        </p:txBody>
      </p:sp>
      <p:sp>
        <p:nvSpPr>
          <p:cNvPr id="3" name="Rectangl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 bwMode="auto"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34" tIns="45717" rIns="91434" bIns="45717" numCol="1" rtlCol="0" anchor="t" anchorCtr="0" compatLnSpc="1">
            <a:prstTxWarp prst="textNoShape">
              <a:avLst/>
            </a:prstTxWarp>
          </a:bodyPr>
          <a:lstStyle/>
          <a:p>
            <a:pPr defTabSz="914342"/>
            <a:endParaRPr lang="en-US"/>
          </a:p>
        </p:txBody>
      </p:sp>
      <p:pic>
        <p:nvPicPr>
          <p:cNvPr id="4" name="Picture 3" descr="Text, logo&#10;&#10;Description automatically generated">
            <a:extLst>
              <a:ext uri="{FF2B5EF4-FFF2-40B4-BE49-F238E27FC236}">
                <a16:creationId xmlns:a16="http://schemas.microsoft.com/office/drawing/2014/main" id="{3BE7210F-B07D-4150-94BF-A51FEFC7BB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62411" y="1649477"/>
            <a:ext cx="2219178" cy="887671"/>
          </a:xfrm>
          <a:prstGeom prst="rect">
            <a:avLst/>
          </a:prstGeom>
        </p:spPr>
      </p:pic>
      <p:pic>
        <p:nvPicPr>
          <p:cNvPr id="2" name="Picture 1" descr="GSA StarMark Logo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970374" y="2687862"/>
            <a:ext cx="1203251" cy="1081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3617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GSA SmartPay">
      <a:dk1>
        <a:srgbClr val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491</TotalTime>
  <Words>722</Words>
  <Application>Microsoft Office PowerPoint</Application>
  <PresentationFormat>On-screen Show (16:9)</PresentationFormat>
  <Paragraphs>124</Paragraphs>
  <Slides>9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Arial Bold</vt:lpstr>
      <vt:lpstr>Calibri</vt:lpstr>
      <vt:lpstr>Office Theme</vt:lpstr>
      <vt:lpstr>DoD Travel Card Program Update Alec Cloyd Chief, Travel Operations Division Defense Travel Management Office (DTMO)</vt:lpstr>
      <vt:lpstr>Agenda</vt:lpstr>
      <vt:lpstr>DTMO Travel Card Program Team</vt:lpstr>
      <vt:lpstr>Program/Policy Updates  Since 2022 Training Forum</vt:lpstr>
      <vt:lpstr>Key Program Metrics for CY2022</vt:lpstr>
      <vt:lpstr>Key Program Metrics for CY2022 (continued)</vt:lpstr>
      <vt:lpstr>Program Strategic Goals</vt:lpstr>
      <vt:lpstr>References</vt:lpstr>
      <vt:lpstr>GSA Starmark Logo</vt:lpstr>
    </vt:vector>
  </TitlesOfParts>
  <Company>General Services Administration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GSA User</dc:creator>
  <cp:lastModifiedBy>ElizabethAOwens</cp:lastModifiedBy>
  <cp:revision>49</cp:revision>
  <dcterms:created xsi:type="dcterms:W3CDTF">2015-02-25T18:03:24Z</dcterms:created>
  <dcterms:modified xsi:type="dcterms:W3CDTF">2023-03-02T17:58:27Z</dcterms:modified>
</cp:coreProperties>
</file>