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ink/ink1.xml" ContentType="application/inkml+xml"/>
  <Override PartName="/ppt/ink/ink2.xml" ContentType="application/inkml+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51"/>
  </p:notesMasterIdLst>
  <p:handoutMasterIdLst>
    <p:handoutMasterId r:id="rId152"/>
  </p:handoutMasterIdLst>
  <p:sldIdLst>
    <p:sldId id="256" r:id="rId2"/>
    <p:sldId id="257" r:id="rId3"/>
    <p:sldId id="258" r:id="rId4"/>
    <p:sldId id="261" r:id="rId5"/>
    <p:sldId id="262" r:id="rId6"/>
    <p:sldId id="259"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05" r:id="rId49"/>
    <p:sldId id="306" r:id="rId50"/>
    <p:sldId id="307" r:id="rId51"/>
    <p:sldId id="308" r:id="rId52"/>
    <p:sldId id="309" r:id="rId53"/>
    <p:sldId id="310" r:id="rId54"/>
    <p:sldId id="311" r:id="rId55"/>
    <p:sldId id="312" r:id="rId56"/>
    <p:sldId id="313" r:id="rId57"/>
    <p:sldId id="314" r:id="rId58"/>
    <p:sldId id="315" r:id="rId59"/>
    <p:sldId id="316" r:id="rId60"/>
    <p:sldId id="317" r:id="rId61"/>
    <p:sldId id="318" r:id="rId62"/>
    <p:sldId id="319" r:id="rId63"/>
    <p:sldId id="320" r:id="rId64"/>
    <p:sldId id="321" r:id="rId65"/>
    <p:sldId id="322" r:id="rId66"/>
    <p:sldId id="323" r:id="rId67"/>
    <p:sldId id="324" r:id="rId68"/>
    <p:sldId id="325" r:id="rId69"/>
    <p:sldId id="326" r:id="rId70"/>
    <p:sldId id="327" r:id="rId71"/>
    <p:sldId id="328" r:id="rId72"/>
    <p:sldId id="329" r:id="rId73"/>
    <p:sldId id="330" r:id="rId74"/>
    <p:sldId id="331" r:id="rId75"/>
    <p:sldId id="332" r:id="rId76"/>
    <p:sldId id="333" r:id="rId77"/>
    <p:sldId id="334" r:id="rId78"/>
    <p:sldId id="335" r:id="rId79"/>
    <p:sldId id="336" r:id="rId80"/>
    <p:sldId id="337" r:id="rId81"/>
    <p:sldId id="338" r:id="rId82"/>
    <p:sldId id="339" r:id="rId83"/>
    <p:sldId id="340" r:id="rId84"/>
    <p:sldId id="341" r:id="rId85"/>
    <p:sldId id="342" r:id="rId86"/>
    <p:sldId id="343" r:id="rId87"/>
    <p:sldId id="344" r:id="rId88"/>
    <p:sldId id="345" r:id="rId89"/>
    <p:sldId id="346" r:id="rId90"/>
    <p:sldId id="347" r:id="rId91"/>
    <p:sldId id="348" r:id="rId92"/>
    <p:sldId id="349" r:id="rId93"/>
    <p:sldId id="350" r:id="rId94"/>
    <p:sldId id="351" r:id="rId95"/>
    <p:sldId id="352" r:id="rId96"/>
    <p:sldId id="353" r:id="rId97"/>
    <p:sldId id="354" r:id="rId98"/>
    <p:sldId id="355" r:id="rId99"/>
    <p:sldId id="356" r:id="rId100"/>
    <p:sldId id="357" r:id="rId101"/>
    <p:sldId id="358" r:id="rId102"/>
    <p:sldId id="359" r:id="rId103"/>
    <p:sldId id="360" r:id="rId104"/>
    <p:sldId id="361" r:id="rId105"/>
    <p:sldId id="362" r:id="rId106"/>
    <p:sldId id="363" r:id="rId107"/>
    <p:sldId id="364" r:id="rId108"/>
    <p:sldId id="365" r:id="rId109"/>
    <p:sldId id="366" r:id="rId110"/>
    <p:sldId id="367" r:id="rId111"/>
    <p:sldId id="368" r:id="rId112"/>
    <p:sldId id="369" r:id="rId113"/>
    <p:sldId id="370" r:id="rId114"/>
    <p:sldId id="371" r:id="rId115"/>
    <p:sldId id="372" r:id="rId116"/>
    <p:sldId id="373" r:id="rId117"/>
    <p:sldId id="374" r:id="rId118"/>
    <p:sldId id="375" r:id="rId119"/>
    <p:sldId id="376" r:id="rId120"/>
    <p:sldId id="377" r:id="rId121"/>
    <p:sldId id="378" r:id="rId122"/>
    <p:sldId id="381" r:id="rId123"/>
    <p:sldId id="380" r:id="rId124"/>
    <p:sldId id="382" r:id="rId125"/>
    <p:sldId id="379" r:id="rId126"/>
    <p:sldId id="383" r:id="rId127"/>
    <p:sldId id="413" r:id="rId128"/>
    <p:sldId id="387" r:id="rId129"/>
    <p:sldId id="388" r:id="rId130"/>
    <p:sldId id="386" r:id="rId131"/>
    <p:sldId id="389" r:id="rId132"/>
    <p:sldId id="390" r:id="rId133"/>
    <p:sldId id="391" r:id="rId134"/>
    <p:sldId id="392" r:id="rId135"/>
    <p:sldId id="393" r:id="rId136"/>
    <p:sldId id="412" r:id="rId137"/>
    <p:sldId id="394" r:id="rId138"/>
    <p:sldId id="395" r:id="rId139"/>
    <p:sldId id="396" r:id="rId140"/>
    <p:sldId id="397" r:id="rId141"/>
    <p:sldId id="398" r:id="rId142"/>
    <p:sldId id="401" r:id="rId143"/>
    <p:sldId id="402" r:id="rId144"/>
    <p:sldId id="403" r:id="rId145"/>
    <p:sldId id="404" r:id="rId146"/>
    <p:sldId id="405" r:id="rId147"/>
    <p:sldId id="406" r:id="rId148"/>
    <p:sldId id="408" r:id="rId149"/>
    <p:sldId id="260" r:id="rId15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65539" autoAdjust="0"/>
  </p:normalViewPr>
  <p:slideViewPr>
    <p:cSldViewPr snapToGrid="0" snapToObjects="1">
      <p:cViewPr varScale="1">
        <p:scale>
          <a:sx n="65" d="100"/>
          <a:sy n="65" d="100"/>
        </p:scale>
        <p:origin x="84" y="234"/>
      </p:cViewPr>
      <p:guideLst>
        <p:guide orient="horz" pos="1620"/>
        <p:guide pos="2880"/>
      </p:guideLst>
    </p:cSldViewPr>
  </p:slideViewPr>
  <p:outlineViewPr>
    <p:cViewPr>
      <p:scale>
        <a:sx n="33" d="100"/>
        <a:sy n="33" d="100"/>
      </p:scale>
      <p:origin x="0" y="-42950"/>
    </p:cViewPr>
  </p:outlineViewPr>
  <p:notesTextViewPr>
    <p:cViewPr>
      <p:scale>
        <a:sx n="100" d="100"/>
        <a:sy n="100" d="100"/>
      </p:scale>
      <p:origin x="0" y="0"/>
    </p:cViewPr>
  </p:notesTextViewPr>
  <p:notesViewPr>
    <p:cSldViewPr snapToGrid="0" snapToObjects="1">
      <p:cViewPr varScale="1">
        <p:scale>
          <a:sx n="64" d="100"/>
          <a:sy n="64" d="100"/>
        </p:scale>
        <p:origin x="3378" y="78"/>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notesMaster" Target="notesMasters/notesMaster1.xml"/><Relationship Id="rId156"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viewProps" Target="viewProp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9E4CCA9-BBA9-2DA8-35F3-DE35FC0CE6D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2779855-DDCE-7055-87DD-BE49E11C575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508D0E4-50F6-4233-8BB9-5BEA642A077C}" type="datetimeFigureOut">
              <a:rPr lang="en-US" smtClean="0"/>
              <a:t>4/11/2023</a:t>
            </a:fld>
            <a:endParaRPr lang="en-US"/>
          </a:p>
        </p:txBody>
      </p:sp>
      <p:sp>
        <p:nvSpPr>
          <p:cNvPr id="4" name="Footer Placeholder 3">
            <a:extLst>
              <a:ext uri="{FF2B5EF4-FFF2-40B4-BE49-F238E27FC236}">
                <a16:creationId xmlns:a16="http://schemas.microsoft.com/office/drawing/2014/main" id="{04DB0EFA-9A91-6359-DAC1-0970CE2947A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7E6C70F-2904-9672-0DB5-BBD42E27A93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E6FBD63-0D18-4617-A3ED-98D1BFF7ED46}" type="slidenum">
              <a:rPr lang="en-US" smtClean="0"/>
              <a:t>‹#›</a:t>
            </a:fld>
            <a:endParaRPr lang="en-US"/>
          </a:p>
        </p:txBody>
      </p:sp>
    </p:spTree>
    <p:extLst>
      <p:ext uri="{BB962C8B-B14F-4D97-AF65-F5344CB8AC3E}">
        <p14:creationId xmlns:p14="http://schemas.microsoft.com/office/powerpoint/2010/main" val="1485904805"/>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05T17:17:46.554"/>
    </inkml:context>
    <inkml:brush xml:id="br0">
      <inkml:brushProperty name="width" value="0.35" units="cm"/>
      <inkml:brushProperty name="height" value="0.35" units="cm"/>
    </inkml:brush>
  </inkml:definitions>
  <inkml:trace contextRef="#ctx0" brushRef="#br0">1 1 24575,'32'14'0,"1"-1"0,34 9 0,32 12 0,-42-9 0,-22-9 0,2-1 0,53 14 0,-79-26 0,1-1 0,-1 0 0,1-1 0,0 0 0,-1-1 0,1 0 0,0-1 0,-1 0 0,1-1 0,0 0 0,-1-1 0,17-6 0,33-18 0,-41 17 0,1 1 0,-1 0 0,2 1 0,-1 2 0,1 0 0,0 1 0,32-2 0,-26 6 0,1 1 0,-1 1 0,0 1 0,0 2 0,0 1 0,-1 1 0,35 12 0,-47-13 0,0 0 0,0-2 0,0 1 0,0-2 0,0 0 0,1-1 0,16-1 0,-23 0 0,-1 0 0,0-1 0,1 0 0,-1-1 0,0 0 0,0 0 0,0-1 0,0 0 0,-1 0 0,1-1 0,-1 0 0,0 0 0,0-1 0,10-8 0,-13 10-151,-1 0-1,1 0 0,0 0 0,1 0 1,-1 0-1,0 1 0,1 0 1,8-4-1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05T17:17:52.947"/>
    </inkml:context>
    <inkml:brush xml:id="br0">
      <inkml:brushProperty name="width" value="0.35" units="cm"/>
      <inkml:brushProperty name="height" value="0.35" units="cm"/>
    </inkml:brush>
  </inkml:definitions>
  <inkml:trace contextRef="#ctx0" brushRef="#br0">0 76 24575,'206'-13'0,"-5"0"0,72-4 0,-196 10 0,11-1 0,188-9 0,125 18-1365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5F2067-A687-B342-BD06-FA386BB5BADC}" type="datetimeFigureOut">
              <a:rPr lang="en-US" smtClean="0"/>
              <a:t>4/11/2023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EA17250-56D1-8849-9C4F-9B4226955734}" type="slidenum">
              <a:rPr lang="en-US" smtClean="0"/>
              <a:t>‹#›</a:t>
            </a:fld>
            <a:endParaRPr lang="en-US"/>
          </a:p>
        </p:txBody>
      </p:sp>
    </p:spTree>
    <p:extLst>
      <p:ext uri="{BB962C8B-B14F-4D97-AF65-F5344CB8AC3E}">
        <p14:creationId xmlns:p14="http://schemas.microsoft.com/office/powerpoint/2010/main" val="42616060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Hi I am Doug DuBois and I am part of the Product Owner team for </a:t>
            </a:r>
            <a:r>
              <a:rPr lang="en-US" dirty="0" err="1"/>
              <a:t>eBuy</a:t>
            </a:r>
            <a:r>
              <a:rPr lang="en-US" dirty="0"/>
              <a:t>.  Today I will be demonstrating how buyers use </a:t>
            </a:r>
            <a:r>
              <a:rPr lang="en-US" dirty="0" err="1"/>
              <a:t>eBuy</a:t>
            </a:r>
            <a:r>
              <a:rPr lang="en-US" dirty="0"/>
              <a:t> to generate RFQs (or RFIs) for submission of quotes for commercial products and services and also how to use a separate but related system - </a:t>
            </a:r>
            <a:r>
              <a:rPr lang="en-US" dirty="0" err="1"/>
              <a:t>eBuy</a:t>
            </a:r>
            <a:r>
              <a:rPr lang="en-US" dirty="0"/>
              <a:t> Open - for market research in preparation for future RFQs.  This is a lot of ground to cover so I will go quickly through some slides but wanted to make sure that they are documented in detail so that you can use slides as a reference guide when using the system yourselves.</a:t>
            </a:r>
          </a:p>
          <a:p>
            <a:endParaRPr lang="en-US" dirty="0"/>
          </a:p>
        </p:txBody>
      </p:sp>
      <p:sp>
        <p:nvSpPr>
          <p:cNvPr id="4" name="Slide Number Placeholder 3"/>
          <p:cNvSpPr>
            <a:spLocks noGrp="1"/>
          </p:cNvSpPr>
          <p:nvPr>
            <p:ph type="sldNum" sz="quarter" idx="5"/>
          </p:nvPr>
        </p:nvSpPr>
        <p:spPr/>
        <p:txBody>
          <a:bodyPr/>
          <a:lstStyle/>
          <a:p>
            <a:fld id="{1EA17250-56D1-8849-9C4F-9B4226955734}" type="slidenum">
              <a:rPr lang="en-US" smtClean="0"/>
              <a:t>1</a:t>
            </a:fld>
            <a:endParaRPr lang="en-US"/>
          </a:p>
        </p:txBody>
      </p:sp>
    </p:spTree>
    <p:extLst>
      <p:ext uri="{BB962C8B-B14F-4D97-AF65-F5344CB8AC3E}">
        <p14:creationId xmlns:p14="http://schemas.microsoft.com/office/powerpoint/2010/main" val="38934783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Here is the </a:t>
            </a:r>
            <a:r>
              <a:rPr lang="en-US" dirty="0" err="1"/>
              <a:t>eBuy</a:t>
            </a:r>
            <a:r>
              <a:rPr lang="en-US" dirty="0"/>
              <a:t> Homepage  The URL is ebuy.gsa.gov</a:t>
            </a:r>
          </a:p>
          <a:p>
            <a:pPr marL="0" lvl="0" indent="0" algn="l" rtl="0">
              <a:spcBef>
                <a:spcPts val="0"/>
              </a:spcBef>
              <a:spcAft>
                <a:spcPts val="0"/>
              </a:spcAft>
              <a:buNone/>
            </a:pPr>
            <a:r>
              <a:rPr lang="en-US" dirty="0"/>
              <a:t> This is what you see when you go to </a:t>
            </a:r>
            <a:r>
              <a:rPr lang="en-US" dirty="0" err="1"/>
              <a:t>eBuy</a:t>
            </a:r>
            <a:r>
              <a:rPr lang="en-US" dirty="0"/>
              <a:t>.  </a:t>
            </a:r>
          </a:p>
          <a:p>
            <a:pPr marL="0" lvl="0" indent="0" algn="l" rtl="0">
              <a:spcBef>
                <a:spcPts val="0"/>
              </a:spcBef>
              <a:spcAft>
                <a:spcPts val="0"/>
              </a:spcAft>
              <a:buNone/>
            </a:pPr>
            <a:r>
              <a:rPr lang="en-US" dirty="0"/>
              <a:t>Middle of the screen has scrolling banners of information.</a:t>
            </a:r>
          </a:p>
          <a:p>
            <a:pPr marL="0" lvl="0" indent="0" algn="l" rtl="0">
              <a:spcBef>
                <a:spcPts val="0"/>
              </a:spcBef>
              <a:spcAft>
                <a:spcPts val="0"/>
              </a:spcAft>
              <a:buNone/>
            </a:pPr>
            <a:r>
              <a:rPr lang="en-US" dirty="0"/>
              <a:t>Bottom portion of the page has information to support services, instructional job aides and additional helpful resources.</a:t>
            </a:r>
          </a:p>
          <a:p>
            <a:pPr marL="0" lvl="0" indent="0" algn="l" rtl="0">
              <a:spcBef>
                <a:spcPts val="0"/>
              </a:spcBef>
              <a:spcAft>
                <a:spcPts val="0"/>
              </a:spcAft>
              <a:buNone/>
            </a:pPr>
            <a:r>
              <a:rPr lang="en-US" dirty="0"/>
              <a:t>But the main takeaway is that you first have to indicate if you are a Buyer or Contractor.  Our demo today will follow the Buyer path.</a:t>
            </a:r>
          </a:p>
          <a:p>
            <a:endParaRPr lang="en-US" dirty="0"/>
          </a:p>
        </p:txBody>
      </p:sp>
      <p:sp>
        <p:nvSpPr>
          <p:cNvPr id="4" name="Slide Number Placeholder 3"/>
          <p:cNvSpPr>
            <a:spLocks noGrp="1"/>
          </p:cNvSpPr>
          <p:nvPr>
            <p:ph type="sldNum" sz="quarter" idx="5"/>
          </p:nvPr>
        </p:nvSpPr>
        <p:spPr/>
        <p:txBody>
          <a:bodyPr/>
          <a:lstStyle/>
          <a:p>
            <a:fld id="{1EA17250-56D1-8849-9C4F-9B4226955734}" type="slidenum">
              <a:rPr lang="en-US" smtClean="0"/>
              <a:t>10</a:t>
            </a:fld>
            <a:endParaRPr lang="en-US"/>
          </a:p>
        </p:txBody>
      </p:sp>
    </p:spTree>
    <p:extLst>
      <p:ext uri="{BB962C8B-B14F-4D97-AF65-F5344CB8AC3E}">
        <p14:creationId xmlns:p14="http://schemas.microsoft.com/office/powerpoint/2010/main" val="30379944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FF3DF-FC05-4204-90DA-5A45827B8824}" type="slidenum">
              <a:rPr lang="en-US"/>
              <a:pPr/>
              <a:t>100</a:t>
            </a:fld>
            <a:endParaRPr lang="en-US"/>
          </a:p>
        </p:txBody>
      </p:sp>
      <p:sp>
        <p:nvSpPr>
          <p:cNvPr id="12290" name="Rectangle 2"/>
          <p:cNvSpPr>
            <a:spLocks noGrp="1" noRot="1" noChangeAspect="1" noChangeArrowheads="1" noTextEdit="1"/>
          </p:cNvSpPr>
          <p:nvPr>
            <p:ph type="sldImg"/>
          </p:nvPr>
        </p:nvSpPr>
        <p:spPr>
          <a:xfrm>
            <a:off x="381000" y="685800"/>
            <a:ext cx="6096000" cy="3429000"/>
          </a:xfrm>
          <a:ln/>
        </p:spPr>
      </p:sp>
      <p:sp>
        <p:nvSpPr>
          <p:cNvPr id="12291" name="Rectangle 3"/>
          <p:cNvSpPr>
            <a:spLocks noGrp="1" noChangeArrowheads="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After clicking MAS 33411 we see the list of vendors under this SIN who received the notification about this RFQ posting. When you are done viewing the vendors click the X to close the modal.</a:t>
            </a:r>
          </a:p>
          <a:p>
            <a:endParaRPr lang="en-US" dirty="0"/>
          </a:p>
        </p:txBody>
      </p:sp>
    </p:spTree>
    <p:extLst>
      <p:ext uri="{BB962C8B-B14F-4D97-AF65-F5344CB8AC3E}">
        <p14:creationId xmlns:p14="http://schemas.microsoft.com/office/powerpoint/2010/main" val="365199861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While we are still in RFQ details let’s look at evaluating quotes that came in for this RFQ.</a:t>
            </a:r>
          </a:p>
          <a:p>
            <a:endParaRPr lang="en-US" dirty="0"/>
          </a:p>
        </p:txBody>
      </p:sp>
      <p:sp>
        <p:nvSpPr>
          <p:cNvPr id="4" name="Slide Number Placeholder 3"/>
          <p:cNvSpPr>
            <a:spLocks noGrp="1"/>
          </p:cNvSpPr>
          <p:nvPr>
            <p:ph type="sldNum" sz="quarter" idx="5"/>
          </p:nvPr>
        </p:nvSpPr>
        <p:spPr/>
        <p:txBody>
          <a:bodyPr/>
          <a:lstStyle/>
          <a:p>
            <a:fld id="{1EA17250-56D1-8849-9C4F-9B4226955734}" type="slidenum">
              <a:rPr lang="en-US" smtClean="0"/>
              <a:t>101</a:t>
            </a:fld>
            <a:endParaRPr lang="en-US"/>
          </a:p>
        </p:txBody>
      </p:sp>
    </p:spTree>
    <p:extLst>
      <p:ext uri="{BB962C8B-B14F-4D97-AF65-F5344CB8AC3E}">
        <p14:creationId xmlns:p14="http://schemas.microsoft.com/office/powerpoint/2010/main" val="420531874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B4F4CB-C378-48BF-8045-9344E1A6D3BF}" type="slidenum">
              <a:rPr lang="en-US"/>
              <a:pPr/>
              <a:t>102</a:t>
            </a:fld>
            <a:endParaRPr lang="en-US"/>
          </a:p>
        </p:txBody>
      </p:sp>
      <p:sp>
        <p:nvSpPr>
          <p:cNvPr id="11266" name="Rectangle 2"/>
          <p:cNvSpPr>
            <a:spLocks noGrp="1" noRot="1" noChangeAspect="1" noChangeArrowheads="1" noTextEdit="1"/>
          </p:cNvSpPr>
          <p:nvPr>
            <p:ph type="sldImg"/>
          </p:nvPr>
        </p:nvSpPr>
        <p:spPr>
          <a:xfrm>
            <a:off x="381000" y="685800"/>
            <a:ext cx="6096000" cy="3429000"/>
          </a:xfrm>
          <a:ln/>
        </p:spPr>
      </p:sp>
      <p:sp>
        <p:nvSpPr>
          <p:cNvPr id="11267" name="Rectangle 3"/>
          <p:cNvSpPr>
            <a:spLocks noGrp="1" noChangeArrowheads="1"/>
          </p:cNvSpPr>
          <p:nvPr>
            <p:ph type="body" idx="1"/>
          </p:nvPr>
        </p:nvSpPr>
        <p:spPr/>
        <p:txBody>
          <a:bodyPr/>
          <a:lstStyle/>
          <a:p>
            <a:pPr marL="0" lvl="0" indent="0" algn="l" rtl="0">
              <a:spcBef>
                <a:spcPts val="0"/>
              </a:spcBef>
              <a:spcAft>
                <a:spcPts val="0"/>
              </a:spcAft>
              <a:buClr>
                <a:schemeClr val="dk1"/>
              </a:buClr>
              <a:buFont typeface="Arial"/>
              <a:buNone/>
            </a:pPr>
            <a:r>
              <a:rPr lang="en-US" dirty="0"/>
              <a:t>This screen has a lot of helpful information that will help you evaluate received quotes.  You will see your quotes at the bottom of the screen.</a:t>
            </a:r>
          </a:p>
          <a:p>
            <a:pPr marL="0" lvl="0" indent="0" algn="l" rtl="0">
              <a:spcBef>
                <a:spcPts val="0"/>
              </a:spcBef>
              <a:spcAft>
                <a:spcPts val="0"/>
              </a:spcAft>
              <a:buClr>
                <a:schemeClr val="dk1"/>
              </a:buClr>
              <a:buFont typeface="Arial"/>
              <a:buNone/>
            </a:pPr>
            <a:r>
              <a:rPr lang="en-US" dirty="0"/>
              <a:t>Each quote will show the total vendor price of the quote, the current status of the quote, the date the vendor set the quote to expire and a section for notes you may want to add during evaluation.  If the vendor provided attachments they would be visible here. </a:t>
            </a:r>
          </a:p>
          <a:p>
            <a:pPr marL="0" lvl="0" indent="0" algn="l" rtl="0">
              <a:spcBef>
                <a:spcPts val="0"/>
              </a:spcBef>
              <a:spcAft>
                <a:spcPts val="0"/>
              </a:spcAft>
              <a:buClr>
                <a:schemeClr val="dk1"/>
              </a:buClr>
              <a:buFont typeface="Arial"/>
              <a:buNone/>
            </a:pPr>
            <a:endParaRPr lang="en-US" dirty="0"/>
          </a:p>
          <a:p>
            <a:pPr marL="0" lvl="0" indent="0" algn="l" rtl="0">
              <a:spcBef>
                <a:spcPts val="0"/>
              </a:spcBef>
              <a:spcAft>
                <a:spcPts val="0"/>
              </a:spcAft>
              <a:buClr>
                <a:schemeClr val="dk1"/>
              </a:buClr>
              <a:buFont typeface="Arial"/>
              <a:buNone/>
            </a:pPr>
            <a:r>
              <a:rPr lang="en-US" dirty="0"/>
              <a:t>Pay attention to the RFQ close date.  You will receive an e-mail notification that your RFQ has closed.  A closed RFQ means no more quotes are being accepted.   This is the ideal time to complete your evaluation of quotes.  You actually can log in at any time prior to close and review the quotes that you’ve already received, but you won’t be able to make an award notification until after the RFQ has closed completely.  Also, keep in mind if you review quotes early, and you make a modification, vendors may decide to modify their own quotes.  You would have to re-evaluate any vendor modified quotes. </a:t>
            </a:r>
          </a:p>
          <a:p>
            <a:pPr marL="0" lvl="0" indent="0" algn="l" rtl="0">
              <a:spcBef>
                <a:spcPts val="0"/>
              </a:spcBef>
              <a:spcAft>
                <a:spcPts val="0"/>
              </a:spcAft>
              <a:buClr>
                <a:schemeClr val="dk1"/>
              </a:buClr>
              <a:buFont typeface="Arial"/>
              <a:buNone/>
            </a:pPr>
            <a:endParaRPr lang="en-US" dirty="0"/>
          </a:p>
          <a:p>
            <a:pPr marL="0" lvl="0" indent="0" algn="l" rtl="0">
              <a:spcBef>
                <a:spcPts val="0"/>
              </a:spcBef>
              <a:spcAft>
                <a:spcPts val="0"/>
              </a:spcAft>
              <a:buClr>
                <a:schemeClr val="dk1"/>
              </a:buClr>
              <a:buFont typeface="Arial"/>
              <a:buNone/>
            </a:pPr>
            <a:r>
              <a:rPr lang="en-US" dirty="0"/>
              <a:t>This screen also provides the ability to see the reason why a buyer mod to the RFQ was done.  To see the mod reason in our example click “MOD 1”.</a:t>
            </a:r>
          </a:p>
        </p:txBody>
      </p:sp>
    </p:spTree>
    <p:extLst>
      <p:ext uri="{BB962C8B-B14F-4D97-AF65-F5344CB8AC3E}">
        <p14:creationId xmlns:p14="http://schemas.microsoft.com/office/powerpoint/2010/main" val="358264018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reason why there was a mod to this RFQ was to extend the RFQ close date.  After viewing the mod reason click Close.</a:t>
            </a:r>
          </a:p>
          <a:p>
            <a:endParaRPr lang="en-US" dirty="0"/>
          </a:p>
        </p:txBody>
      </p:sp>
      <p:sp>
        <p:nvSpPr>
          <p:cNvPr id="4" name="Slide Number Placeholder 3"/>
          <p:cNvSpPr>
            <a:spLocks noGrp="1"/>
          </p:cNvSpPr>
          <p:nvPr>
            <p:ph type="sldNum" sz="quarter" idx="5"/>
          </p:nvPr>
        </p:nvSpPr>
        <p:spPr/>
        <p:txBody>
          <a:bodyPr/>
          <a:lstStyle/>
          <a:p>
            <a:fld id="{1EA17250-56D1-8849-9C4F-9B4226955734}" type="slidenum">
              <a:rPr lang="en-US" smtClean="0"/>
              <a:t>103</a:t>
            </a:fld>
            <a:endParaRPr lang="en-US"/>
          </a:p>
        </p:txBody>
      </p:sp>
    </p:spTree>
    <p:extLst>
      <p:ext uri="{BB962C8B-B14F-4D97-AF65-F5344CB8AC3E}">
        <p14:creationId xmlns:p14="http://schemas.microsoft.com/office/powerpoint/2010/main" val="227293202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In this scenario the response was a “No Quote” under Quote Received is a when the seller will not quote on the entire RFQ.  Click on View reason and it may provide valuable feedback on why (that may inform future RFQs) or it just may be that they don’t sell those particular products or services.</a:t>
            </a:r>
          </a:p>
          <a:p>
            <a:endParaRPr lang="en-US" dirty="0"/>
          </a:p>
        </p:txBody>
      </p:sp>
      <p:sp>
        <p:nvSpPr>
          <p:cNvPr id="4" name="Slide Number Placeholder 3"/>
          <p:cNvSpPr>
            <a:spLocks noGrp="1"/>
          </p:cNvSpPr>
          <p:nvPr>
            <p:ph type="sldNum" sz="quarter" idx="5"/>
          </p:nvPr>
        </p:nvSpPr>
        <p:spPr/>
        <p:txBody>
          <a:bodyPr/>
          <a:lstStyle/>
          <a:p>
            <a:fld id="{1EA17250-56D1-8849-9C4F-9B4226955734}" type="slidenum">
              <a:rPr lang="en-US" smtClean="0"/>
              <a:t>104</a:t>
            </a:fld>
            <a:endParaRPr lang="en-US"/>
          </a:p>
        </p:txBody>
      </p:sp>
    </p:spTree>
    <p:extLst>
      <p:ext uri="{BB962C8B-B14F-4D97-AF65-F5344CB8AC3E}">
        <p14:creationId xmlns:p14="http://schemas.microsoft.com/office/powerpoint/2010/main" val="19527119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FF3DF-FC05-4204-90DA-5A45827B8824}" type="slidenum">
              <a:rPr lang="en-US"/>
              <a:pPr/>
              <a:t>105</a:t>
            </a:fld>
            <a:endParaRPr lang="en-US"/>
          </a:p>
        </p:txBody>
      </p:sp>
      <p:sp>
        <p:nvSpPr>
          <p:cNvPr id="12290" name="Rectangle 2"/>
          <p:cNvSpPr>
            <a:spLocks noGrp="1" noRot="1" noChangeAspect="1" noChangeArrowheads="1" noTextEdit="1"/>
          </p:cNvSpPr>
          <p:nvPr>
            <p:ph type="sldImg"/>
          </p:nvPr>
        </p:nvSpPr>
        <p:spPr>
          <a:xfrm>
            <a:off x="381000" y="685800"/>
            <a:ext cx="6096000" cy="3429000"/>
          </a:xfrm>
          <a:ln/>
        </p:spPr>
      </p:sp>
      <p:sp>
        <p:nvSpPr>
          <p:cNvPr id="12291" name="Rectangle 3"/>
          <p:cNvSpPr>
            <a:spLocks noGrp="1" noChangeArrowheads="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This is the screen that pops up.  A new enhancement was to provide the vendor a list of potential meaningful reasons to select from.  The goal is to better understand why a vendor chooses not to quote.  In this scenario the seller indicates they don’t sell the product or services.  When done reviewing the reason click the X in the upper right hand corner of the pop up.</a:t>
            </a:r>
          </a:p>
          <a:p>
            <a:endParaRPr lang="en-US" dirty="0"/>
          </a:p>
        </p:txBody>
      </p:sp>
    </p:spTree>
    <p:extLst>
      <p:ext uri="{BB962C8B-B14F-4D97-AF65-F5344CB8AC3E}">
        <p14:creationId xmlns:p14="http://schemas.microsoft.com/office/powerpoint/2010/main" val="53771404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eBuy also gives you the ability to print a quote.  Click the Quote ID number.</a:t>
            </a:r>
          </a:p>
          <a:p>
            <a:endParaRPr lang="en-US" dirty="0"/>
          </a:p>
        </p:txBody>
      </p:sp>
      <p:sp>
        <p:nvSpPr>
          <p:cNvPr id="4" name="Slide Number Placeholder 3"/>
          <p:cNvSpPr>
            <a:spLocks noGrp="1"/>
          </p:cNvSpPr>
          <p:nvPr>
            <p:ph type="sldNum" sz="quarter" idx="5"/>
          </p:nvPr>
        </p:nvSpPr>
        <p:spPr/>
        <p:txBody>
          <a:bodyPr/>
          <a:lstStyle/>
          <a:p>
            <a:fld id="{1EA17250-56D1-8849-9C4F-9B4226955734}" type="slidenum">
              <a:rPr lang="en-US" smtClean="0"/>
              <a:t>106</a:t>
            </a:fld>
            <a:endParaRPr lang="en-US"/>
          </a:p>
        </p:txBody>
      </p:sp>
    </p:spTree>
    <p:extLst>
      <p:ext uri="{BB962C8B-B14F-4D97-AF65-F5344CB8AC3E}">
        <p14:creationId xmlns:p14="http://schemas.microsoft.com/office/powerpoint/2010/main" val="213918894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B4F4CB-C378-48BF-8045-9344E1A6D3BF}" type="slidenum">
              <a:rPr lang="en-US"/>
              <a:pPr/>
              <a:t>107</a:t>
            </a:fld>
            <a:endParaRPr lang="en-US"/>
          </a:p>
        </p:txBody>
      </p:sp>
      <p:sp>
        <p:nvSpPr>
          <p:cNvPr id="11266" name="Rectangle 2"/>
          <p:cNvSpPr>
            <a:spLocks noGrp="1" noRot="1" noChangeAspect="1" noChangeArrowheads="1" noTextEdit="1"/>
          </p:cNvSpPr>
          <p:nvPr>
            <p:ph type="sldImg"/>
          </p:nvPr>
        </p:nvSpPr>
        <p:spPr>
          <a:xfrm>
            <a:off x="381000" y="685800"/>
            <a:ext cx="6096000" cy="3429000"/>
          </a:xfrm>
          <a:ln/>
        </p:spPr>
      </p:sp>
      <p:sp>
        <p:nvSpPr>
          <p:cNvPr id="11267" name="Rectangle 3"/>
          <p:cNvSpPr>
            <a:spLocks noGrp="1" noChangeArrowheads="1"/>
          </p:cNvSpPr>
          <p:nvPr>
            <p:ph type="body" idx="1"/>
          </p:nvPr>
        </p:nvSpPr>
        <p:spPr/>
        <p:txBody>
          <a:bodyPr/>
          <a:lstStyle/>
          <a:p>
            <a:pPr marL="0" lvl="0" indent="0" algn="l" rtl="0">
              <a:spcBef>
                <a:spcPts val="0"/>
              </a:spcBef>
              <a:spcAft>
                <a:spcPts val="0"/>
              </a:spcAft>
              <a:buNone/>
            </a:pPr>
            <a:r>
              <a:rPr lang="en-US" dirty="0"/>
              <a:t>Within the details of the quote you will see the Total Quote price, the section for the Buyer to add notes during evaluation and the print icon to the right of the Pending Response status.  You can also see the line items by clicking the (+) plus symbol above the ‘Total Dollar Amount in Attachments’.  </a:t>
            </a:r>
          </a:p>
          <a:p>
            <a:pPr marL="0" lvl="0" indent="0" algn="l" rtl="0">
              <a:spcBef>
                <a:spcPts val="0"/>
              </a:spcBef>
              <a:spcAft>
                <a:spcPts val="0"/>
              </a:spcAft>
              <a:buNone/>
            </a:pPr>
            <a:r>
              <a:rPr lang="en-US" dirty="0"/>
              <a:t>In this example we will click the print icon.</a:t>
            </a:r>
          </a:p>
          <a:p>
            <a:endParaRPr lang="en-US" dirty="0"/>
          </a:p>
        </p:txBody>
      </p:sp>
    </p:spTree>
    <p:extLst>
      <p:ext uri="{BB962C8B-B14F-4D97-AF65-F5344CB8AC3E}">
        <p14:creationId xmlns:p14="http://schemas.microsoft.com/office/powerpoint/2010/main" val="80365468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After the print preview screen displays, just select your printer and click Print.</a:t>
            </a:r>
          </a:p>
          <a:p>
            <a:endParaRPr lang="en-US" dirty="0"/>
          </a:p>
        </p:txBody>
      </p:sp>
      <p:sp>
        <p:nvSpPr>
          <p:cNvPr id="4" name="Slide Number Placeholder 3"/>
          <p:cNvSpPr>
            <a:spLocks noGrp="1"/>
          </p:cNvSpPr>
          <p:nvPr>
            <p:ph type="sldNum" sz="quarter" idx="5"/>
          </p:nvPr>
        </p:nvSpPr>
        <p:spPr/>
        <p:txBody>
          <a:bodyPr/>
          <a:lstStyle/>
          <a:p>
            <a:fld id="{1EA17250-56D1-8849-9C4F-9B4226955734}" type="slidenum">
              <a:rPr lang="en-US" smtClean="0"/>
              <a:t>108</a:t>
            </a:fld>
            <a:endParaRPr lang="en-US"/>
          </a:p>
        </p:txBody>
      </p:sp>
    </p:spTree>
    <p:extLst>
      <p:ext uri="{BB962C8B-B14F-4D97-AF65-F5344CB8AC3E}">
        <p14:creationId xmlns:p14="http://schemas.microsoft.com/office/powerpoint/2010/main" val="337752259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Font typeface="Arial"/>
              <a:buNone/>
            </a:pPr>
            <a:r>
              <a:rPr lang="en-US" dirty="0"/>
              <a:t>Next we will look at Awarding quotes; and sending notifications to the awardee and to the companies who did not receive the award.</a:t>
            </a:r>
          </a:p>
          <a:p>
            <a:pPr marL="0" lvl="0" indent="0" algn="l" rtl="0">
              <a:spcBef>
                <a:spcPts val="0"/>
              </a:spcBef>
              <a:spcAft>
                <a:spcPts val="0"/>
              </a:spcAft>
              <a:buClr>
                <a:schemeClr val="dk1"/>
              </a:buClr>
              <a:buFont typeface="Arial"/>
              <a:buNone/>
            </a:pPr>
            <a:r>
              <a:rPr lang="en-US" dirty="0"/>
              <a:t>When reviewing quotes in eBuy, there are two quote scenarios you must be aware of: the Quote does not contain any line items, or the Quote that do contain line items. </a:t>
            </a:r>
          </a:p>
          <a:p>
            <a:endParaRPr lang="en-US" dirty="0"/>
          </a:p>
        </p:txBody>
      </p:sp>
      <p:sp>
        <p:nvSpPr>
          <p:cNvPr id="4" name="Slide Number Placeholder 3"/>
          <p:cNvSpPr>
            <a:spLocks noGrp="1"/>
          </p:cNvSpPr>
          <p:nvPr>
            <p:ph type="sldNum" sz="quarter" idx="5"/>
          </p:nvPr>
        </p:nvSpPr>
        <p:spPr/>
        <p:txBody>
          <a:bodyPr/>
          <a:lstStyle/>
          <a:p>
            <a:fld id="{1EA17250-56D1-8849-9C4F-9B4226955734}" type="slidenum">
              <a:rPr lang="en-US" smtClean="0"/>
              <a:t>109</a:t>
            </a:fld>
            <a:endParaRPr lang="en-US"/>
          </a:p>
        </p:txBody>
      </p:sp>
    </p:spTree>
    <p:extLst>
      <p:ext uri="{BB962C8B-B14F-4D97-AF65-F5344CB8AC3E}">
        <p14:creationId xmlns:p14="http://schemas.microsoft.com/office/powerpoint/2010/main" val="726237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FF3DF-FC05-4204-90DA-5A45827B8824}" type="slidenum">
              <a:rPr lang="en-US"/>
              <a:pPr/>
              <a:t>11</a:t>
            </a:fld>
            <a:endParaRPr lang="en-US"/>
          </a:p>
        </p:txBody>
      </p:sp>
      <p:sp>
        <p:nvSpPr>
          <p:cNvPr id="12290" name="Rectangle 2"/>
          <p:cNvSpPr>
            <a:spLocks noGrp="1" noRot="1" noChangeAspect="1" noChangeArrowheads="1" noTextEdit="1"/>
          </p:cNvSpPr>
          <p:nvPr>
            <p:ph type="sldImg"/>
          </p:nvPr>
        </p:nvSpPr>
        <p:spPr>
          <a:xfrm>
            <a:off x="381000" y="685800"/>
            <a:ext cx="6096000" cy="3429000"/>
          </a:xfrm>
          <a:ln/>
        </p:spPr>
      </p:sp>
      <p:sp>
        <p:nvSpPr>
          <p:cNvPr id="12291" name="Rectangle 3"/>
          <p:cNvSpPr>
            <a:spLocks noGrp="1" noChangeArrowheads="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This is the sign-in screen if you are already a registered user.</a:t>
            </a:r>
          </a:p>
        </p:txBody>
      </p:sp>
    </p:spTree>
    <p:extLst>
      <p:ext uri="{BB962C8B-B14F-4D97-AF65-F5344CB8AC3E}">
        <p14:creationId xmlns:p14="http://schemas.microsoft.com/office/powerpoint/2010/main" val="311044655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FF3DF-FC05-4204-90DA-5A45827B8824}" type="slidenum">
              <a:rPr lang="en-US"/>
              <a:pPr/>
              <a:t>110</a:t>
            </a:fld>
            <a:endParaRPr lang="en-US"/>
          </a:p>
        </p:txBody>
      </p:sp>
      <p:sp>
        <p:nvSpPr>
          <p:cNvPr id="12290" name="Rectangle 2"/>
          <p:cNvSpPr>
            <a:spLocks noGrp="1" noRot="1" noChangeAspect="1" noChangeArrowheads="1" noTextEdit="1"/>
          </p:cNvSpPr>
          <p:nvPr>
            <p:ph type="sldImg"/>
          </p:nvPr>
        </p:nvSpPr>
        <p:spPr>
          <a:xfrm>
            <a:off x="381000" y="685800"/>
            <a:ext cx="6096000" cy="3429000"/>
          </a:xfrm>
          <a:ln/>
        </p:spPr>
      </p:sp>
      <p:sp>
        <p:nvSpPr>
          <p:cNvPr id="12291" name="Rectangle 3"/>
          <p:cNvSpPr>
            <a:spLocks noGrp="1" noChangeArrowheads="1"/>
          </p:cNvSpPr>
          <p:nvPr>
            <p:ph type="body" idx="1"/>
          </p:nvPr>
        </p:nvSpPr>
        <p:spPr/>
        <p:txBody>
          <a:bodyPr/>
          <a:lstStyle/>
          <a:p>
            <a:pPr marL="0" lvl="0" indent="0" algn="l" rtl="0">
              <a:lnSpc>
                <a:spcPct val="115000"/>
              </a:lnSpc>
              <a:spcBef>
                <a:spcPts val="0"/>
              </a:spcBef>
              <a:spcAft>
                <a:spcPts val="0"/>
              </a:spcAft>
              <a:buNone/>
            </a:pPr>
            <a:r>
              <a:rPr lang="en-US" sz="1200" dirty="0">
                <a:solidFill>
                  <a:srgbClr val="231F20"/>
                </a:solidFill>
                <a:latin typeface="Arial"/>
                <a:ea typeface="Arial"/>
                <a:cs typeface="Arial"/>
                <a:sym typeface="Arial"/>
              </a:rPr>
              <a:t>With this simplified scenario without line items, the RFQ has closed.  So no more quotes can be received. The quote has been evaluated and we are ready to make an award </a:t>
            </a:r>
            <a:r>
              <a:rPr lang="en-US" sz="1200" dirty="0" err="1">
                <a:solidFill>
                  <a:srgbClr val="231F20"/>
                </a:solidFill>
                <a:latin typeface="Arial"/>
                <a:ea typeface="Arial"/>
                <a:cs typeface="Arial"/>
                <a:sym typeface="Arial"/>
              </a:rPr>
              <a:t>eBuy</a:t>
            </a:r>
            <a:r>
              <a:rPr lang="en-US" sz="1200" dirty="0">
                <a:solidFill>
                  <a:srgbClr val="231F20"/>
                </a:solidFill>
                <a:latin typeface="Arial"/>
                <a:ea typeface="Arial"/>
                <a:cs typeface="Arial"/>
                <a:sym typeface="Arial"/>
              </a:rPr>
              <a:t> provides an easy way to notify the remaining contractors, who submitted quotes, that they were not selected for the award.  Let’s look at this.  Click the “Send No Award Notification” button.</a:t>
            </a:r>
          </a:p>
          <a:p>
            <a:endParaRPr lang="en-US" dirty="0"/>
          </a:p>
        </p:txBody>
      </p:sp>
    </p:spTree>
    <p:extLst>
      <p:ext uri="{BB962C8B-B14F-4D97-AF65-F5344CB8AC3E}">
        <p14:creationId xmlns:p14="http://schemas.microsoft.com/office/powerpoint/2010/main" val="28440687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231F20"/>
                </a:solidFill>
                <a:latin typeface="Arial"/>
                <a:ea typeface="Arial"/>
                <a:cs typeface="Arial"/>
                <a:sym typeface="Arial"/>
              </a:rPr>
              <a:t>Provide a message to the contractors about the award. After you’re finish with your message you would click Notify Vendor and the message will be included in the no award notification email sent to the contractors.  eBuy will change these contractors Quote Status to “No Award”.  Go back to the Award Details of the RFQ so we can award it.</a:t>
            </a:r>
          </a:p>
        </p:txBody>
      </p:sp>
      <p:sp>
        <p:nvSpPr>
          <p:cNvPr id="4" name="Slide Number Placeholder 3"/>
          <p:cNvSpPr>
            <a:spLocks noGrp="1"/>
          </p:cNvSpPr>
          <p:nvPr>
            <p:ph type="sldNum" sz="quarter" idx="5"/>
          </p:nvPr>
        </p:nvSpPr>
        <p:spPr/>
        <p:txBody>
          <a:bodyPr/>
          <a:lstStyle/>
          <a:p>
            <a:fld id="{1EA17250-56D1-8849-9C4F-9B4226955734}" type="slidenum">
              <a:rPr lang="en-US" smtClean="0"/>
              <a:t>111</a:t>
            </a:fld>
            <a:endParaRPr lang="en-US"/>
          </a:p>
        </p:txBody>
      </p:sp>
    </p:spTree>
    <p:extLst>
      <p:ext uri="{BB962C8B-B14F-4D97-AF65-F5344CB8AC3E}">
        <p14:creationId xmlns:p14="http://schemas.microsoft.com/office/powerpoint/2010/main" val="351960449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B4F4CB-C378-48BF-8045-9344E1A6D3BF}" type="slidenum">
              <a:rPr lang="en-US"/>
              <a:pPr/>
              <a:t>112</a:t>
            </a:fld>
            <a:endParaRPr lang="en-US"/>
          </a:p>
        </p:txBody>
      </p:sp>
      <p:sp>
        <p:nvSpPr>
          <p:cNvPr id="11266" name="Rectangle 2"/>
          <p:cNvSpPr>
            <a:spLocks noGrp="1" noRot="1" noChangeAspect="1" noChangeArrowheads="1" noTextEdit="1"/>
          </p:cNvSpPr>
          <p:nvPr>
            <p:ph type="sldImg"/>
          </p:nvPr>
        </p:nvSpPr>
        <p:spPr>
          <a:xfrm>
            <a:off x="381000" y="685800"/>
            <a:ext cx="6096000" cy="3429000"/>
          </a:xfrm>
          <a:ln/>
        </p:spPr>
      </p:sp>
      <p:sp>
        <p:nvSpPr>
          <p:cNvPr id="11267" name="Rectangle 3"/>
          <p:cNvSpPr>
            <a:spLocks noGrp="1" noChangeArrowheads="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231F20"/>
                </a:solidFill>
                <a:latin typeface="Arial"/>
                <a:ea typeface="Arial"/>
                <a:cs typeface="Arial"/>
                <a:sym typeface="Arial"/>
              </a:rPr>
              <a:t>While in RFQ Details of the RFQ lets click the Quote ID of the quote that was received.</a:t>
            </a:r>
          </a:p>
        </p:txBody>
      </p:sp>
    </p:spTree>
    <p:extLst>
      <p:ext uri="{BB962C8B-B14F-4D97-AF65-F5344CB8AC3E}">
        <p14:creationId xmlns:p14="http://schemas.microsoft.com/office/powerpoint/2010/main" val="257928386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1200"/>
              </a:spcBef>
              <a:spcAft>
                <a:spcPts val="0"/>
              </a:spcAft>
              <a:buNone/>
            </a:pPr>
            <a:r>
              <a:rPr lang="en-US" sz="1200" dirty="0">
                <a:solidFill>
                  <a:srgbClr val="333333"/>
                </a:solidFill>
                <a:latin typeface="Arial"/>
                <a:ea typeface="Arial"/>
                <a:cs typeface="Arial"/>
                <a:sym typeface="Arial"/>
              </a:rPr>
              <a:t>Now you can either:</a:t>
            </a:r>
            <a:r>
              <a:rPr lang="en-US" sz="1200" b="1" dirty="0">
                <a:solidFill>
                  <a:srgbClr val="333333"/>
                </a:solidFill>
                <a:latin typeface="Arial"/>
                <a:ea typeface="Arial"/>
                <a:cs typeface="Arial"/>
                <a:sym typeface="Arial"/>
              </a:rPr>
              <a:t> </a:t>
            </a:r>
          </a:p>
          <a:p>
            <a:pPr marL="0" lvl="0" indent="0" algn="l" rtl="0">
              <a:lnSpc>
                <a:spcPct val="115000"/>
              </a:lnSpc>
              <a:spcBef>
                <a:spcPts val="1200"/>
              </a:spcBef>
              <a:spcAft>
                <a:spcPts val="0"/>
              </a:spcAft>
              <a:buNone/>
            </a:pPr>
            <a:r>
              <a:rPr lang="en-US" sz="1200" dirty="0">
                <a:solidFill>
                  <a:srgbClr val="333333"/>
                </a:solidFill>
                <a:latin typeface="Arial"/>
                <a:ea typeface="Arial"/>
                <a:cs typeface="Arial"/>
                <a:sym typeface="Arial"/>
              </a:rPr>
              <a:t>Click on </a:t>
            </a:r>
            <a:r>
              <a:rPr lang="en-US" sz="1200" i="1" u="sng" dirty="0">
                <a:solidFill>
                  <a:srgbClr val="333333"/>
                </a:solidFill>
                <a:latin typeface="Arial"/>
                <a:ea typeface="Arial"/>
                <a:cs typeface="Arial"/>
                <a:sym typeface="Arial"/>
              </a:rPr>
              <a:t>"Do Not Award - Notify Vendor"</a:t>
            </a:r>
            <a:r>
              <a:rPr lang="en-US" sz="1200" dirty="0">
                <a:solidFill>
                  <a:srgbClr val="333333"/>
                </a:solidFill>
                <a:latin typeface="Arial"/>
                <a:ea typeface="Arial"/>
                <a:cs typeface="Arial"/>
                <a:sym typeface="Arial"/>
              </a:rPr>
              <a:t>, and an email message will be sent to the vendor alerting them of your "No Award" decision</a:t>
            </a:r>
            <a:endParaRPr lang="en-US" sz="1200" b="1" dirty="0">
              <a:solidFill>
                <a:srgbClr val="333333"/>
              </a:solidFill>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sz="1200" dirty="0">
                <a:solidFill>
                  <a:srgbClr val="333333"/>
                </a:solidFill>
                <a:latin typeface="Arial"/>
                <a:ea typeface="Arial"/>
                <a:cs typeface="Arial"/>
                <a:sym typeface="Arial"/>
              </a:rPr>
              <a:t>Or you can click </a:t>
            </a:r>
            <a:r>
              <a:rPr lang="en-US" sz="1200" i="1" u="sng" dirty="0">
                <a:solidFill>
                  <a:srgbClr val="333333"/>
                </a:solidFill>
                <a:latin typeface="Arial"/>
                <a:ea typeface="Arial"/>
                <a:cs typeface="Arial"/>
                <a:sym typeface="Arial"/>
              </a:rPr>
              <a:t>"Award - Notify Vendor"</a:t>
            </a:r>
            <a:r>
              <a:rPr lang="en-US" sz="1200" dirty="0">
                <a:solidFill>
                  <a:srgbClr val="333333"/>
                </a:solidFill>
                <a:latin typeface="Arial"/>
                <a:ea typeface="Arial"/>
                <a:cs typeface="Arial"/>
                <a:sym typeface="Arial"/>
              </a:rPr>
              <a:t>  and an email message will be sent to the vendor notifying them of the award, it does not obligate funds. Once awarded, you may generate a purchase order using the eBuy system or via your own ordering system. If using eBuy, you will see a new link Create PO next to the vendor's quote (at the My RFQs screen). Clicking on this link will start the PO generation process. Currently, payment is by credit card only.</a:t>
            </a:r>
          </a:p>
          <a:p>
            <a:pPr marL="0" lvl="0" indent="0" algn="l" rtl="0">
              <a:spcBef>
                <a:spcPts val="1200"/>
              </a:spcBef>
              <a:spcAft>
                <a:spcPts val="0"/>
              </a:spcAft>
              <a:buNone/>
            </a:pPr>
            <a:r>
              <a:rPr lang="en-US" sz="1200" dirty="0">
                <a:latin typeface="Arial"/>
                <a:ea typeface="Arial"/>
                <a:cs typeface="Arial"/>
                <a:sym typeface="Arial"/>
              </a:rPr>
              <a:t>In this example, click “Award - Notify Vendor”</a:t>
            </a:r>
            <a:endParaRPr lang="en-US" dirty="0"/>
          </a:p>
        </p:txBody>
      </p:sp>
      <p:sp>
        <p:nvSpPr>
          <p:cNvPr id="4" name="Slide Number Placeholder 3"/>
          <p:cNvSpPr>
            <a:spLocks noGrp="1"/>
          </p:cNvSpPr>
          <p:nvPr>
            <p:ph type="sldNum" sz="quarter" idx="5"/>
          </p:nvPr>
        </p:nvSpPr>
        <p:spPr/>
        <p:txBody>
          <a:bodyPr/>
          <a:lstStyle/>
          <a:p>
            <a:fld id="{1EA17250-56D1-8849-9C4F-9B4226955734}" type="slidenum">
              <a:rPr lang="en-US" smtClean="0"/>
              <a:t>113</a:t>
            </a:fld>
            <a:endParaRPr lang="en-US"/>
          </a:p>
        </p:txBody>
      </p:sp>
    </p:spTree>
    <p:extLst>
      <p:ext uri="{BB962C8B-B14F-4D97-AF65-F5344CB8AC3E}">
        <p14:creationId xmlns:p14="http://schemas.microsoft.com/office/powerpoint/2010/main" val="372973096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dirty="0">
                <a:solidFill>
                  <a:srgbClr val="231F20"/>
                </a:solidFill>
                <a:latin typeface="Arial"/>
                <a:ea typeface="Arial"/>
                <a:cs typeface="Arial"/>
                <a:sym typeface="Arial"/>
              </a:rPr>
              <a:t>A dialog box displays with the title ‘Quote Award Confirmation’.</a:t>
            </a:r>
          </a:p>
          <a:p>
            <a:pPr marL="0" lvl="0" indent="0" algn="l" rtl="0">
              <a:spcBef>
                <a:spcPts val="0"/>
              </a:spcBef>
              <a:spcAft>
                <a:spcPts val="0"/>
              </a:spcAft>
              <a:buNone/>
            </a:pPr>
            <a:endParaRPr lang="en-US" sz="1200" dirty="0">
              <a:solidFill>
                <a:srgbClr val="231F20"/>
              </a:solidFill>
              <a:latin typeface="Arial"/>
              <a:ea typeface="Arial"/>
              <a:cs typeface="Arial"/>
              <a:sym typeface="Arial"/>
            </a:endParaRPr>
          </a:p>
          <a:p>
            <a:pPr marL="0" lvl="0" indent="0" algn="l" rtl="0">
              <a:spcBef>
                <a:spcPts val="0"/>
              </a:spcBef>
              <a:spcAft>
                <a:spcPts val="0"/>
              </a:spcAft>
              <a:buNone/>
            </a:pPr>
            <a:r>
              <a:rPr lang="en-US" sz="1200" dirty="0">
                <a:solidFill>
                  <a:srgbClr val="231F20"/>
                </a:solidFill>
                <a:latin typeface="Arial"/>
                <a:ea typeface="Arial"/>
                <a:cs typeface="Arial"/>
                <a:sym typeface="Arial"/>
              </a:rPr>
              <a:t>Just click ‘Confirm Award</a:t>
            </a:r>
          </a:p>
          <a:p>
            <a:endParaRPr lang="en-US" dirty="0"/>
          </a:p>
        </p:txBody>
      </p:sp>
      <p:sp>
        <p:nvSpPr>
          <p:cNvPr id="4" name="Slide Number Placeholder 3"/>
          <p:cNvSpPr>
            <a:spLocks noGrp="1"/>
          </p:cNvSpPr>
          <p:nvPr>
            <p:ph type="sldNum" sz="quarter" idx="5"/>
          </p:nvPr>
        </p:nvSpPr>
        <p:spPr/>
        <p:txBody>
          <a:bodyPr/>
          <a:lstStyle/>
          <a:p>
            <a:fld id="{1EA17250-56D1-8849-9C4F-9B4226955734}" type="slidenum">
              <a:rPr lang="en-US" smtClean="0"/>
              <a:t>114</a:t>
            </a:fld>
            <a:endParaRPr lang="en-US"/>
          </a:p>
        </p:txBody>
      </p:sp>
    </p:spTree>
    <p:extLst>
      <p:ext uri="{BB962C8B-B14F-4D97-AF65-F5344CB8AC3E}">
        <p14:creationId xmlns:p14="http://schemas.microsoft.com/office/powerpoint/2010/main" val="57960086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FF3DF-FC05-4204-90DA-5A45827B8824}" type="slidenum">
              <a:rPr lang="en-US"/>
              <a:pPr/>
              <a:t>115</a:t>
            </a:fld>
            <a:endParaRPr lang="en-US"/>
          </a:p>
        </p:txBody>
      </p:sp>
      <p:sp>
        <p:nvSpPr>
          <p:cNvPr id="12290" name="Rectangle 2"/>
          <p:cNvSpPr>
            <a:spLocks noGrp="1" noRot="1" noChangeAspect="1" noChangeArrowheads="1" noTextEdit="1"/>
          </p:cNvSpPr>
          <p:nvPr>
            <p:ph type="sldImg"/>
          </p:nvPr>
        </p:nvSpPr>
        <p:spPr>
          <a:xfrm>
            <a:off x="381000" y="685800"/>
            <a:ext cx="6096000" cy="3429000"/>
          </a:xfrm>
          <a:ln/>
        </p:spPr>
      </p:sp>
      <p:sp>
        <p:nvSpPr>
          <p:cNvPr id="12291" name="Rectangle 3"/>
          <p:cNvSpPr>
            <a:spLocks noGrp="1" noChangeArrowheads="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231F20"/>
                </a:solidFill>
                <a:latin typeface="Arial"/>
                <a:ea typeface="Arial"/>
                <a:cs typeface="Arial"/>
                <a:sym typeface="Arial"/>
              </a:rPr>
              <a:t>The RFQ has been awarded.</a:t>
            </a:r>
          </a:p>
          <a:p>
            <a:endParaRPr lang="en-US" dirty="0"/>
          </a:p>
        </p:txBody>
      </p:sp>
    </p:spTree>
    <p:extLst>
      <p:ext uri="{BB962C8B-B14F-4D97-AF65-F5344CB8AC3E}">
        <p14:creationId xmlns:p14="http://schemas.microsoft.com/office/powerpoint/2010/main" val="284337669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We will now look at awarding a quote with line items.</a:t>
            </a:r>
          </a:p>
          <a:p>
            <a:pPr marL="0" lvl="0" indent="0" algn="l" rtl="0">
              <a:spcBef>
                <a:spcPts val="0"/>
              </a:spcBef>
              <a:spcAft>
                <a:spcPts val="0"/>
              </a:spcAft>
              <a:buNone/>
            </a:pPr>
            <a:r>
              <a:rPr lang="en-US" sz="1100" dirty="0">
                <a:solidFill>
                  <a:srgbClr val="231F20"/>
                </a:solidFill>
                <a:latin typeface="Arial"/>
                <a:ea typeface="Arial"/>
                <a:cs typeface="Arial"/>
                <a:sym typeface="Arial"/>
              </a:rPr>
              <a:t>While in RFQ Details of the RFQ </a:t>
            </a:r>
            <a:r>
              <a:rPr lang="en-US" dirty="0"/>
              <a:t>let’s click the on the Quote ID.</a:t>
            </a:r>
          </a:p>
          <a:p>
            <a:endParaRPr lang="en-US" dirty="0"/>
          </a:p>
        </p:txBody>
      </p:sp>
      <p:sp>
        <p:nvSpPr>
          <p:cNvPr id="4" name="Slide Number Placeholder 3"/>
          <p:cNvSpPr>
            <a:spLocks noGrp="1"/>
          </p:cNvSpPr>
          <p:nvPr>
            <p:ph type="sldNum" sz="quarter" idx="5"/>
          </p:nvPr>
        </p:nvSpPr>
        <p:spPr/>
        <p:txBody>
          <a:bodyPr/>
          <a:lstStyle/>
          <a:p>
            <a:fld id="{1EA17250-56D1-8849-9C4F-9B4226955734}" type="slidenum">
              <a:rPr lang="en-US" smtClean="0"/>
              <a:t>116</a:t>
            </a:fld>
            <a:endParaRPr lang="en-US"/>
          </a:p>
        </p:txBody>
      </p:sp>
    </p:spTree>
    <p:extLst>
      <p:ext uri="{BB962C8B-B14F-4D97-AF65-F5344CB8AC3E}">
        <p14:creationId xmlns:p14="http://schemas.microsoft.com/office/powerpoint/2010/main" val="31469641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B4F4CB-C378-48BF-8045-9344E1A6D3BF}" type="slidenum">
              <a:rPr lang="en-US"/>
              <a:pPr/>
              <a:t>117</a:t>
            </a:fld>
            <a:endParaRPr lang="en-US"/>
          </a:p>
        </p:txBody>
      </p:sp>
      <p:sp>
        <p:nvSpPr>
          <p:cNvPr id="11266" name="Rectangle 2"/>
          <p:cNvSpPr>
            <a:spLocks noGrp="1" noRot="1" noChangeAspect="1" noChangeArrowheads="1" noTextEdit="1"/>
          </p:cNvSpPr>
          <p:nvPr>
            <p:ph type="sldImg"/>
          </p:nvPr>
        </p:nvSpPr>
        <p:spPr>
          <a:xfrm>
            <a:off x="381000" y="685800"/>
            <a:ext cx="6096000" cy="3429000"/>
          </a:xfrm>
          <a:ln/>
        </p:spPr>
      </p:sp>
      <p:sp>
        <p:nvSpPr>
          <p:cNvPr id="11267" name="Rectangle 3"/>
          <p:cNvSpPr>
            <a:spLocks noGrp="1" noChangeArrowheads="1"/>
          </p:cNvSpPr>
          <p:nvPr>
            <p:ph type="body" idx="1"/>
          </p:nvPr>
        </p:nvSpPr>
        <p:spPr/>
        <p:txBody>
          <a:bodyPr/>
          <a:lstStyle/>
          <a:p>
            <a:pPr marL="0" lvl="0" indent="0" algn="l" rtl="0">
              <a:lnSpc>
                <a:spcPct val="120000"/>
              </a:lnSpc>
              <a:spcBef>
                <a:spcPts val="0"/>
              </a:spcBef>
              <a:spcAft>
                <a:spcPts val="0"/>
              </a:spcAft>
              <a:buNone/>
            </a:pPr>
            <a:r>
              <a:rPr lang="en-US" sz="1200" dirty="0">
                <a:solidFill>
                  <a:srgbClr val="333333"/>
                </a:solidFill>
                <a:latin typeface="Arial"/>
                <a:ea typeface="Arial"/>
                <a:cs typeface="Arial"/>
                <a:sym typeface="Arial"/>
              </a:rPr>
              <a:t>When an RFQ/quote has line items associated with it, awarding the quote is slightly different. For these quotes, you must choose to award (Yes or No) each line item on the quote. A toggle is provided for each line item.  Once you have made your decisions on the line items to award, click “Submit Line Items” to send an award notification to the contractor.</a:t>
            </a:r>
          </a:p>
          <a:p>
            <a:pPr marL="0" lvl="0" indent="0" algn="l" rtl="0">
              <a:lnSpc>
                <a:spcPct val="120000"/>
              </a:lnSpc>
              <a:spcBef>
                <a:spcPts val="200"/>
              </a:spcBef>
              <a:spcAft>
                <a:spcPts val="0"/>
              </a:spcAft>
              <a:buNone/>
            </a:pPr>
            <a:endParaRPr lang="en-US" sz="1200" dirty="0">
              <a:solidFill>
                <a:srgbClr val="333333"/>
              </a:solidFill>
              <a:latin typeface="Arial"/>
              <a:ea typeface="Arial"/>
              <a:cs typeface="Arial"/>
              <a:sym typeface="Arial"/>
            </a:endParaRPr>
          </a:p>
          <a:p>
            <a:pPr marL="0" lvl="0" indent="0" algn="l" rtl="0">
              <a:lnSpc>
                <a:spcPct val="120000"/>
              </a:lnSpc>
              <a:spcBef>
                <a:spcPts val="200"/>
              </a:spcBef>
              <a:spcAft>
                <a:spcPts val="0"/>
              </a:spcAft>
              <a:buNone/>
            </a:pPr>
            <a:r>
              <a:rPr lang="en-US" sz="1200" dirty="0">
                <a:solidFill>
                  <a:srgbClr val="333333"/>
                </a:solidFill>
                <a:latin typeface="Arial"/>
                <a:ea typeface="Arial"/>
                <a:cs typeface="Arial"/>
                <a:sym typeface="Arial"/>
              </a:rPr>
              <a:t>Additionally, when contractors submit a quote with line items, there are a few scenarios that you need to be aware of when reviewing the quote. </a:t>
            </a:r>
          </a:p>
          <a:p>
            <a:pPr marL="457200" lvl="0" indent="-298450" algn="l" rtl="0">
              <a:lnSpc>
                <a:spcPct val="120000"/>
              </a:lnSpc>
              <a:spcBef>
                <a:spcPts val="200"/>
              </a:spcBef>
              <a:spcAft>
                <a:spcPts val="0"/>
              </a:spcAft>
              <a:buClr>
                <a:srgbClr val="333333"/>
              </a:buClr>
              <a:buSzPts val="1100"/>
              <a:buFont typeface="Arial"/>
              <a:buAutoNum type="arabicPeriod"/>
            </a:pPr>
            <a:r>
              <a:rPr lang="en-US" sz="1200" dirty="0">
                <a:solidFill>
                  <a:srgbClr val="333333"/>
                </a:solidFill>
                <a:latin typeface="Arial"/>
                <a:ea typeface="Arial"/>
                <a:cs typeface="Arial"/>
                <a:sym typeface="Arial"/>
              </a:rPr>
              <a:t>Contractor does not quote on a line item - </a:t>
            </a:r>
            <a:r>
              <a:rPr lang="en-US" sz="1200" dirty="0" err="1">
                <a:solidFill>
                  <a:srgbClr val="333333"/>
                </a:solidFill>
                <a:latin typeface="Arial"/>
                <a:ea typeface="Arial"/>
                <a:cs typeface="Arial"/>
                <a:sym typeface="Arial"/>
              </a:rPr>
              <a:t>eBuy</a:t>
            </a:r>
            <a:r>
              <a:rPr lang="en-US" sz="1200" dirty="0">
                <a:solidFill>
                  <a:srgbClr val="333333"/>
                </a:solidFill>
                <a:latin typeface="Arial"/>
                <a:ea typeface="Arial"/>
                <a:cs typeface="Arial"/>
                <a:sym typeface="Arial"/>
              </a:rPr>
              <a:t> does not force the contractor to quote on every line item listed on the RFQ. If a contractor does not wish to quote on a line item, they will leave the Unit Price for that line item “empty”. </a:t>
            </a:r>
          </a:p>
          <a:p>
            <a:pPr marL="457200" lvl="0" indent="-298450" algn="l" rtl="0">
              <a:lnSpc>
                <a:spcPct val="120000"/>
              </a:lnSpc>
              <a:spcBef>
                <a:spcPts val="0"/>
              </a:spcBef>
              <a:spcAft>
                <a:spcPts val="0"/>
              </a:spcAft>
              <a:buClr>
                <a:srgbClr val="333333"/>
              </a:buClr>
              <a:buSzPts val="1100"/>
              <a:buFont typeface="Arial"/>
              <a:buAutoNum type="arabicPeriod"/>
            </a:pPr>
            <a:r>
              <a:rPr lang="en-US" sz="1200" dirty="0">
                <a:solidFill>
                  <a:srgbClr val="333333"/>
                </a:solidFill>
                <a:latin typeface="Arial"/>
                <a:ea typeface="Arial"/>
                <a:cs typeface="Arial"/>
                <a:sym typeface="Arial"/>
              </a:rPr>
              <a:t>Line item included free with Quote - A contractor may elect to offer or include a line item “free of charge” with their quote. In this situation, the contractor will enter $0 in the Unit Price field for the item. Please note that these items offered free of charge are usually coupled with the award of other line items on their quote. </a:t>
            </a:r>
          </a:p>
          <a:p>
            <a:pPr marL="457200" lvl="0" indent="-298450" algn="l" rtl="0">
              <a:lnSpc>
                <a:spcPct val="120000"/>
              </a:lnSpc>
              <a:spcBef>
                <a:spcPts val="0"/>
              </a:spcBef>
              <a:spcAft>
                <a:spcPts val="0"/>
              </a:spcAft>
              <a:buClr>
                <a:srgbClr val="333333"/>
              </a:buClr>
              <a:buSzPts val="1100"/>
              <a:buFont typeface="Arial"/>
              <a:buAutoNum type="arabicPeriod"/>
            </a:pPr>
            <a:r>
              <a:rPr lang="en-US" sz="1200" dirty="0">
                <a:solidFill>
                  <a:srgbClr val="333333"/>
                </a:solidFill>
                <a:latin typeface="Arial"/>
                <a:ea typeface="Arial"/>
                <a:cs typeface="Arial"/>
                <a:sym typeface="Arial"/>
              </a:rPr>
              <a:t>Contractor added line items - contractors have the ability to submit additional line items with their quote. The Line items added by the contractor will be appended to the end of the RFQ line items. Please note these additional line items will only appear on that contractors quote - they will not appear in the original RFQ line items, or on any other contractors quote.</a:t>
            </a:r>
          </a:p>
          <a:p>
            <a:pPr marL="0" lvl="0" indent="0" algn="l" rtl="0">
              <a:lnSpc>
                <a:spcPct val="120000"/>
              </a:lnSpc>
              <a:spcBef>
                <a:spcPts val="200"/>
              </a:spcBef>
              <a:spcAft>
                <a:spcPts val="0"/>
              </a:spcAft>
              <a:buNone/>
            </a:pPr>
            <a:endParaRPr lang="en-US" sz="1200" dirty="0">
              <a:solidFill>
                <a:srgbClr val="333333"/>
              </a:solidFill>
              <a:latin typeface="Arial"/>
              <a:ea typeface="Arial"/>
              <a:cs typeface="Arial"/>
              <a:sym typeface="Arial"/>
            </a:endParaRPr>
          </a:p>
          <a:p>
            <a:pPr marL="0" lvl="0" indent="0" algn="l" rtl="0">
              <a:lnSpc>
                <a:spcPct val="120000"/>
              </a:lnSpc>
              <a:spcBef>
                <a:spcPts val="200"/>
              </a:spcBef>
              <a:spcAft>
                <a:spcPts val="200"/>
              </a:spcAft>
              <a:buNone/>
            </a:pPr>
            <a:r>
              <a:rPr lang="en-US" sz="1200" dirty="0">
                <a:solidFill>
                  <a:srgbClr val="333333"/>
                </a:solidFill>
                <a:latin typeface="Arial"/>
                <a:ea typeface="Arial"/>
                <a:cs typeface="Arial"/>
                <a:sym typeface="Arial"/>
              </a:rPr>
              <a:t>Let’s scroll down to see the Submit Line Items button.</a:t>
            </a:r>
            <a:endParaRPr lang="en-US" dirty="0"/>
          </a:p>
          <a:p>
            <a:endParaRPr lang="en-US" dirty="0"/>
          </a:p>
        </p:txBody>
      </p:sp>
    </p:spTree>
    <p:extLst>
      <p:ext uri="{BB962C8B-B14F-4D97-AF65-F5344CB8AC3E}">
        <p14:creationId xmlns:p14="http://schemas.microsoft.com/office/powerpoint/2010/main" val="351378680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20000"/>
              </a:lnSpc>
              <a:spcBef>
                <a:spcPts val="0"/>
              </a:spcBef>
              <a:spcAft>
                <a:spcPts val="0"/>
              </a:spcAft>
              <a:buClr>
                <a:schemeClr val="dk1"/>
              </a:buClr>
              <a:buSzPts val="1100"/>
              <a:buFont typeface="Arial"/>
              <a:buNone/>
            </a:pPr>
            <a:r>
              <a:rPr lang="en-US" sz="1200" dirty="0">
                <a:latin typeface="Arial"/>
                <a:ea typeface="Arial"/>
                <a:cs typeface="Arial"/>
                <a:sym typeface="Arial"/>
              </a:rPr>
              <a:t>When you click "Submit Line Items":</a:t>
            </a:r>
          </a:p>
          <a:p>
            <a:pPr marL="0" lvl="0" indent="0" algn="l" rtl="0">
              <a:lnSpc>
                <a:spcPct val="115000"/>
              </a:lnSpc>
              <a:spcBef>
                <a:spcPts val="200"/>
              </a:spcBef>
              <a:spcAft>
                <a:spcPts val="0"/>
              </a:spcAft>
              <a:buNone/>
            </a:pPr>
            <a:r>
              <a:rPr lang="en-US" sz="1200" dirty="0">
                <a:latin typeface="Arial"/>
                <a:ea typeface="Arial"/>
                <a:cs typeface="Arial"/>
                <a:sym typeface="Arial"/>
              </a:rPr>
              <a:t>For items selected with “Yes”, eBuy will generate an email message to the vendor of the award – it does not obligate funds. Once awarded, you may generate a purchase order using eBuy or via your own ordering system.</a:t>
            </a:r>
          </a:p>
          <a:p>
            <a:pPr marL="0" lvl="0" indent="0" algn="l" rtl="0">
              <a:lnSpc>
                <a:spcPct val="115000"/>
              </a:lnSpc>
              <a:spcBef>
                <a:spcPts val="1200"/>
              </a:spcBef>
              <a:spcAft>
                <a:spcPts val="0"/>
              </a:spcAft>
              <a:buNone/>
            </a:pPr>
            <a:r>
              <a:rPr lang="en-US" sz="1200" dirty="0">
                <a:latin typeface="Arial"/>
                <a:ea typeface="Arial"/>
                <a:cs typeface="Arial"/>
                <a:sym typeface="Arial"/>
              </a:rPr>
              <a:t>For items selected with “No”, eBuy will generate an email message to the vendor of items not selected for award.</a:t>
            </a:r>
          </a:p>
          <a:p>
            <a:pPr marL="0" lvl="0" indent="0" algn="l" rtl="0">
              <a:spcBef>
                <a:spcPts val="1200"/>
              </a:spcBef>
              <a:spcAft>
                <a:spcPts val="0"/>
              </a:spcAft>
              <a:buNone/>
            </a:pPr>
            <a:r>
              <a:rPr lang="en-US" sz="1200" dirty="0"/>
              <a:t>Click Submit Line Items</a:t>
            </a:r>
          </a:p>
          <a:p>
            <a:endParaRPr lang="en-US" dirty="0"/>
          </a:p>
        </p:txBody>
      </p:sp>
      <p:sp>
        <p:nvSpPr>
          <p:cNvPr id="4" name="Slide Number Placeholder 3"/>
          <p:cNvSpPr>
            <a:spLocks noGrp="1"/>
          </p:cNvSpPr>
          <p:nvPr>
            <p:ph type="sldNum" sz="quarter" idx="5"/>
          </p:nvPr>
        </p:nvSpPr>
        <p:spPr/>
        <p:txBody>
          <a:bodyPr/>
          <a:lstStyle/>
          <a:p>
            <a:fld id="{1EA17250-56D1-8849-9C4F-9B4226955734}" type="slidenum">
              <a:rPr lang="en-US" smtClean="0"/>
              <a:t>118</a:t>
            </a:fld>
            <a:endParaRPr lang="en-US"/>
          </a:p>
        </p:txBody>
      </p:sp>
    </p:spTree>
    <p:extLst>
      <p:ext uri="{BB962C8B-B14F-4D97-AF65-F5344CB8AC3E}">
        <p14:creationId xmlns:p14="http://schemas.microsoft.com/office/powerpoint/2010/main" val="137277381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“Quote awarded successfully” message appears.</a:t>
            </a:r>
          </a:p>
          <a:p>
            <a:endParaRPr lang="en-US" dirty="0"/>
          </a:p>
        </p:txBody>
      </p:sp>
      <p:sp>
        <p:nvSpPr>
          <p:cNvPr id="4" name="Slide Number Placeholder 3"/>
          <p:cNvSpPr>
            <a:spLocks noGrp="1"/>
          </p:cNvSpPr>
          <p:nvPr>
            <p:ph type="sldNum" sz="quarter" idx="5"/>
          </p:nvPr>
        </p:nvSpPr>
        <p:spPr/>
        <p:txBody>
          <a:bodyPr/>
          <a:lstStyle/>
          <a:p>
            <a:fld id="{1EA17250-56D1-8849-9C4F-9B4226955734}" type="slidenum">
              <a:rPr lang="en-US" smtClean="0"/>
              <a:t>119</a:t>
            </a:fld>
            <a:endParaRPr lang="en-US"/>
          </a:p>
        </p:txBody>
      </p:sp>
    </p:spTree>
    <p:extLst>
      <p:ext uri="{BB962C8B-B14F-4D97-AF65-F5344CB8AC3E}">
        <p14:creationId xmlns:p14="http://schemas.microsoft.com/office/powerpoint/2010/main" val="1229173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In order to register, or reset your password, you need to click “Need help signing in?” at the bottom.  The “Forgot/Reset Password?” “Register”, and “Help” links will appear.  For this example, we are going to register for the first time.  Click “Register”</a:t>
            </a:r>
          </a:p>
          <a:p>
            <a:endParaRPr lang="en-US" dirty="0"/>
          </a:p>
        </p:txBody>
      </p:sp>
      <p:sp>
        <p:nvSpPr>
          <p:cNvPr id="4" name="Slide Number Placeholder 3"/>
          <p:cNvSpPr>
            <a:spLocks noGrp="1"/>
          </p:cNvSpPr>
          <p:nvPr>
            <p:ph type="sldNum" sz="quarter" idx="5"/>
          </p:nvPr>
        </p:nvSpPr>
        <p:spPr/>
        <p:txBody>
          <a:bodyPr/>
          <a:lstStyle/>
          <a:p>
            <a:fld id="{1EA17250-56D1-8849-9C4F-9B4226955734}" type="slidenum">
              <a:rPr lang="en-US" smtClean="0"/>
              <a:t>12</a:t>
            </a:fld>
            <a:endParaRPr lang="en-US"/>
          </a:p>
        </p:txBody>
      </p:sp>
    </p:spTree>
    <p:extLst>
      <p:ext uri="{BB962C8B-B14F-4D97-AF65-F5344CB8AC3E}">
        <p14:creationId xmlns:p14="http://schemas.microsoft.com/office/powerpoint/2010/main" val="421679608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FF3DF-FC05-4204-90DA-5A45827B8824}" type="slidenum">
              <a:rPr lang="en-US"/>
              <a:pPr/>
              <a:t>120</a:t>
            </a:fld>
            <a:endParaRPr lang="en-US"/>
          </a:p>
        </p:txBody>
      </p:sp>
      <p:sp>
        <p:nvSpPr>
          <p:cNvPr id="12290" name="Rectangle 2"/>
          <p:cNvSpPr>
            <a:spLocks noGrp="1" noRot="1" noChangeAspect="1" noChangeArrowheads="1" noTextEdit="1"/>
          </p:cNvSpPr>
          <p:nvPr>
            <p:ph type="sldImg"/>
          </p:nvPr>
        </p:nvSpPr>
        <p:spPr>
          <a:xfrm>
            <a:off x="381000" y="685800"/>
            <a:ext cx="6096000" cy="3429000"/>
          </a:xfrm>
          <a:ln/>
        </p:spPr>
      </p:sp>
      <p:sp>
        <p:nvSpPr>
          <p:cNvPr id="12291" name="Rectangle 3"/>
          <p:cNvSpPr>
            <a:spLocks noGrp="1" noChangeArrowheads="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Scroll up you will see that the status of the RFQ has changed to Awarded. Click ‘Return to RFQ detail’</a:t>
            </a:r>
          </a:p>
          <a:p>
            <a:endParaRPr lang="en-US" dirty="0"/>
          </a:p>
        </p:txBody>
      </p:sp>
    </p:spTree>
    <p:extLst>
      <p:ext uri="{BB962C8B-B14F-4D97-AF65-F5344CB8AC3E}">
        <p14:creationId xmlns:p14="http://schemas.microsoft.com/office/powerpoint/2010/main" val="87952246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Now it’s time to create the PO.  Create PO option only appears after the RFQ has been awarded.  Click Create PO.</a:t>
            </a:r>
          </a:p>
          <a:p>
            <a:endParaRPr lang="en-US" dirty="0"/>
          </a:p>
        </p:txBody>
      </p:sp>
      <p:sp>
        <p:nvSpPr>
          <p:cNvPr id="4" name="Slide Number Placeholder 3"/>
          <p:cNvSpPr>
            <a:spLocks noGrp="1"/>
          </p:cNvSpPr>
          <p:nvPr>
            <p:ph type="sldNum" sz="quarter" idx="5"/>
          </p:nvPr>
        </p:nvSpPr>
        <p:spPr/>
        <p:txBody>
          <a:bodyPr/>
          <a:lstStyle/>
          <a:p>
            <a:fld id="{1EA17250-56D1-8849-9C4F-9B4226955734}" type="slidenum">
              <a:rPr lang="en-US" smtClean="0"/>
              <a:t>121</a:t>
            </a:fld>
            <a:endParaRPr lang="en-US"/>
          </a:p>
        </p:txBody>
      </p:sp>
    </p:spTree>
    <p:extLst>
      <p:ext uri="{BB962C8B-B14F-4D97-AF65-F5344CB8AC3E}">
        <p14:creationId xmlns:p14="http://schemas.microsoft.com/office/powerpoint/2010/main" val="338941997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Font typeface="Arial"/>
              <a:buNone/>
            </a:pPr>
            <a:r>
              <a:rPr lang="en-US" dirty="0"/>
              <a:t>The Checkout Review screen contains all of the detail.  Review the details of your order and make changes to the payment information if you need to.</a:t>
            </a:r>
          </a:p>
          <a:p>
            <a:pPr marL="0" lvl="0" indent="0" algn="l" rtl="0">
              <a:spcBef>
                <a:spcPts val="0"/>
              </a:spcBef>
              <a:spcAft>
                <a:spcPts val="0"/>
              </a:spcAft>
              <a:buClr>
                <a:schemeClr val="dk1"/>
              </a:buClr>
              <a:buFont typeface="Arial"/>
              <a:buNone/>
            </a:pPr>
            <a:r>
              <a:rPr lang="en-US" dirty="0"/>
              <a:t>When you are done click the Process Order button to submit your order.  After you’re done processing your order go back to the RFQ Details.  We will look at archiving.</a:t>
            </a:r>
          </a:p>
          <a:p>
            <a:endParaRPr lang="en-US" dirty="0"/>
          </a:p>
        </p:txBody>
      </p:sp>
      <p:sp>
        <p:nvSpPr>
          <p:cNvPr id="4" name="Slide Number Placeholder 3"/>
          <p:cNvSpPr>
            <a:spLocks noGrp="1"/>
          </p:cNvSpPr>
          <p:nvPr>
            <p:ph type="sldNum" sz="quarter" idx="5"/>
          </p:nvPr>
        </p:nvSpPr>
        <p:spPr/>
        <p:txBody>
          <a:bodyPr/>
          <a:lstStyle/>
          <a:p>
            <a:fld id="{1EA17250-56D1-8849-9C4F-9B4226955734}" type="slidenum">
              <a:rPr lang="en-US" smtClean="0"/>
              <a:t>122</a:t>
            </a:fld>
            <a:endParaRPr lang="en-US"/>
          </a:p>
        </p:txBody>
      </p:sp>
    </p:spTree>
    <p:extLst>
      <p:ext uri="{BB962C8B-B14F-4D97-AF65-F5344CB8AC3E}">
        <p14:creationId xmlns:p14="http://schemas.microsoft.com/office/powerpoint/2010/main" val="205890578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Font typeface="Arial"/>
              <a:buNone/>
            </a:pPr>
            <a:r>
              <a:rPr lang="en-US" dirty="0"/>
              <a:t>When you are done processing any RFQs you can manually archive them so that they don’t appear in your current workload by clicking on the Red Archive button in the upper right corner.  You will be prompted to confirm the archiving. If you do nothing, the RFQs will be automatically archived once they close date AND the last “offer valid through” date for all offers has passed. </a:t>
            </a:r>
          </a:p>
        </p:txBody>
      </p:sp>
      <p:sp>
        <p:nvSpPr>
          <p:cNvPr id="4" name="Slide Number Placeholder 3"/>
          <p:cNvSpPr>
            <a:spLocks noGrp="1"/>
          </p:cNvSpPr>
          <p:nvPr>
            <p:ph type="sldNum" sz="quarter" idx="5"/>
          </p:nvPr>
        </p:nvSpPr>
        <p:spPr/>
        <p:txBody>
          <a:bodyPr/>
          <a:lstStyle/>
          <a:p>
            <a:fld id="{1EA17250-56D1-8849-9C4F-9B4226955734}" type="slidenum">
              <a:rPr lang="en-US" smtClean="0"/>
              <a:t>123</a:t>
            </a:fld>
            <a:endParaRPr lang="en-US"/>
          </a:p>
        </p:txBody>
      </p:sp>
    </p:spTree>
    <p:extLst>
      <p:ext uri="{BB962C8B-B14F-4D97-AF65-F5344CB8AC3E}">
        <p14:creationId xmlns:p14="http://schemas.microsoft.com/office/powerpoint/2010/main" val="206596407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28625" rtl="0">
              <a:spcBef>
                <a:spcPts val="375"/>
              </a:spcBef>
              <a:spcAft>
                <a:spcPts val="0"/>
              </a:spcAft>
            </a:pPr>
            <a:r>
              <a:rPr lang="en-US" sz="1800" b="0" i="0" u="none" strike="noStrike" dirty="0">
                <a:solidFill>
                  <a:srgbClr val="000000"/>
                </a:solidFill>
                <a:effectLst/>
                <a:latin typeface="Arial" panose="020B0604020202020204" pitchFamily="34" charset="0"/>
              </a:rPr>
              <a:t>While government users initiate RFQs in GSA </a:t>
            </a:r>
            <a:r>
              <a:rPr lang="en-US" sz="1800" b="0" i="0" u="none" strike="noStrike" dirty="0" err="1">
                <a:solidFill>
                  <a:srgbClr val="000000"/>
                </a:solidFill>
                <a:effectLst/>
                <a:latin typeface="Arial" panose="020B0604020202020204" pitchFamily="34" charset="0"/>
              </a:rPr>
              <a:t>eBuy</a:t>
            </a:r>
            <a:r>
              <a:rPr lang="en-US" sz="1800" b="0" i="0" u="none" strike="noStrike" dirty="0">
                <a:solidFill>
                  <a:srgbClr val="000000"/>
                </a:solidFill>
                <a:effectLst/>
                <a:latin typeface="Arial" panose="020B0604020202020204" pitchFamily="34" charset="0"/>
              </a:rPr>
              <a:t> and contractors use it to submit their offers once the RFQ process is complete a mirror database of the primary data is created and is accessible by any verified government user. </a:t>
            </a:r>
            <a:endParaRPr lang="en-US" sz="1800" b="0" dirty="0">
              <a:effectLst/>
            </a:endParaRPr>
          </a:p>
          <a:p>
            <a:pPr marL="428625" rtl="0">
              <a:spcBef>
                <a:spcPts val="375"/>
              </a:spcBef>
              <a:spcAft>
                <a:spcPts val="0"/>
              </a:spcAft>
            </a:pPr>
            <a:br>
              <a:rPr lang="en-US" sz="1800" b="0" dirty="0">
                <a:effectLst/>
              </a:rPr>
            </a:br>
            <a:r>
              <a:rPr lang="en-US" sz="1800" b="0" i="0" u="none" strike="noStrike" dirty="0">
                <a:solidFill>
                  <a:srgbClr val="000000"/>
                </a:solidFill>
                <a:effectLst/>
                <a:latin typeface="Arial" panose="020B0604020202020204" pitchFamily="34" charset="0"/>
              </a:rPr>
              <a:t>Provides historical record of RFQs created in GSA </a:t>
            </a:r>
            <a:r>
              <a:rPr lang="en-US" sz="1800" b="0" i="0" u="none" strike="noStrike" dirty="0" err="1">
                <a:solidFill>
                  <a:srgbClr val="000000"/>
                </a:solidFill>
                <a:effectLst/>
                <a:latin typeface="Arial" panose="020B0604020202020204" pitchFamily="34" charset="0"/>
              </a:rPr>
              <a:t>eBuy</a:t>
            </a:r>
            <a:endParaRPr lang="en-US" sz="1800" b="0" dirty="0">
              <a:effectLst/>
            </a:endParaRPr>
          </a:p>
          <a:p>
            <a:pPr marL="428625" rtl="0">
              <a:spcBef>
                <a:spcPts val="375"/>
              </a:spcBef>
              <a:spcAft>
                <a:spcPts val="0"/>
              </a:spcAft>
            </a:pPr>
            <a:r>
              <a:rPr lang="en-US" sz="1800" b="0" i="0" u="none" strike="noStrike" dirty="0">
                <a:solidFill>
                  <a:srgbClr val="000000"/>
                </a:solidFill>
                <a:effectLst/>
                <a:latin typeface="Arial" panose="020B0604020202020204" pitchFamily="34" charset="0"/>
              </a:rPr>
              <a:t>Provides transparency of acquisition process </a:t>
            </a:r>
            <a:endParaRPr lang="en-US" sz="1800" b="0" dirty="0">
              <a:effectLst/>
            </a:endParaRPr>
          </a:p>
          <a:p>
            <a:pPr marL="428625" rtl="0">
              <a:spcBef>
                <a:spcPts val="375"/>
              </a:spcBef>
              <a:spcAft>
                <a:spcPts val="0"/>
              </a:spcAft>
            </a:pPr>
            <a:r>
              <a:rPr lang="en-US" sz="1800" b="0" i="0" u="none" strike="noStrike" dirty="0">
                <a:solidFill>
                  <a:srgbClr val="000000"/>
                </a:solidFill>
                <a:effectLst/>
                <a:latin typeface="Arial" panose="020B0604020202020204" pitchFamily="34" charset="0"/>
              </a:rPr>
              <a:t>Source for market research across government agencies</a:t>
            </a:r>
            <a:endParaRPr lang="en-US" sz="1800" b="0" dirty="0">
              <a:effectLst/>
            </a:endParaRPr>
          </a:p>
          <a:p>
            <a:pPr marL="428625" rtl="0">
              <a:spcBef>
                <a:spcPts val="375"/>
              </a:spcBef>
              <a:spcAft>
                <a:spcPts val="0"/>
              </a:spcAft>
            </a:pPr>
            <a:r>
              <a:rPr lang="en-US" sz="1800" b="0" i="0" u="none" strike="noStrike" dirty="0">
                <a:solidFill>
                  <a:srgbClr val="000000"/>
                </a:solidFill>
                <a:effectLst/>
                <a:latin typeface="Arial" panose="020B0604020202020204" pitchFamily="34" charset="0"/>
              </a:rPr>
              <a:t>Assist agencies in tracking trends of their own procurement</a:t>
            </a:r>
            <a:endParaRPr lang="en-US" sz="1800" b="0" dirty="0">
              <a:effectLst/>
            </a:endParaRPr>
          </a:p>
          <a:p>
            <a:pPr rtl="0">
              <a:spcBef>
                <a:spcPts val="0"/>
              </a:spcBef>
              <a:spcAft>
                <a:spcPts val="0"/>
              </a:spcAft>
            </a:pPr>
            <a:br>
              <a:rPr lang="en-US" sz="1800" dirty="0"/>
            </a:br>
            <a:r>
              <a:rPr lang="en-US" sz="1800" b="0" i="0" u="none" strike="noStrike" dirty="0">
                <a:solidFill>
                  <a:srgbClr val="000000"/>
                </a:solidFill>
                <a:effectLst/>
                <a:latin typeface="Arial" panose="020B0604020202020204" pitchFamily="34" charset="0"/>
              </a:rPr>
              <a:t>So it is a great tool for market research and sharing best practices and lessons learned across the federal government.  What that means to you as a government Contracting official is that you can learn from the experience of others across the government that have already done similar acquisitions to yours.  </a:t>
            </a:r>
            <a:endParaRPr lang="en-US" sz="1800"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1EA17250-56D1-8849-9C4F-9B4226955734}" type="slidenum">
              <a:rPr lang="en-US" smtClean="0"/>
              <a:t>124</a:t>
            </a:fld>
            <a:endParaRPr lang="en-US"/>
          </a:p>
        </p:txBody>
      </p:sp>
    </p:spTree>
    <p:extLst>
      <p:ext uri="{BB962C8B-B14F-4D97-AF65-F5344CB8AC3E}">
        <p14:creationId xmlns:p14="http://schemas.microsoft.com/office/powerpoint/2010/main" val="23254881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Calibri" panose="020F0502020204030204" pitchFamily="34" charset="0"/>
              </a:rPr>
              <a:t>The database for </a:t>
            </a:r>
            <a:r>
              <a:rPr lang="en-US" sz="1800" b="0" i="0" u="none" strike="noStrike" dirty="0" err="1">
                <a:solidFill>
                  <a:srgbClr val="000000"/>
                </a:solidFill>
                <a:effectLst/>
                <a:latin typeface="Calibri" panose="020F0502020204030204" pitchFamily="34" charset="0"/>
              </a:rPr>
              <a:t>eBuy</a:t>
            </a:r>
            <a:r>
              <a:rPr lang="en-US" sz="1800" b="0" i="0" u="none" strike="noStrike" dirty="0">
                <a:solidFill>
                  <a:srgbClr val="000000"/>
                </a:solidFill>
                <a:effectLst/>
                <a:latin typeface="Calibri" panose="020F0502020204030204" pitchFamily="34" charset="0"/>
              </a:rPr>
              <a:t> Open comes directly from </a:t>
            </a:r>
            <a:r>
              <a:rPr lang="en-US" sz="1800" b="0" i="0" u="none" strike="noStrike" dirty="0" err="1">
                <a:solidFill>
                  <a:srgbClr val="000000"/>
                </a:solidFill>
                <a:effectLst/>
                <a:latin typeface="Calibri" panose="020F0502020204030204" pitchFamily="34" charset="0"/>
              </a:rPr>
              <a:t>eBuy</a:t>
            </a:r>
            <a:r>
              <a:rPr lang="en-US" sz="1800" b="0" i="0" u="none" strike="noStrike" dirty="0">
                <a:solidFill>
                  <a:srgbClr val="000000"/>
                </a:solidFill>
                <a:effectLst/>
                <a:latin typeface="Calibri" panose="020F0502020204030204" pitchFamily="34" charset="0"/>
              </a:rPr>
              <a:t> but </a:t>
            </a:r>
            <a:r>
              <a:rPr lang="en-US" sz="1800" b="0" i="0" u="none" strike="noStrike" dirty="0" err="1">
                <a:solidFill>
                  <a:srgbClr val="000000"/>
                </a:solidFill>
                <a:effectLst/>
                <a:latin typeface="Calibri" panose="020F0502020204030204" pitchFamily="34" charset="0"/>
              </a:rPr>
              <a:t>eBuy</a:t>
            </a:r>
            <a:r>
              <a:rPr lang="en-US" sz="1800" b="0" i="0" u="none" strike="noStrike" dirty="0">
                <a:solidFill>
                  <a:srgbClr val="000000"/>
                </a:solidFill>
                <a:effectLst/>
                <a:latin typeface="Calibri" panose="020F0502020204030204" pitchFamily="34" charset="0"/>
              </a:rPr>
              <a:t> is accessible by both government users and contractors.  </a:t>
            </a:r>
            <a:r>
              <a:rPr lang="en-US" sz="1800" b="0" i="0" u="none" strike="noStrike" dirty="0" err="1">
                <a:solidFill>
                  <a:srgbClr val="000000"/>
                </a:solidFill>
                <a:effectLst/>
                <a:latin typeface="Calibri" panose="020F0502020204030204" pitchFamily="34" charset="0"/>
              </a:rPr>
              <a:t>eBuy</a:t>
            </a:r>
            <a:r>
              <a:rPr lang="en-US" sz="1800" b="0" i="0" u="none" strike="noStrike" dirty="0">
                <a:solidFill>
                  <a:srgbClr val="000000"/>
                </a:solidFill>
                <a:effectLst/>
                <a:latin typeface="Calibri" panose="020F0502020204030204" pitchFamily="34" charset="0"/>
              </a:rPr>
              <a:t> Open access is limited to government users only via GSA’s Acquisition Gateway (hallways.cap.gsa.gov).  When you first go to the Gateway you must indicate you are a government user and this will be validated by use of your OMB MAX.gov account  </a:t>
            </a:r>
            <a:endParaRPr lang="en-US" b="0" dirty="0">
              <a:effectLst/>
            </a:endParaRPr>
          </a:p>
          <a:p>
            <a:endParaRPr lang="en-US" dirty="0"/>
          </a:p>
          <a:p>
            <a:r>
              <a:rPr lang="en-US" dirty="0" err="1"/>
              <a:t>eBuy</a:t>
            </a:r>
            <a:r>
              <a:rPr lang="en-US" dirty="0"/>
              <a:t> Open is accessed from the </a:t>
            </a:r>
            <a:r>
              <a:rPr lang="en-US" dirty="0" err="1"/>
              <a:t>Acquistion</a:t>
            </a:r>
            <a:r>
              <a:rPr lang="en-US" dirty="0"/>
              <a:t> Gateway – hallways.cap.gsa.gov and is only accessible to verified government users (OMB MAX verification with PIV Card access).</a:t>
            </a:r>
          </a:p>
        </p:txBody>
      </p:sp>
      <p:sp>
        <p:nvSpPr>
          <p:cNvPr id="4" name="Slide Number Placeholder 3"/>
          <p:cNvSpPr>
            <a:spLocks noGrp="1"/>
          </p:cNvSpPr>
          <p:nvPr>
            <p:ph type="sldNum" sz="quarter" idx="5"/>
          </p:nvPr>
        </p:nvSpPr>
        <p:spPr/>
        <p:txBody>
          <a:bodyPr/>
          <a:lstStyle/>
          <a:p>
            <a:fld id="{1EA17250-56D1-8849-9C4F-9B4226955734}" type="slidenum">
              <a:rPr lang="en-US" smtClean="0"/>
              <a:t>125</a:t>
            </a:fld>
            <a:endParaRPr lang="en-US"/>
          </a:p>
        </p:txBody>
      </p:sp>
    </p:spTree>
    <p:extLst>
      <p:ext uri="{BB962C8B-B14F-4D97-AF65-F5344CB8AC3E}">
        <p14:creationId xmlns:p14="http://schemas.microsoft.com/office/powerpoint/2010/main" val="387619935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Calibri" panose="020F0502020204030204" pitchFamily="34" charset="0"/>
              </a:rPr>
              <a:t>So you need an OMB MAX.gov account to access </a:t>
            </a:r>
            <a:r>
              <a:rPr lang="en-US" sz="1800" b="0" i="0" u="none" strike="noStrike" dirty="0" err="1">
                <a:solidFill>
                  <a:srgbClr val="000000"/>
                </a:solidFill>
                <a:effectLst/>
                <a:latin typeface="Calibri" panose="020F0502020204030204" pitchFamily="34" charset="0"/>
              </a:rPr>
              <a:t>eBuy</a:t>
            </a:r>
            <a:r>
              <a:rPr lang="en-US" sz="1800" b="0" i="0" u="none" strike="noStrike" dirty="0">
                <a:solidFill>
                  <a:srgbClr val="000000"/>
                </a:solidFill>
                <a:effectLst/>
                <a:latin typeface="Calibri" panose="020F0502020204030204" pitchFamily="34" charset="0"/>
              </a:rPr>
              <a:t> Open but once you are registered you can login with your PIV card that is linked to your MAX.gov account</a:t>
            </a:r>
            <a:endParaRPr lang="en-US" dirty="0"/>
          </a:p>
        </p:txBody>
      </p:sp>
      <p:sp>
        <p:nvSpPr>
          <p:cNvPr id="4" name="Slide Number Placeholder 3"/>
          <p:cNvSpPr>
            <a:spLocks noGrp="1"/>
          </p:cNvSpPr>
          <p:nvPr>
            <p:ph type="sldNum" sz="quarter" idx="5"/>
          </p:nvPr>
        </p:nvSpPr>
        <p:spPr/>
        <p:txBody>
          <a:bodyPr/>
          <a:lstStyle/>
          <a:p>
            <a:fld id="{1EA17250-56D1-8849-9C4F-9B4226955734}" type="slidenum">
              <a:rPr lang="en-US" smtClean="0"/>
              <a:t>126</a:t>
            </a:fld>
            <a:endParaRPr lang="en-US"/>
          </a:p>
        </p:txBody>
      </p:sp>
    </p:spTree>
    <p:extLst>
      <p:ext uri="{BB962C8B-B14F-4D97-AF65-F5344CB8AC3E}">
        <p14:creationId xmlns:p14="http://schemas.microsoft.com/office/powerpoint/2010/main" val="224777046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Calibri" panose="020F0502020204030204" pitchFamily="34" charset="0"/>
              </a:rPr>
              <a:t>Once logged into the Acquisition Gateway (at hallways.gsa.gov) just click on “</a:t>
            </a:r>
            <a:r>
              <a:rPr lang="en-US" sz="1800" b="0" i="0" u="none" strike="noStrike" dirty="0" err="1">
                <a:solidFill>
                  <a:srgbClr val="000000"/>
                </a:solidFill>
                <a:effectLst/>
                <a:latin typeface="Calibri" panose="020F0502020204030204" pitchFamily="34" charset="0"/>
              </a:rPr>
              <a:t>eBuy</a:t>
            </a:r>
            <a:r>
              <a:rPr lang="en-US" sz="1800" b="0" i="0" u="none" strike="noStrike" dirty="0">
                <a:solidFill>
                  <a:srgbClr val="000000"/>
                </a:solidFill>
                <a:effectLst/>
                <a:latin typeface="Calibri" panose="020F0502020204030204" pitchFamily="34" charset="0"/>
              </a:rPr>
              <a:t> Open”</a:t>
            </a:r>
            <a:endParaRPr lang="en-US" sz="1800" b="0" dirty="0">
              <a:effectLst/>
            </a:endParaRPr>
          </a:p>
        </p:txBody>
      </p:sp>
      <p:sp>
        <p:nvSpPr>
          <p:cNvPr id="4" name="Slide Number Placeholder 3"/>
          <p:cNvSpPr>
            <a:spLocks noGrp="1"/>
          </p:cNvSpPr>
          <p:nvPr>
            <p:ph type="sldNum" sz="quarter" idx="5"/>
          </p:nvPr>
        </p:nvSpPr>
        <p:spPr/>
        <p:txBody>
          <a:bodyPr/>
          <a:lstStyle/>
          <a:p>
            <a:fld id="{1EA17250-56D1-8849-9C4F-9B4226955734}" type="slidenum">
              <a:rPr lang="en-US" smtClean="0"/>
              <a:t>127</a:t>
            </a:fld>
            <a:endParaRPr lang="en-US"/>
          </a:p>
        </p:txBody>
      </p:sp>
    </p:spTree>
    <p:extLst>
      <p:ext uri="{BB962C8B-B14F-4D97-AF65-F5344CB8AC3E}">
        <p14:creationId xmlns:p14="http://schemas.microsoft.com/office/powerpoint/2010/main" val="288607803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err="1">
                <a:solidFill>
                  <a:srgbClr val="000000"/>
                </a:solidFill>
                <a:effectLst/>
                <a:latin typeface="Calibri" panose="020F0502020204030204" pitchFamily="34" charset="0"/>
              </a:rPr>
              <a:t>eBuy</a:t>
            </a:r>
            <a:r>
              <a:rPr lang="en-US" sz="1800" b="0" i="0" u="none" strike="noStrike" dirty="0">
                <a:solidFill>
                  <a:srgbClr val="000000"/>
                </a:solidFill>
                <a:effectLst/>
                <a:latin typeface="Calibri" panose="020F0502020204030204" pitchFamily="34" charset="0"/>
              </a:rPr>
              <a:t> Open is a powerful search tool but it is basically this one page with a lot of search and filter options as well as selecting which columns of data you want to display.  It also gives options for downloading search results as well as viewing and/or downloading RFQ documents that were attached to the RFQs in </a:t>
            </a:r>
            <a:r>
              <a:rPr lang="en-US" sz="1800" b="0" i="0" u="none" strike="noStrike" dirty="0" err="1">
                <a:solidFill>
                  <a:srgbClr val="000000"/>
                </a:solidFill>
                <a:effectLst/>
                <a:latin typeface="Calibri" panose="020F0502020204030204" pitchFamily="34" charset="0"/>
              </a:rPr>
              <a:t>eBuy</a:t>
            </a:r>
            <a:r>
              <a:rPr lang="en-US" sz="1800" b="0" i="0" u="none" strike="noStrike" dirty="0">
                <a:solidFill>
                  <a:srgbClr val="000000"/>
                </a:solidFill>
                <a:effectLst/>
                <a:latin typeface="Calibri" panose="020F0502020204030204" pitchFamily="34" charset="0"/>
              </a:rPr>
              <a:t>.  I will walk you through the various aspects of the page. </a:t>
            </a:r>
            <a:endParaRPr lang="en-US" dirty="0"/>
          </a:p>
        </p:txBody>
      </p:sp>
      <p:sp>
        <p:nvSpPr>
          <p:cNvPr id="4" name="Slide Number Placeholder 3"/>
          <p:cNvSpPr>
            <a:spLocks noGrp="1"/>
          </p:cNvSpPr>
          <p:nvPr>
            <p:ph type="sldNum" sz="quarter" idx="5"/>
          </p:nvPr>
        </p:nvSpPr>
        <p:spPr/>
        <p:txBody>
          <a:bodyPr/>
          <a:lstStyle/>
          <a:p>
            <a:fld id="{1EA17250-56D1-8849-9C4F-9B4226955734}" type="slidenum">
              <a:rPr lang="en-US" smtClean="0"/>
              <a:t>128</a:t>
            </a:fld>
            <a:endParaRPr lang="en-US"/>
          </a:p>
        </p:txBody>
      </p:sp>
    </p:spTree>
    <p:extLst>
      <p:ext uri="{BB962C8B-B14F-4D97-AF65-F5344CB8AC3E}">
        <p14:creationId xmlns:p14="http://schemas.microsoft.com/office/powerpoint/2010/main" val="77833773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there are a LOT of RFQs in the database (almost half a million going back through FY 2016.</a:t>
            </a:r>
          </a:p>
        </p:txBody>
      </p:sp>
      <p:sp>
        <p:nvSpPr>
          <p:cNvPr id="4" name="Slide Number Placeholder 3"/>
          <p:cNvSpPr>
            <a:spLocks noGrp="1"/>
          </p:cNvSpPr>
          <p:nvPr>
            <p:ph type="sldNum" sz="quarter" idx="5"/>
          </p:nvPr>
        </p:nvSpPr>
        <p:spPr/>
        <p:txBody>
          <a:bodyPr/>
          <a:lstStyle/>
          <a:p>
            <a:fld id="{1EA17250-56D1-8849-9C4F-9B4226955734}" type="slidenum">
              <a:rPr lang="en-US" smtClean="0"/>
              <a:t>129</a:t>
            </a:fld>
            <a:endParaRPr lang="en-US"/>
          </a:p>
        </p:txBody>
      </p:sp>
    </p:spTree>
    <p:extLst>
      <p:ext uri="{BB962C8B-B14F-4D97-AF65-F5344CB8AC3E}">
        <p14:creationId xmlns:p14="http://schemas.microsoft.com/office/powerpoint/2010/main" val="24333529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B4F4CB-C378-48BF-8045-9344E1A6D3BF}" type="slidenum">
              <a:rPr lang="en-US"/>
              <a:pPr/>
              <a:t>13</a:t>
            </a:fld>
            <a:endParaRPr lang="en-US"/>
          </a:p>
        </p:txBody>
      </p:sp>
      <p:sp>
        <p:nvSpPr>
          <p:cNvPr id="11266" name="Rectangle 2"/>
          <p:cNvSpPr>
            <a:spLocks noGrp="1" noRot="1" noChangeAspect="1" noChangeArrowheads="1" noTextEdit="1"/>
          </p:cNvSpPr>
          <p:nvPr>
            <p:ph type="sldImg"/>
          </p:nvPr>
        </p:nvSpPr>
        <p:spPr>
          <a:xfrm>
            <a:off x="381000" y="685800"/>
            <a:ext cx="6096000" cy="3429000"/>
          </a:xfrm>
          <a:ln/>
        </p:spPr>
      </p:sp>
      <p:sp>
        <p:nvSpPr>
          <p:cNvPr id="11267" name="Rectangle 3"/>
          <p:cNvSpPr>
            <a:spLocks noGrp="1" noChangeArrowheads="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We’re going to follow the path for Federal government registration.  Click the radio button for “federal customer” and you will be prompted to move forward.</a:t>
            </a:r>
          </a:p>
          <a:p>
            <a:endParaRPr lang="en-US" dirty="0"/>
          </a:p>
        </p:txBody>
      </p:sp>
    </p:spTree>
    <p:extLst>
      <p:ext uri="{BB962C8B-B14F-4D97-AF65-F5344CB8AC3E}">
        <p14:creationId xmlns:p14="http://schemas.microsoft.com/office/powerpoint/2010/main" val="25814119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dirty="0">
                <a:solidFill>
                  <a:srgbClr val="000000"/>
                </a:solidFill>
                <a:effectLst/>
                <a:latin typeface="Calibri" panose="020F0502020204030204" pitchFamily="34" charset="0"/>
              </a:rPr>
              <a:t>But notice here that for FY 2023 YTD (the date range selected) there are almost 15,000 RFQs/RFIs from GSA </a:t>
            </a:r>
            <a:r>
              <a:rPr lang="en-US" sz="1200" b="0" i="0" u="none" strike="noStrike" dirty="0" err="1">
                <a:solidFill>
                  <a:srgbClr val="000000"/>
                </a:solidFill>
                <a:effectLst/>
                <a:latin typeface="Calibri" panose="020F0502020204030204" pitchFamily="34" charset="0"/>
              </a:rPr>
              <a:t>eBuy</a:t>
            </a:r>
            <a:r>
              <a:rPr lang="en-US" sz="1200" b="0" i="0" u="none" strike="noStrike" dirty="0">
                <a:solidFill>
                  <a:srgbClr val="000000"/>
                </a:solidFill>
                <a:effectLst/>
                <a:latin typeface="Calibri" panose="020F0502020204030204" pitchFamily="34" charset="0"/>
              </a:rPr>
              <a:t> (overall there are around half a million RFQs). So to make that data useful to you, you will need to be able to filter through to find what you are looking for.</a:t>
            </a:r>
            <a:endParaRPr lang="en-US" dirty="0"/>
          </a:p>
        </p:txBody>
      </p:sp>
      <p:sp>
        <p:nvSpPr>
          <p:cNvPr id="4" name="Slide Number Placeholder 3"/>
          <p:cNvSpPr>
            <a:spLocks noGrp="1"/>
          </p:cNvSpPr>
          <p:nvPr>
            <p:ph type="sldNum" sz="quarter" idx="5"/>
          </p:nvPr>
        </p:nvSpPr>
        <p:spPr/>
        <p:txBody>
          <a:bodyPr/>
          <a:lstStyle/>
          <a:p>
            <a:fld id="{1EA17250-56D1-8849-9C4F-9B4226955734}" type="slidenum">
              <a:rPr lang="en-US" smtClean="0"/>
              <a:t>130</a:t>
            </a:fld>
            <a:endParaRPr lang="en-US"/>
          </a:p>
        </p:txBody>
      </p:sp>
    </p:spTree>
    <p:extLst>
      <p:ext uri="{BB962C8B-B14F-4D97-AF65-F5344CB8AC3E}">
        <p14:creationId xmlns:p14="http://schemas.microsoft.com/office/powerpoint/2010/main" val="2592183332"/>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Calibri" panose="020F0502020204030204" pitchFamily="34" charset="0"/>
              </a:rPr>
              <a:t>There are also the very powerful filter options here on the left side for the key data fields in the RFQ database. For each of the filters, when you click on it, a scrollable modal appears showing you the possible selections to filter for.  Each one shows the number of records available for that filter selection</a:t>
            </a:r>
            <a:endParaRPr lang="en-US" sz="1800" dirty="0"/>
          </a:p>
        </p:txBody>
      </p:sp>
      <p:sp>
        <p:nvSpPr>
          <p:cNvPr id="4" name="Slide Number Placeholder 3"/>
          <p:cNvSpPr>
            <a:spLocks noGrp="1"/>
          </p:cNvSpPr>
          <p:nvPr>
            <p:ph type="sldNum" sz="quarter" idx="5"/>
          </p:nvPr>
        </p:nvSpPr>
        <p:spPr/>
        <p:txBody>
          <a:bodyPr/>
          <a:lstStyle/>
          <a:p>
            <a:fld id="{1EA17250-56D1-8849-9C4F-9B4226955734}" type="slidenum">
              <a:rPr lang="en-US" smtClean="0"/>
              <a:t>131</a:t>
            </a:fld>
            <a:endParaRPr lang="en-US"/>
          </a:p>
        </p:txBody>
      </p:sp>
    </p:spTree>
    <p:extLst>
      <p:ext uri="{BB962C8B-B14F-4D97-AF65-F5344CB8AC3E}">
        <p14:creationId xmlns:p14="http://schemas.microsoft.com/office/powerpoint/2010/main" val="32860209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enter a search term it quickly gives your results; gives you a count of how many records and shows you all of the filters that are currently being used.  In this instance I entered laptop and there were 157 RFQs for that date range. </a:t>
            </a:r>
          </a:p>
        </p:txBody>
      </p:sp>
      <p:sp>
        <p:nvSpPr>
          <p:cNvPr id="4" name="Slide Number Placeholder 3"/>
          <p:cNvSpPr>
            <a:spLocks noGrp="1"/>
          </p:cNvSpPr>
          <p:nvPr>
            <p:ph type="sldNum" sz="quarter" idx="5"/>
          </p:nvPr>
        </p:nvSpPr>
        <p:spPr/>
        <p:txBody>
          <a:bodyPr/>
          <a:lstStyle/>
          <a:p>
            <a:fld id="{1EA17250-56D1-8849-9C4F-9B4226955734}" type="slidenum">
              <a:rPr lang="en-US" smtClean="0"/>
              <a:t>132</a:t>
            </a:fld>
            <a:endParaRPr lang="en-US"/>
          </a:p>
        </p:txBody>
      </p:sp>
    </p:spTree>
    <p:extLst>
      <p:ext uri="{BB962C8B-B14F-4D97-AF65-F5344CB8AC3E}">
        <p14:creationId xmlns:p14="http://schemas.microsoft.com/office/powerpoint/2010/main" val="204392981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Calibri" panose="020F0502020204030204" pitchFamily="34" charset="0"/>
              </a:rPr>
              <a:t>Here we see the modal that opens when you select one of the filters (Buyer Agency here).  You can select multiple entries and each one shows the number of records available for that filter selection.  </a:t>
            </a:r>
            <a:endParaRPr lang="en-US" dirty="0"/>
          </a:p>
        </p:txBody>
      </p:sp>
      <p:sp>
        <p:nvSpPr>
          <p:cNvPr id="4" name="Slide Number Placeholder 3"/>
          <p:cNvSpPr>
            <a:spLocks noGrp="1"/>
          </p:cNvSpPr>
          <p:nvPr>
            <p:ph type="sldNum" sz="quarter" idx="5"/>
          </p:nvPr>
        </p:nvSpPr>
        <p:spPr/>
        <p:txBody>
          <a:bodyPr/>
          <a:lstStyle/>
          <a:p>
            <a:fld id="{1EA17250-56D1-8849-9C4F-9B4226955734}" type="slidenum">
              <a:rPr lang="en-US" smtClean="0"/>
              <a:t>133</a:t>
            </a:fld>
            <a:endParaRPr lang="en-US"/>
          </a:p>
        </p:txBody>
      </p:sp>
    </p:spTree>
    <p:extLst>
      <p:ext uri="{BB962C8B-B14F-4D97-AF65-F5344CB8AC3E}">
        <p14:creationId xmlns:p14="http://schemas.microsoft.com/office/powerpoint/2010/main" val="123072892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also customize how many records per page are displayed (25, 50 or 100 per page).</a:t>
            </a:r>
          </a:p>
        </p:txBody>
      </p:sp>
      <p:sp>
        <p:nvSpPr>
          <p:cNvPr id="4" name="Slide Number Placeholder 3"/>
          <p:cNvSpPr>
            <a:spLocks noGrp="1"/>
          </p:cNvSpPr>
          <p:nvPr>
            <p:ph type="sldNum" sz="quarter" idx="5"/>
          </p:nvPr>
        </p:nvSpPr>
        <p:spPr/>
        <p:txBody>
          <a:bodyPr/>
          <a:lstStyle/>
          <a:p>
            <a:fld id="{1EA17250-56D1-8849-9C4F-9B4226955734}" type="slidenum">
              <a:rPr lang="en-US" smtClean="0"/>
              <a:t>134</a:t>
            </a:fld>
            <a:endParaRPr lang="en-US"/>
          </a:p>
        </p:txBody>
      </p:sp>
    </p:spTree>
    <p:extLst>
      <p:ext uri="{BB962C8B-B14F-4D97-AF65-F5344CB8AC3E}">
        <p14:creationId xmlns:p14="http://schemas.microsoft.com/office/powerpoint/2010/main" val="1201868145"/>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apply any of the filter options the count and the results displayed are automatically updated. Here we did a search for RFQs by DHS as the Agency.</a:t>
            </a:r>
          </a:p>
        </p:txBody>
      </p:sp>
      <p:sp>
        <p:nvSpPr>
          <p:cNvPr id="4" name="Slide Number Placeholder 3"/>
          <p:cNvSpPr>
            <a:spLocks noGrp="1"/>
          </p:cNvSpPr>
          <p:nvPr>
            <p:ph type="sldNum" sz="quarter" idx="5"/>
          </p:nvPr>
        </p:nvSpPr>
        <p:spPr/>
        <p:txBody>
          <a:bodyPr/>
          <a:lstStyle/>
          <a:p>
            <a:fld id="{1EA17250-56D1-8849-9C4F-9B4226955734}" type="slidenum">
              <a:rPr lang="en-US" smtClean="0"/>
              <a:t>135</a:t>
            </a:fld>
            <a:endParaRPr lang="en-US"/>
          </a:p>
        </p:txBody>
      </p:sp>
    </p:spTree>
    <p:extLst>
      <p:ext uri="{BB962C8B-B14F-4D97-AF65-F5344CB8AC3E}">
        <p14:creationId xmlns:p14="http://schemas.microsoft.com/office/powerpoint/2010/main" val="2642932022"/>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Calibri" panose="020F0502020204030204" pitchFamily="34" charset="0"/>
              </a:rPr>
              <a:t>Most agencies you see will be internal solicitations.  However GSA does a lot of RFQs for other agencies through our Assisted Acquisition program and the Market Research As a Service (MRAS) program.  You may find it useful to search the GSA RFQs. You can see in the “Title” column they use a naming convention telling which agency the RFQ was for.  Here you see some done on behalf of DHS. </a:t>
            </a:r>
            <a:endParaRPr lang="en-US" b="0" dirty="0">
              <a:effectLst/>
            </a:endParaRPr>
          </a:p>
          <a:p>
            <a:pPr rtl="0">
              <a:spcBef>
                <a:spcPts val="0"/>
              </a:spcBef>
              <a:spcAft>
                <a:spcPts val="0"/>
              </a:spcAft>
            </a:pPr>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1EA17250-56D1-8849-9C4F-9B4226955734}" type="slidenum">
              <a:rPr lang="en-US" smtClean="0"/>
              <a:t>136</a:t>
            </a:fld>
            <a:endParaRPr lang="en-US"/>
          </a:p>
        </p:txBody>
      </p:sp>
    </p:spTree>
    <p:extLst>
      <p:ext uri="{BB962C8B-B14F-4D97-AF65-F5344CB8AC3E}">
        <p14:creationId xmlns:p14="http://schemas.microsoft.com/office/powerpoint/2010/main" val="121235760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err="1">
                <a:solidFill>
                  <a:srgbClr val="000000"/>
                </a:solidFill>
                <a:effectLst/>
                <a:latin typeface="Calibri" panose="020F0502020204030204" pitchFamily="34" charset="0"/>
              </a:rPr>
              <a:t>eBuy</a:t>
            </a:r>
            <a:r>
              <a:rPr lang="en-US" sz="1800" b="0" i="0" u="none" strike="noStrike" dirty="0">
                <a:solidFill>
                  <a:srgbClr val="000000"/>
                </a:solidFill>
                <a:effectLst/>
                <a:latin typeface="Calibri" panose="020F0502020204030204" pitchFamily="34" charset="0"/>
              </a:rPr>
              <a:t> Open has RFQs from all MAS contracts, GWACs, VA Schedules (for medical supplies primarily), BPAs and others.  You can see the </a:t>
            </a:r>
            <a:r>
              <a:rPr lang="en-US" sz="1800" b="0" i="0" u="none" strike="noStrike" dirty="0" err="1">
                <a:solidFill>
                  <a:srgbClr val="000000"/>
                </a:solidFill>
                <a:effectLst/>
                <a:latin typeface="Calibri" panose="020F0502020204030204" pitchFamily="34" charset="0"/>
              </a:rPr>
              <a:t>choics</a:t>
            </a:r>
            <a:r>
              <a:rPr lang="en-US" sz="1800" b="0" i="0" u="none" strike="noStrike" dirty="0">
                <a:solidFill>
                  <a:srgbClr val="000000"/>
                </a:solidFill>
                <a:effectLst/>
                <a:latin typeface="Calibri" panose="020F0502020204030204" pitchFamily="34" charset="0"/>
              </a:rPr>
              <a:t> and, for example, limit your search to OASIS, or 8ASTARS, or HCATS etc.   Again when you select a filter, it shows you how many matching records are available for that selection.</a:t>
            </a:r>
            <a:endParaRPr lang="en-US" sz="1800" b="0" dirty="0">
              <a:effectLst/>
            </a:endParaRPr>
          </a:p>
          <a:p>
            <a:br>
              <a:rPr lang="en-US" sz="1800" dirty="0"/>
            </a:br>
            <a:endParaRPr lang="en-US" sz="1800" dirty="0"/>
          </a:p>
        </p:txBody>
      </p:sp>
      <p:sp>
        <p:nvSpPr>
          <p:cNvPr id="4" name="Slide Number Placeholder 3"/>
          <p:cNvSpPr>
            <a:spLocks noGrp="1"/>
          </p:cNvSpPr>
          <p:nvPr>
            <p:ph type="sldNum" sz="quarter" idx="5"/>
          </p:nvPr>
        </p:nvSpPr>
        <p:spPr/>
        <p:txBody>
          <a:bodyPr/>
          <a:lstStyle/>
          <a:p>
            <a:fld id="{1EA17250-56D1-8849-9C4F-9B4226955734}" type="slidenum">
              <a:rPr lang="en-US" smtClean="0"/>
              <a:t>137</a:t>
            </a:fld>
            <a:endParaRPr lang="en-US"/>
          </a:p>
        </p:txBody>
      </p:sp>
    </p:spTree>
    <p:extLst>
      <p:ext uri="{BB962C8B-B14F-4D97-AF65-F5344CB8AC3E}">
        <p14:creationId xmlns:p14="http://schemas.microsoft.com/office/powerpoint/2010/main" val="90718260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A17250-56D1-8849-9C4F-9B4226955734}" type="slidenum">
              <a:rPr lang="en-US" smtClean="0"/>
              <a:t>138</a:t>
            </a:fld>
            <a:endParaRPr lang="en-US"/>
          </a:p>
        </p:txBody>
      </p:sp>
    </p:spTree>
    <p:extLst>
      <p:ext uri="{BB962C8B-B14F-4D97-AF65-F5344CB8AC3E}">
        <p14:creationId xmlns:p14="http://schemas.microsoft.com/office/powerpoint/2010/main" val="325192216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the filters that have a LOT of options have search bars within them so you don’t have to scroll all through the list looking for what you want.</a:t>
            </a:r>
          </a:p>
        </p:txBody>
      </p:sp>
      <p:sp>
        <p:nvSpPr>
          <p:cNvPr id="4" name="Slide Number Placeholder 3"/>
          <p:cNvSpPr>
            <a:spLocks noGrp="1"/>
          </p:cNvSpPr>
          <p:nvPr>
            <p:ph type="sldNum" sz="quarter" idx="5"/>
          </p:nvPr>
        </p:nvSpPr>
        <p:spPr/>
        <p:txBody>
          <a:bodyPr/>
          <a:lstStyle/>
          <a:p>
            <a:fld id="{1EA17250-56D1-8849-9C4F-9B4226955734}" type="slidenum">
              <a:rPr lang="en-US" smtClean="0"/>
              <a:t>139</a:t>
            </a:fld>
            <a:endParaRPr lang="en-US"/>
          </a:p>
        </p:txBody>
      </p:sp>
    </p:spTree>
    <p:extLst>
      <p:ext uri="{BB962C8B-B14F-4D97-AF65-F5344CB8AC3E}">
        <p14:creationId xmlns:p14="http://schemas.microsoft.com/office/powerpoint/2010/main" val="11185005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You’ll be asked to enter your e-mail address in the field that pops up. </a:t>
            </a:r>
          </a:p>
          <a:p>
            <a:endParaRPr lang="en-US" dirty="0"/>
          </a:p>
        </p:txBody>
      </p:sp>
      <p:sp>
        <p:nvSpPr>
          <p:cNvPr id="4" name="Slide Number Placeholder 3"/>
          <p:cNvSpPr>
            <a:spLocks noGrp="1"/>
          </p:cNvSpPr>
          <p:nvPr>
            <p:ph type="sldNum" sz="quarter" idx="5"/>
          </p:nvPr>
        </p:nvSpPr>
        <p:spPr/>
        <p:txBody>
          <a:bodyPr/>
          <a:lstStyle/>
          <a:p>
            <a:fld id="{1EA17250-56D1-8849-9C4F-9B4226955734}" type="slidenum">
              <a:rPr lang="en-US" smtClean="0"/>
              <a:t>14</a:t>
            </a:fld>
            <a:endParaRPr lang="en-US"/>
          </a:p>
        </p:txBody>
      </p:sp>
    </p:spTree>
    <p:extLst>
      <p:ext uri="{BB962C8B-B14F-4D97-AF65-F5344CB8AC3E}">
        <p14:creationId xmlns:p14="http://schemas.microsoft.com/office/powerpoint/2010/main" val="2104631107"/>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Calibri" panose="020F0502020204030204" pitchFamily="34" charset="0"/>
              </a:rPr>
              <a:t>“Program Codes” filter allows you to search for RFQs that were issued specifically as </a:t>
            </a:r>
            <a:r>
              <a:rPr lang="en-US" sz="1800" b="0" i="0" u="none" strike="noStrike" dirty="0" err="1">
                <a:solidFill>
                  <a:srgbClr val="000000"/>
                </a:solidFill>
                <a:effectLst/>
                <a:latin typeface="Calibri" panose="020F0502020204030204" pitchFamily="34" charset="0"/>
              </a:rPr>
              <a:t>setasides</a:t>
            </a:r>
            <a:r>
              <a:rPr lang="en-US" sz="1800" b="0" i="0" u="none" strike="noStrike" dirty="0">
                <a:solidFill>
                  <a:srgbClr val="000000"/>
                </a:solidFill>
                <a:effectLst/>
                <a:latin typeface="Calibri" panose="020F0502020204030204" pitchFamily="34" charset="0"/>
              </a:rPr>
              <a:t> to one of the various small business </a:t>
            </a:r>
            <a:r>
              <a:rPr lang="en-US" sz="1800" b="0" i="0" u="none" strike="noStrike" dirty="0" err="1">
                <a:solidFill>
                  <a:srgbClr val="000000"/>
                </a:solidFill>
                <a:effectLst/>
                <a:latin typeface="Calibri" panose="020F0502020204030204" pitchFamily="34" charset="0"/>
              </a:rPr>
              <a:t>setaside</a:t>
            </a:r>
            <a:r>
              <a:rPr lang="en-US" sz="1800" b="0" i="0" u="none" strike="noStrike" dirty="0">
                <a:solidFill>
                  <a:srgbClr val="000000"/>
                </a:solidFill>
                <a:effectLst/>
                <a:latin typeface="Calibri" panose="020F0502020204030204" pitchFamily="34" charset="0"/>
              </a:rPr>
              <a:t> programs</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1EA17250-56D1-8849-9C4F-9B4226955734}" type="slidenum">
              <a:rPr lang="en-US" smtClean="0"/>
              <a:t>140</a:t>
            </a:fld>
            <a:endParaRPr lang="en-US"/>
          </a:p>
        </p:txBody>
      </p:sp>
    </p:spTree>
    <p:extLst>
      <p:ext uri="{BB962C8B-B14F-4D97-AF65-F5344CB8AC3E}">
        <p14:creationId xmlns:p14="http://schemas.microsoft.com/office/powerpoint/2010/main" val="30441979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Whenever you add a new filter to your search they are displayed in the criteria bar (just below the search bar) and you can always remove any particular filter by just clicking on the red X on that filter and the results are automatically updated.</a:t>
            </a:r>
          </a:p>
        </p:txBody>
      </p:sp>
      <p:sp>
        <p:nvSpPr>
          <p:cNvPr id="4" name="Slide Number Placeholder 3"/>
          <p:cNvSpPr>
            <a:spLocks noGrp="1"/>
          </p:cNvSpPr>
          <p:nvPr>
            <p:ph type="sldNum" sz="quarter" idx="5"/>
          </p:nvPr>
        </p:nvSpPr>
        <p:spPr/>
        <p:txBody>
          <a:bodyPr/>
          <a:lstStyle/>
          <a:p>
            <a:fld id="{1EA17250-56D1-8849-9C4F-9B4226955734}" type="slidenum">
              <a:rPr lang="en-US" smtClean="0"/>
              <a:t>141</a:t>
            </a:fld>
            <a:endParaRPr lang="en-US"/>
          </a:p>
        </p:txBody>
      </p:sp>
    </p:spTree>
    <p:extLst>
      <p:ext uri="{BB962C8B-B14F-4D97-AF65-F5344CB8AC3E}">
        <p14:creationId xmlns:p14="http://schemas.microsoft.com/office/powerpoint/2010/main" val="2976193967"/>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Calibri" panose="020F0502020204030204" pitchFamily="34" charset="0"/>
              </a:rPr>
              <a:t>All the filtering you do is a way to limit your search to the records you are looking for.  But once you get your search done, the real power is in getting to see the data you are looking for.  There are 17 data fields for each RFQ in </a:t>
            </a:r>
            <a:r>
              <a:rPr lang="en-US" sz="1800" b="0" i="0" u="none" strike="noStrike" dirty="0" err="1">
                <a:solidFill>
                  <a:srgbClr val="000000"/>
                </a:solidFill>
                <a:effectLst/>
                <a:latin typeface="Calibri" panose="020F0502020204030204" pitchFamily="34" charset="0"/>
              </a:rPr>
              <a:t>eBuy</a:t>
            </a:r>
            <a:r>
              <a:rPr lang="en-US" sz="1800" b="0" i="0" u="none" strike="noStrike" dirty="0">
                <a:solidFill>
                  <a:srgbClr val="000000"/>
                </a:solidFill>
                <a:effectLst/>
                <a:latin typeface="Calibri" panose="020F0502020204030204" pitchFamily="34" charset="0"/>
              </a:rPr>
              <a:t> Open but, the default setting is to display just 9 of the most useful ones on the screen.  However, you can customize which fields to display while you are searching.  To do so just click on the “Columns” button and then select or deselect each field and the displayed results update immediately. </a:t>
            </a:r>
            <a:endParaRPr lang="en-US" dirty="0"/>
          </a:p>
        </p:txBody>
      </p:sp>
      <p:sp>
        <p:nvSpPr>
          <p:cNvPr id="4" name="Slide Number Placeholder 3"/>
          <p:cNvSpPr>
            <a:spLocks noGrp="1"/>
          </p:cNvSpPr>
          <p:nvPr>
            <p:ph type="sldNum" sz="quarter" idx="5"/>
          </p:nvPr>
        </p:nvSpPr>
        <p:spPr/>
        <p:txBody>
          <a:bodyPr/>
          <a:lstStyle/>
          <a:p>
            <a:fld id="{1EA17250-56D1-8849-9C4F-9B4226955734}" type="slidenum">
              <a:rPr lang="en-US" smtClean="0"/>
              <a:t>142</a:t>
            </a:fld>
            <a:endParaRPr lang="en-US"/>
          </a:p>
        </p:txBody>
      </p:sp>
    </p:spTree>
    <p:extLst>
      <p:ext uri="{BB962C8B-B14F-4D97-AF65-F5344CB8AC3E}">
        <p14:creationId xmlns:p14="http://schemas.microsoft.com/office/powerpoint/2010/main" val="2556247636"/>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Calibri" panose="020F0502020204030204" pitchFamily="34" charset="0"/>
              </a:rPr>
              <a:t>One of the potentially very useful pieces of information in </a:t>
            </a:r>
            <a:r>
              <a:rPr lang="en-US" sz="1800" b="0" i="0" u="none" strike="noStrike" dirty="0" err="1">
                <a:solidFill>
                  <a:srgbClr val="000000"/>
                </a:solidFill>
                <a:effectLst/>
                <a:latin typeface="Calibri" panose="020F0502020204030204" pitchFamily="34" charset="0"/>
              </a:rPr>
              <a:t>eBuy</a:t>
            </a:r>
            <a:r>
              <a:rPr lang="en-US" sz="1800" b="0" i="0" u="none" strike="noStrike" dirty="0">
                <a:solidFill>
                  <a:srgbClr val="000000"/>
                </a:solidFill>
                <a:effectLst/>
                <a:latin typeface="Calibri" panose="020F0502020204030204" pitchFamily="34" charset="0"/>
              </a:rPr>
              <a:t> Open is the name and email address of other </a:t>
            </a:r>
            <a:r>
              <a:rPr lang="en-US" sz="1800" b="0" i="0" u="none" strike="noStrike" dirty="0" err="1">
                <a:solidFill>
                  <a:srgbClr val="000000"/>
                </a:solidFill>
                <a:effectLst/>
                <a:latin typeface="Calibri" panose="020F0502020204030204" pitchFamily="34" charset="0"/>
              </a:rPr>
              <a:t>eBuy</a:t>
            </a:r>
            <a:r>
              <a:rPr lang="en-US" sz="1800" b="0" i="0" u="none" strike="noStrike" dirty="0">
                <a:solidFill>
                  <a:srgbClr val="000000"/>
                </a:solidFill>
                <a:effectLst/>
                <a:latin typeface="Calibri" panose="020F0502020204030204" pitchFamily="34" charset="0"/>
              </a:rPr>
              <a:t> users that have issued RFQs.  They may be able to provide to provide insight into awarding contracts or BPAs similar to what you are preparing to do as well.  This provides an opportunity to contact those people and share best practices or lessons learned across the government acquisition community.</a:t>
            </a:r>
            <a:endParaRPr lang="en-US" dirty="0"/>
          </a:p>
        </p:txBody>
      </p:sp>
      <p:sp>
        <p:nvSpPr>
          <p:cNvPr id="4" name="Slide Number Placeholder 3"/>
          <p:cNvSpPr>
            <a:spLocks noGrp="1"/>
          </p:cNvSpPr>
          <p:nvPr>
            <p:ph type="sldNum" sz="quarter" idx="5"/>
          </p:nvPr>
        </p:nvSpPr>
        <p:spPr/>
        <p:txBody>
          <a:bodyPr/>
          <a:lstStyle/>
          <a:p>
            <a:fld id="{1EA17250-56D1-8849-9C4F-9B4226955734}" type="slidenum">
              <a:rPr lang="en-US" smtClean="0"/>
              <a:t>143</a:t>
            </a:fld>
            <a:endParaRPr lang="en-US"/>
          </a:p>
        </p:txBody>
      </p:sp>
    </p:spTree>
    <p:extLst>
      <p:ext uri="{BB962C8B-B14F-4D97-AF65-F5344CB8AC3E}">
        <p14:creationId xmlns:p14="http://schemas.microsoft.com/office/powerpoint/2010/main" val="832381717"/>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you just see that the new selections you made to the columns are displayed in the results</a:t>
            </a:r>
          </a:p>
        </p:txBody>
      </p:sp>
      <p:sp>
        <p:nvSpPr>
          <p:cNvPr id="4" name="Slide Number Placeholder 3"/>
          <p:cNvSpPr>
            <a:spLocks noGrp="1"/>
          </p:cNvSpPr>
          <p:nvPr>
            <p:ph type="sldNum" sz="quarter" idx="5"/>
          </p:nvPr>
        </p:nvSpPr>
        <p:spPr/>
        <p:txBody>
          <a:bodyPr/>
          <a:lstStyle/>
          <a:p>
            <a:fld id="{1EA17250-56D1-8849-9C4F-9B4226955734}" type="slidenum">
              <a:rPr lang="en-US" smtClean="0"/>
              <a:t>144</a:t>
            </a:fld>
            <a:endParaRPr lang="en-US"/>
          </a:p>
        </p:txBody>
      </p:sp>
    </p:spTree>
    <p:extLst>
      <p:ext uri="{BB962C8B-B14F-4D97-AF65-F5344CB8AC3E}">
        <p14:creationId xmlns:p14="http://schemas.microsoft.com/office/powerpoint/2010/main" val="2443015775"/>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Calibri" panose="020F0502020204030204" pitchFamily="34" charset="0"/>
              </a:rPr>
              <a:t>Regardless of which of the 17 fields you have customized in your display, while you are scrolling through your search results and you see any RFQ of interest to you, you can just click anywhere on that row and it will pop up a scrollable modal that shows you all available data for that RFQ.</a:t>
            </a:r>
            <a:endParaRPr lang="en-US" dirty="0"/>
          </a:p>
        </p:txBody>
      </p:sp>
      <p:sp>
        <p:nvSpPr>
          <p:cNvPr id="4" name="Slide Number Placeholder 3"/>
          <p:cNvSpPr>
            <a:spLocks noGrp="1"/>
          </p:cNvSpPr>
          <p:nvPr>
            <p:ph type="sldNum" sz="quarter" idx="5"/>
          </p:nvPr>
        </p:nvSpPr>
        <p:spPr/>
        <p:txBody>
          <a:bodyPr/>
          <a:lstStyle/>
          <a:p>
            <a:fld id="{1EA17250-56D1-8849-9C4F-9B4226955734}" type="slidenum">
              <a:rPr lang="en-US" smtClean="0"/>
              <a:t>145</a:t>
            </a:fld>
            <a:endParaRPr lang="en-US"/>
          </a:p>
        </p:txBody>
      </p:sp>
    </p:spTree>
    <p:extLst>
      <p:ext uri="{BB962C8B-B14F-4D97-AF65-F5344CB8AC3E}">
        <p14:creationId xmlns:p14="http://schemas.microsoft.com/office/powerpoint/2010/main" val="2823865882"/>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screenshot just shows the rest of the fields you see when you scroll down.  Notice that it gives both a count of how many attachments there were to the RFQ and it lists each of them.</a:t>
            </a:r>
          </a:p>
        </p:txBody>
      </p:sp>
      <p:sp>
        <p:nvSpPr>
          <p:cNvPr id="4" name="Slide Number Placeholder 3"/>
          <p:cNvSpPr>
            <a:spLocks noGrp="1"/>
          </p:cNvSpPr>
          <p:nvPr>
            <p:ph type="sldNum" sz="quarter" idx="5"/>
          </p:nvPr>
        </p:nvSpPr>
        <p:spPr/>
        <p:txBody>
          <a:bodyPr/>
          <a:lstStyle/>
          <a:p>
            <a:fld id="{1EA17250-56D1-8849-9C4F-9B4226955734}" type="slidenum">
              <a:rPr lang="en-US" smtClean="0"/>
              <a:t>146</a:t>
            </a:fld>
            <a:endParaRPr lang="en-US"/>
          </a:p>
        </p:txBody>
      </p:sp>
    </p:spTree>
    <p:extLst>
      <p:ext uri="{BB962C8B-B14F-4D97-AF65-F5344CB8AC3E}">
        <p14:creationId xmlns:p14="http://schemas.microsoft.com/office/powerpoint/2010/main" val="2174389925"/>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Calibri" panose="020F0502020204030204" pitchFamily="34" charset="0"/>
              </a:rPr>
              <a:t>Another key benefit of </a:t>
            </a:r>
            <a:r>
              <a:rPr lang="en-US" sz="1800" b="0" i="0" u="none" strike="noStrike" dirty="0" err="1">
                <a:solidFill>
                  <a:srgbClr val="000000"/>
                </a:solidFill>
                <a:effectLst/>
                <a:latin typeface="Calibri" panose="020F0502020204030204" pitchFamily="34" charset="0"/>
              </a:rPr>
              <a:t>eBuy</a:t>
            </a:r>
            <a:r>
              <a:rPr lang="en-US" sz="1800" b="0" i="0" u="none" strike="noStrike" dirty="0">
                <a:solidFill>
                  <a:srgbClr val="000000"/>
                </a:solidFill>
                <a:effectLst/>
                <a:latin typeface="Calibri" panose="020F0502020204030204" pitchFamily="34" charset="0"/>
              </a:rPr>
              <a:t> Open is being able to see the supporting documents for RFQs.  </a:t>
            </a:r>
            <a:r>
              <a:rPr lang="en-US" sz="1800" b="0" i="0" u="none" strike="noStrike" dirty="0" err="1">
                <a:solidFill>
                  <a:srgbClr val="000000"/>
                </a:solidFill>
                <a:effectLst/>
                <a:latin typeface="Calibri" panose="020F0502020204030204" pitchFamily="34" charset="0"/>
              </a:rPr>
              <a:t>eBuy</a:t>
            </a:r>
            <a:r>
              <a:rPr lang="en-US" sz="1800" b="0" i="0" u="none" strike="noStrike" dirty="0">
                <a:solidFill>
                  <a:srgbClr val="000000"/>
                </a:solidFill>
                <a:effectLst/>
                <a:latin typeface="Calibri" panose="020F0502020204030204" pitchFamily="34" charset="0"/>
              </a:rPr>
              <a:t> can be used for both simple solicitations or very complex ones.  The number of attachments to an RFQ may be an indicator or the complexity of a specific acquisition.  </a:t>
            </a:r>
            <a:r>
              <a:rPr lang="en-US" sz="1800" b="0" i="0" u="none" strike="noStrike" dirty="0" err="1">
                <a:solidFill>
                  <a:srgbClr val="000000"/>
                </a:solidFill>
                <a:effectLst/>
                <a:latin typeface="Calibri" panose="020F0502020204030204" pitchFamily="34" charset="0"/>
              </a:rPr>
              <a:t>eBuy</a:t>
            </a:r>
            <a:r>
              <a:rPr lang="en-US" sz="1800" b="0" i="0" u="none" strike="noStrike" dirty="0">
                <a:solidFill>
                  <a:srgbClr val="000000"/>
                </a:solidFill>
                <a:effectLst/>
                <a:latin typeface="Calibri" panose="020F0502020204030204" pitchFamily="34" charset="0"/>
              </a:rPr>
              <a:t> Open allows you to not only see the basic RFQ details but view or download any of the attachments that were used in the </a:t>
            </a:r>
            <a:r>
              <a:rPr lang="en-US" sz="1800" b="0" i="0" u="none" strike="noStrike" dirty="0" err="1">
                <a:solidFill>
                  <a:srgbClr val="000000"/>
                </a:solidFill>
                <a:effectLst/>
                <a:latin typeface="Calibri" panose="020F0502020204030204" pitchFamily="34" charset="0"/>
              </a:rPr>
              <a:t>eBuy</a:t>
            </a:r>
            <a:r>
              <a:rPr lang="en-US" sz="1800" b="0" i="0" u="none" strike="noStrike" dirty="0">
                <a:solidFill>
                  <a:srgbClr val="000000"/>
                </a:solidFill>
                <a:effectLst/>
                <a:latin typeface="Calibri" panose="020F0502020204030204" pitchFamily="34" charset="0"/>
              </a:rPr>
              <a:t> RFQ.  </a:t>
            </a:r>
            <a:endParaRPr lang="en-US" sz="1800" b="0" dirty="0">
              <a:effectLst/>
            </a:endParaRPr>
          </a:p>
        </p:txBody>
      </p:sp>
      <p:sp>
        <p:nvSpPr>
          <p:cNvPr id="4" name="Slide Number Placeholder 3"/>
          <p:cNvSpPr>
            <a:spLocks noGrp="1"/>
          </p:cNvSpPr>
          <p:nvPr>
            <p:ph type="sldNum" sz="quarter" idx="5"/>
          </p:nvPr>
        </p:nvSpPr>
        <p:spPr/>
        <p:txBody>
          <a:bodyPr/>
          <a:lstStyle/>
          <a:p>
            <a:fld id="{1EA17250-56D1-8849-9C4F-9B4226955734}" type="slidenum">
              <a:rPr lang="en-US" smtClean="0"/>
              <a:t>147</a:t>
            </a:fld>
            <a:endParaRPr lang="en-US"/>
          </a:p>
        </p:txBody>
      </p:sp>
    </p:spTree>
    <p:extLst>
      <p:ext uri="{BB962C8B-B14F-4D97-AF65-F5344CB8AC3E}">
        <p14:creationId xmlns:p14="http://schemas.microsoft.com/office/powerpoint/2010/main" val="2008623981"/>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Calibri" panose="020F0502020204030204" pitchFamily="34" charset="0"/>
              </a:rPr>
              <a:t>In addition to downloading specific documents you can also download the overall search results in </a:t>
            </a:r>
            <a:r>
              <a:rPr lang="en-US" sz="1800" b="0" i="0" u="none" strike="noStrike" dirty="0" err="1">
                <a:solidFill>
                  <a:srgbClr val="000000"/>
                </a:solidFill>
                <a:effectLst/>
                <a:latin typeface="Calibri" panose="020F0502020204030204" pitchFamily="34" charset="0"/>
              </a:rPr>
              <a:t>eBuy</a:t>
            </a:r>
            <a:r>
              <a:rPr lang="en-US" sz="1800" b="0" i="0" u="none" strike="noStrike" dirty="0">
                <a:solidFill>
                  <a:srgbClr val="000000"/>
                </a:solidFill>
                <a:effectLst/>
                <a:latin typeface="Calibri" panose="020F0502020204030204" pitchFamily="34" charset="0"/>
              </a:rPr>
              <a:t> Open by using the Export button.  They will be downloaded as a .CSV file that can be opened in Excel, Google Sheets or other programs.  When you Export it will download ALL records meeting your search criteria (NOT just the ones currently displayed on the screen).</a:t>
            </a:r>
          </a:p>
          <a:p>
            <a:endParaRPr lang="en-US" sz="1800" b="0" i="0" u="none" strike="noStrike" dirty="0">
              <a:solidFill>
                <a:srgbClr val="000000"/>
              </a:solidFill>
              <a:effectLst/>
              <a:latin typeface="Calibri" panose="020F0502020204030204" pitchFamily="34" charset="0"/>
            </a:endParaRPr>
          </a:p>
          <a:p>
            <a:r>
              <a:rPr lang="en-US" sz="1200" b="0" i="0" u="none" strike="noStrike" dirty="0">
                <a:solidFill>
                  <a:srgbClr val="000000"/>
                </a:solidFill>
                <a:effectLst/>
                <a:latin typeface="Calibri" panose="020F0502020204030204" pitchFamily="34" charset="0"/>
              </a:rPr>
              <a:t>I want to thank you for your attention and I can take a few questions if there are any.</a:t>
            </a:r>
            <a:endParaRPr lang="en-US" dirty="0"/>
          </a:p>
        </p:txBody>
      </p:sp>
      <p:sp>
        <p:nvSpPr>
          <p:cNvPr id="4" name="Slide Number Placeholder 3"/>
          <p:cNvSpPr>
            <a:spLocks noGrp="1"/>
          </p:cNvSpPr>
          <p:nvPr>
            <p:ph type="sldNum" sz="quarter" idx="5"/>
          </p:nvPr>
        </p:nvSpPr>
        <p:spPr/>
        <p:txBody>
          <a:bodyPr/>
          <a:lstStyle/>
          <a:p>
            <a:fld id="{1EA17250-56D1-8849-9C4F-9B4226955734}" type="slidenum">
              <a:rPr lang="en-US" smtClean="0"/>
              <a:t>148</a:t>
            </a:fld>
            <a:endParaRPr lang="en-US"/>
          </a:p>
        </p:txBody>
      </p:sp>
    </p:spTree>
    <p:extLst>
      <p:ext uri="{BB962C8B-B14F-4D97-AF65-F5344CB8AC3E}">
        <p14:creationId xmlns:p14="http://schemas.microsoft.com/office/powerpoint/2010/main" val="1972158136"/>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A17250-56D1-8849-9C4F-9B4226955734}" type="slidenum">
              <a:rPr lang="en-US" smtClean="0"/>
              <a:t>149</a:t>
            </a:fld>
            <a:endParaRPr lang="en-US"/>
          </a:p>
        </p:txBody>
      </p:sp>
    </p:spTree>
    <p:extLst>
      <p:ext uri="{BB962C8B-B14F-4D97-AF65-F5344CB8AC3E}">
        <p14:creationId xmlns:p14="http://schemas.microsoft.com/office/powerpoint/2010/main" val="20552355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Enter your email address (it MUST be a valid government or military email address), and press “continue”.</a:t>
            </a:r>
          </a:p>
        </p:txBody>
      </p:sp>
      <p:sp>
        <p:nvSpPr>
          <p:cNvPr id="4" name="Slide Number Placeholder 3"/>
          <p:cNvSpPr>
            <a:spLocks noGrp="1"/>
          </p:cNvSpPr>
          <p:nvPr>
            <p:ph type="sldNum" sz="quarter" idx="5"/>
          </p:nvPr>
        </p:nvSpPr>
        <p:spPr/>
        <p:txBody>
          <a:bodyPr/>
          <a:lstStyle/>
          <a:p>
            <a:fld id="{1EA17250-56D1-8849-9C4F-9B4226955734}" type="slidenum">
              <a:rPr lang="en-US" smtClean="0"/>
              <a:t>15</a:t>
            </a:fld>
            <a:endParaRPr lang="en-US"/>
          </a:p>
        </p:txBody>
      </p:sp>
    </p:spTree>
    <p:extLst>
      <p:ext uri="{BB962C8B-B14F-4D97-AF65-F5344CB8AC3E}">
        <p14:creationId xmlns:p14="http://schemas.microsoft.com/office/powerpoint/2010/main" val="32673098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FF3DF-FC05-4204-90DA-5A45827B8824}" type="slidenum">
              <a:rPr lang="en-US"/>
              <a:pPr/>
              <a:t>16</a:t>
            </a:fld>
            <a:endParaRPr lang="en-US"/>
          </a:p>
        </p:txBody>
      </p:sp>
      <p:sp>
        <p:nvSpPr>
          <p:cNvPr id="12290" name="Rectangle 2"/>
          <p:cNvSpPr>
            <a:spLocks noGrp="1" noRot="1" noChangeAspect="1" noChangeArrowheads="1" noTextEdit="1"/>
          </p:cNvSpPr>
          <p:nvPr>
            <p:ph type="sldImg"/>
          </p:nvPr>
        </p:nvSpPr>
        <p:spPr>
          <a:xfrm>
            <a:off x="381000" y="685800"/>
            <a:ext cx="6096000" cy="3429000"/>
          </a:xfrm>
          <a:ln/>
        </p:spPr>
      </p:sp>
      <p:sp>
        <p:nvSpPr>
          <p:cNvPr id="12291" name="Rectangle 3"/>
          <p:cNvSpPr>
            <a:spLocks noGrp="1" noChangeArrowheads="1"/>
          </p:cNvSpPr>
          <p:nvPr>
            <p:ph type="body" idx="1"/>
          </p:nvPr>
        </p:nvSpPr>
        <p:spPr/>
        <p:txBody>
          <a:bodyPr/>
          <a:lstStyle/>
          <a:p>
            <a:pPr marL="457200" lvl="0" indent="-301625" algn="l" rtl="0">
              <a:spcBef>
                <a:spcPts val="0"/>
              </a:spcBef>
              <a:spcAft>
                <a:spcPts val="0"/>
              </a:spcAft>
              <a:buClr>
                <a:srgbClr val="333333"/>
              </a:buClr>
              <a:buSzPts val="1150"/>
              <a:buChar char="●"/>
            </a:pPr>
            <a:r>
              <a:rPr lang="en-US" sz="1600" dirty="0">
                <a:solidFill>
                  <a:srgbClr val="333333"/>
                </a:solidFill>
                <a:latin typeface="Arial"/>
                <a:ea typeface="Arial"/>
                <a:cs typeface="Arial"/>
                <a:sym typeface="Arial"/>
              </a:rPr>
              <a:t>You will complete a few brief fields for your new account.</a:t>
            </a:r>
          </a:p>
          <a:p>
            <a:pPr marL="457200" lvl="0" indent="-301625" algn="l" rtl="0">
              <a:spcBef>
                <a:spcPts val="0"/>
              </a:spcBef>
              <a:spcAft>
                <a:spcPts val="0"/>
              </a:spcAft>
              <a:buClr>
                <a:srgbClr val="333333"/>
              </a:buClr>
              <a:buSzPts val="1150"/>
              <a:buChar char="●"/>
            </a:pPr>
            <a:r>
              <a:rPr lang="en-US" sz="1600" dirty="0">
                <a:solidFill>
                  <a:srgbClr val="333333"/>
                </a:solidFill>
                <a:latin typeface="Arial"/>
                <a:ea typeface="Arial"/>
                <a:cs typeface="Arial"/>
                <a:sym typeface="Arial"/>
              </a:rPr>
              <a:t>Type your first name, last name, business phone number and </a:t>
            </a:r>
            <a:r>
              <a:rPr lang="en-US" sz="1600" dirty="0" err="1">
                <a:solidFill>
                  <a:srgbClr val="333333"/>
                </a:solidFill>
                <a:latin typeface="Arial"/>
                <a:ea typeface="Arial"/>
                <a:cs typeface="Arial"/>
                <a:sym typeface="Arial"/>
              </a:rPr>
              <a:t>zipcode</a:t>
            </a:r>
            <a:r>
              <a:rPr lang="en-US" sz="1600" dirty="0">
                <a:solidFill>
                  <a:srgbClr val="333333"/>
                </a:solidFill>
                <a:latin typeface="Arial"/>
                <a:ea typeface="Arial"/>
                <a:cs typeface="Arial"/>
                <a:sym typeface="Arial"/>
              </a:rPr>
              <a:t>.</a:t>
            </a:r>
          </a:p>
          <a:p>
            <a:pPr marL="457200" lvl="0" indent="-301625" algn="l" rtl="0">
              <a:spcBef>
                <a:spcPts val="0"/>
              </a:spcBef>
              <a:spcAft>
                <a:spcPts val="0"/>
              </a:spcAft>
              <a:buClr>
                <a:srgbClr val="333333"/>
              </a:buClr>
              <a:buSzPts val="1150"/>
              <a:buChar char="●"/>
            </a:pPr>
            <a:r>
              <a:rPr lang="en-US" sz="1600" dirty="0">
                <a:solidFill>
                  <a:srgbClr val="333333"/>
                </a:solidFill>
                <a:latin typeface="Arial"/>
                <a:ea typeface="Arial"/>
                <a:cs typeface="Arial"/>
                <a:sym typeface="Arial"/>
              </a:rPr>
              <a:t>You will also add your Agency, and bureau.  </a:t>
            </a:r>
          </a:p>
          <a:p>
            <a:pPr marL="457200" lvl="0" indent="-298450" algn="l" rtl="0">
              <a:spcBef>
                <a:spcPts val="0"/>
              </a:spcBef>
              <a:spcAft>
                <a:spcPts val="0"/>
              </a:spcAft>
              <a:buClr>
                <a:schemeClr val="dk1"/>
              </a:buClr>
              <a:buSzPts val="1100"/>
              <a:buChar char="●"/>
            </a:pPr>
            <a:r>
              <a:rPr lang="en-US" sz="1400" dirty="0">
                <a:latin typeface="Arial"/>
                <a:ea typeface="Arial"/>
                <a:cs typeface="Arial"/>
                <a:sym typeface="Arial"/>
              </a:rPr>
              <a:t>Still on the same screen, look for where it indicates password.</a:t>
            </a:r>
          </a:p>
          <a:p>
            <a:pPr marL="457200" lvl="0" indent="-298450" algn="l" rtl="0">
              <a:spcBef>
                <a:spcPts val="0"/>
              </a:spcBef>
              <a:spcAft>
                <a:spcPts val="0"/>
              </a:spcAft>
              <a:buClr>
                <a:schemeClr val="dk1"/>
              </a:buClr>
              <a:buSzPts val="1100"/>
              <a:buChar char="●"/>
            </a:pPr>
            <a:r>
              <a:rPr lang="en-US" sz="1400" dirty="0">
                <a:latin typeface="Arial"/>
                <a:ea typeface="Arial"/>
                <a:cs typeface="Arial"/>
                <a:sym typeface="Arial"/>
              </a:rPr>
              <a:t>The screen will auto-fill your email address.  This was brought over from when you supplied it earlier.</a:t>
            </a:r>
          </a:p>
          <a:p>
            <a:pPr marL="457200" lvl="0" indent="-298450" algn="l" rtl="0">
              <a:spcBef>
                <a:spcPts val="0"/>
              </a:spcBef>
              <a:spcAft>
                <a:spcPts val="0"/>
              </a:spcAft>
              <a:buClr>
                <a:schemeClr val="dk1"/>
              </a:buClr>
              <a:buSzPts val="1100"/>
              <a:buChar char="●"/>
            </a:pPr>
            <a:r>
              <a:rPr lang="en-US" sz="1400" dirty="0">
                <a:latin typeface="Arial"/>
                <a:ea typeface="Arial"/>
                <a:cs typeface="Arial"/>
                <a:sym typeface="Arial"/>
              </a:rPr>
              <a:t>So you will enter your password once, and then a second time for confirmation.</a:t>
            </a:r>
          </a:p>
          <a:p>
            <a:pPr marL="457200" lvl="0" indent="-298450" algn="l" rtl="0">
              <a:spcBef>
                <a:spcPts val="0"/>
              </a:spcBef>
              <a:spcAft>
                <a:spcPts val="0"/>
              </a:spcAft>
              <a:buClr>
                <a:schemeClr val="dk1"/>
              </a:buClr>
              <a:buSzPts val="1100"/>
              <a:buChar char="●"/>
            </a:pPr>
            <a:r>
              <a:rPr lang="en-US" sz="1400" dirty="0">
                <a:latin typeface="Arial"/>
                <a:ea typeface="Arial"/>
                <a:cs typeface="Arial"/>
                <a:sym typeface="Arial"/>
              </a:rPr>
              <a:t>You will need to select a Challenge Question and provide an answer.  This is for any circumstance that you may have forgotten your password and need to reset it.</a:t>
            </a:r>
          </a:p>
          <a:p>
            <a:pPr marL="457200" lvl="0" indent="-298450" algn="l" rtl="0">
              <a:spcBef>
                <a:spcPts val="0"/>
              </a:spcBef>
              <a:spcAft>
                <a:spcPts val="0"/>
              </a:spcAft>
              <a:buClr>
                <a:schemeClr val="dk1"/>
              </a:buClr>
              <a:buSzPts val="1100"/>
              <a:buChar char="●"/>
            </a:pPr>
            <a:r>
              <a:rPr lang="en-US" sz="1400" dirty="0">
                <a:latin typeface="Arial"/>
                <a:ea typeface="Arial"/>
                <a:cs typeface="Arial"/>
                <a:sym typeface="Arial"/>
              </a:rPr>
              <a:t>Next, at the bottom is where you indicate you want to register your PIV/CAC card. Once your card is registered, you will be able to login to </a:t>
            </a:r>
            <a:r>
              <a:rPr lang="en-US" sz="1400" dirty="0" err="1">
                <a:latin typeface="Arial"/>
                <a:ea typeface="Arial"/>
                <a:cs typeface="Arial"/>
                <a:sym typeface="Arial"/>
              </a:rPr>
              <a:t>eBuy</a:t>
            </a:r>
            <a:r>
              <a:rPr lang="en-US" sz="1400" dirty="0">
                <a:latin typeface="Arial"/>
                <a:ea typeface="Arial"/>
                <a:cs typeface="Arial"/>
                <a:sym typeface="Arial"/>
              </a:rPr>
              <a:t> using just your PIV/CAC card.  The only thing you have to do is select YES.</a:t>
            </a:r>
          </a:p>
          <a:p>
            <a:pPr marL="457200" lvl="0" indent="-298450" algn="l" rtl="0">
              <a:spcBef>
                <a:spcPts val="0"/>
              </a:spcBef>
              <a:spcAft>
                <a:spcPts val="0"/>
              </a:spcAft>
              <a:buClr>
                <a:schemeClr val="dk1"/>
              </a:buClr>
              <a:buSzPts val="1100"/>
              <a:buChar char="●"/>
            </a:pPr>
            <a:r>
              <a:rPr lang="en-US" sz="1400" dirty="0">
                <a:latin typeface="Arial"/>
                <a:ea typeface="Arial"/>
                <a:cs typeface="Arial"/>
                <a:sym typeface="Arial"/>
              </a:rPr>
              <a:t>Scroll down a little further.</a:t>
            </a:r>
            <a:endParaRPr lang="en-US" sz="1400" dirty="0"/>
          </a:p>
          <a:p>
            <a:endParaRPr lang="en-US" dirty="0"/>
          </a:p>
        </p:txBody>
      </p:sp>
    </p:spTree>
    <p:extLst>
      <p:ext uri="{BB962C8B-B14F-4D97-AF65-F5344CB8AC3E}">
        <p14:creationId xmlns:p14="http://schemas.microsoft.com/office/powerpoint/2010/main" val="34932944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a:ea typeface="Arial"/>
                <a:cs typeface="Arial"/>
                <a:sym typeface="Arial"/>
              </a:rPr>
              <a:t>If you plan on placing orders on GSA Advantage, GSA requires you verify your email address.  This is where the system checks your email address to ensure it is a valid US Federal Government issued email address.  This step happens automatically if you selected yes to register your PIV/CAC.  So what you see here will not come up if you selected ‘yes’.  If selected “no” to register your PIV/CAC you will have to follow the instructions for verifying your email address.  An email will be sent to your federal email address with more instructions.  </a:t>
            </a:r>
            <a:endParaRPr lang="en-US" dirty="0"/>
          </a:p>
          <a:p>
            <a:endParaRPr lang="en-US" dirty="0"/>
          </a:p>
        </p:txBody>
      </p:sp>
      <p:sp>
        <p:nvSpPr>
          <p:cNvPr id="4" name="Slide Number Placeholder 3"/>
          <p:cNvSpPr>
            <a:spLocks noGrp="1"/>
          </p:cNvSpPr>
          <p:nvPr>
            <p:ph type="sldNum" sz="quarter" idx="5"/>
          </p:nvPr>
        </p:nvSpPr>
        <p:spPr/>
        <p:txBody>
          <a:bodyPr/>
          <a:lstStyle/>
          <a:p>
            <a:fld id="{1EA17250-56D1-8849-9C4F-9B4226955734}" type="slidenum">
              <a:rPr lang="en-US" smtClean="0"/>
              <a:t>17</a:t>
            </a:fld>
            <a:endParaRPr lang="en-US"/>
          </a:p>
        </p:txBody>
      </p:sp>
    </p:spTree>
    <p:extLst>
      <p:ext uri="{BB962C8B-B14F-4D97-AF65-F5344CB8AC3E}">
        <p14:creationId xmlns:p14="http://schemas.microsoft.com/office/powerpoint/2010/main" val="42467043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B4F4CB-C378-48BF-8045-9344E1A6D3BF}" type="slidenum">
              <a:rPr lang="en-US"/>
              <a:pPr/>
              <a:t>18</a:t>
            </a:fld>
            <a:endParaRPr lang="en-US"/>
          </a:p>
        </p:txBody>
      </p:sp>
      <p:sp>
        <p:nvSpPr>
          <p:cNvPr id="11266" name="Rectangle 2"/>
          <p:cNvSpPr>
            <a:spLocks noGrp="1" noRot="1" noChangeAspect="1" noChangeArrowheads="1" noTextEdit="1"/>
          </p:cNvSpPr>
          <p:nvPr>
            <p:ph type="sldImg"/>
          </p:nvPr>
        </p:nvSpPr>
        <p:spPr>
          <a:xfrm>
            <a:off x="381000" y="685800"/>
            <a:ext cx="6096000" cy="3429000"/>
          </a:xfrm>
          <a:ln/>
        </p:spPr>
      </p:sp>
      <p:sp>
        <p:nvSpPr>
          <p:cNvPr id="11267" name="Rectangle 3"/>
          <p:cNvSpPr>
            <a:spLocks noGrp="1" noChangeArrowheads="1"/>
          </p:cNvSpPr>
          <p:nvPr>
            <p:ph type="body" idx="1"/>
          </p:nvPr>
        </p:nvSpPr>
        <p:spPr/>
        <p:txBody>
          <a:bodyPr/>
          <a:lstStyle/>
          <a:p>
            <a:pPr marL="0" lvl="0" indent="0" algn="l" rtl="0">
              <a:spcBef>
                <a:spcPts val="0"/>
              </a:spcBef>
              <a:spcAft>
                <a:spcPts val="0"/>
              </a:spcAft>
              <a:buClr>
                <a:schemeClr val="dk1"/>
              </a:buClr>
              <a:buSzPts val="1100"/>
              <a:buFont typeface="Arial"/>
              <a:buNone/>
            </a:pPr>
            <a:r>
              <a:rPr lang="en-US" sz="1200" dirty="0">
                <a:latin typeface="Arial"/>
                <a:ea typeface="Arial"/>
                <a:cs typeface="Arial"/>
                <a:sym typeface="Arial"/>
              </a:rPr>
              <a:t>So, after selecting YES to PIV card registration you have the option to review detailed instructions of what we are currently discussing.</a:t>
            </a:r>
          </a:p>
          <a:p>
            <a:pPr marL="0" lvl="0" indent="0" algn="l" rtl="0">
              <a:spcBef>
                <a:spcPts val="0"/>
              </a:spcBef>
              <a:spcAft>
                <a:spcPts val="0"/>
              </a:spcAft>
              <a:buClr>
                <a:schemeClr val="dk1"/>
              </a:buClr>
              <a:buSzPts val="1100"/>
              <a:buFont typeface="Arial"/>
              <a:buNone/>
            </a:pPr>
            <a:endParaRPr lang="en-US" sz="1200" dirty="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sz="1200" dirty="0">
                <a:latin typeface="Arial"/>
                <a:ea typeface="Arial"/>
                <a:cs typeface="Arial"/>
                <a:sym typeface="Arial"/>
              </a:rPr>
              <a:t>Or just click CONTINUE</a:t>
            </a:r>
            <a:endParaRPr lang="en-US" dirty="0"/>
          </a:p>
          <a:p>
            <a:endParaRPr lang="en-US" dirty="0"/>
          </a:p>
        </p:txBody>
      </p:sp>
    </p:spTree>
    <p:extLst>
      <p:ext uri="{BB962C8B-B14F-4D97-AF65-F5344CB8AC3E}">
        <p14:creationId xmlns:p14="http://schemas.microsoft.com/office/powerpoint/2010/main" val="27409931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a:ea typeface="Arial"/>
                <a:cs typeface="Arial"/>
                <a:sym typeface="Arial"/>
              </a:rPr>
              <a:t>Here you will have to select the correct certificate.  There are cases when an individual has more than one.  In this example there is only one to select, so select it and click OK.</a:t>
            </a:r>
            <a:endParaRPr lang="en-US" dirty="0"/>
          </a:p>
        </p:txBody>
      </p:sp>
      <p:sp>
        <p:nvSpPr>
          <p:cNvPr id="4" name="Slide Number Placeholder 3"/>
          <p:cNvSpPr>
            <a:spLocks noGrp="1"/>
          </p:cNvSpPr>
          <p:nvPr>
            <p:ph type="sldNum" sz="quarter" idx="5"/>
          </p:nvPr>
        </p:nvSpPr>
        <p:spPr/>
        <p:txBody>
          <a:bodyPr/>
          <a:lstStyle/>
          <a:p>
            <a:fld id="{1EA17250-56D1-8849-9C4F-9B4226955734}" type="slidenum">
              <a:rPr lang="en-US" smtClean="0"/>
              <a:t>19</a:t>
            </a:fld>
            <a:endParaRPr lang="en-US"/>
          </a:p>
        </p:txBody>
      </p:sp>
    </p:spTree>
    <p:extLst>
      <p:ext uri="{BB962C8B-B14F-4D97-AF65-F5344CB8AC3E}">
        <p14:creationId xmlns:p14="http://schemas.microsoft.com/office/powerpoint/2010/main" val="237324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12FF84-F2C5-42A6-AA43-81E6EE80BC28}" type="slidenum">
              <a:rPr lang="en-US"/>
              <a:pPr/>
              <a:t>2</a:t>
            </a:fld>
            <a:endParaRPr lang="en-US"/>
          </a:p>
        </p:txBody>
      </p:sp>
      <p:sp>
        <p:nvSpPr>
          <p:cNvPr id="10242" name="Rectangle 2"/>
          <p:cNvSpPr>
            <a:spLocks noGrp="1" noRot="1" noChangeAspect="1" noChangeArrowheads="1" noTextEdit="1"/>
          </p:cNvSpPr>
          <p:nvPr>
            <p:ph type="sldImg"/>
          </p:nvPr>
        </p:nvSpPr>
        <p:spPr>
          <a:xfrm>
            <a:off x="381000" y="685800"/>
            <a:ext cx="6096000" cy="3429000"/>
          </a:xfrm>
          <a:ln/>
        </p:spPr>
      </p:sp>
      <p:sp>
        <p:nvSpPr>
          <p:cNvPr id="10243" name="Rectangle 3"/>
          <p:cNvSpPr>
            <a:spLocks noGrp="1" noChangeArrowheads="1"/>
          </p:cNvSpPr>
          <p:nvPr>
            <p:ph type="body" idx="1"/>
          </p:nvPr>
        </p:nvSpPr>
        <p:spPr/>
        <p:txBody>
          <a:bodyPr/>
          <a:lstStyle/>
          <a:p>
            <a:pPr marL="0" lvl="0" indent="0" algn="l" rtl="0">
              <a:spcBef>
                <a:spcPts val="0"/>
              </a:spcBef>
              <a:spcAft>
                <a:spcPts val="0"/>
              </a:spcAft>
              <a:buClr>
                <a:schemeClr val="dk1"/>
              </a:buClr>
              <a:buFont typeface="Arial"/>
              <a:buNone/>
            </a:pPr>
            <a:r>
              <a:rPr lang="en-US" dirty="0"/>
              <a:t>I will be doing an end to end demo of the creating an account and going through the process of creating and processing an RFQ.</a:t>
            </a:r>
          </a:p>
          <a:p>
            <a:pPr marL="0" lvl="0" indent="0" algn="l" rtl="0">
              <a:spcBef>
                <a:spcPts val="0"/>
              </a:spcBef>
              <a:spcAft>
                <a:spcPts val="0"/>
              </a:spcAft>
              <a:buClr>
                <a:schemeClr val="dk1"/>
              </a:buClr>
              <a:buFont typeface="Arial"/>
              <a:buNone/>
            </a:pPr>
            <a:endParaRPr lang="en-US" dirty="0"/>
          </a:p>
          <a:p>
            <a:pPr marL="0" lvl="0" indent="0" algn="l" rtl="0">
              <a:spcBef>
                <a:spcPts val="0"/>
              </a:spcBef>
              <a:spcAft>
                <a:spcPts val="0"/>
              </a:spcAft>
              <a:buClr>
                <a:schemeClr val="dk1"/>
              </a:buClr>
              <a:buFont typeface="Arial"/>
              <a:buNone/>
            </a:pPr>
            <a:endParaRPr lang="en-US" dirty="0"/>
          </a:p>
          <a:p>
            <a:pPr marL="0" lvl="0" indent="0" algn="l" rtl="0">
              <a:spcBef>
                <a:spcPts val="0"/>
              </a:spcBef>
              <a:spcAft>
                <a:spcPts val="0"/>
              </a:spcAft>
              <a:buClr>
                <a:schemeClr val="dk1"/>
              </a:buClr>
              <a:buFont typeface="Arial"/>
              <a:buNone/>
            </a:pPr>
            <a:endParaRPr lang="en-US" dirty="0"/>
          </a:p>
          <a:p>
            <a:pPr marL="0" lvl="0" indent="0" algn="l" rtl="0">
              <a:spcBef>
                <a:spcPts val="0"/>
              </a:spcBef>
              <a:spcAft>
                <a:spcPts val="0"/>
              </a:spcAft>
              <a:buClr>
                <a:schemeClr val="dk1"/>
              </a:buClr>
              <a:buFont typeface="Arial"/>
              <a:buNone/>
            </a:pPr>
            <a:r>
              <a:rPr lang="en-US" dirty="0"/>
              <a:t>After participating in this training, attendees should be able to:</a:t>
            </a:r>
          </a:p>
          <a:p>
            <a:pPr marL="0" lvl="0" indent="0" algn="l" rtl="0">
              <a:spcBef>
                <a:spcPts val="0"/>
              </a:spcBef>
              <a:spcAft>
                <a:spcPts val="0"/>
              </a:spcAft>
              <a:buClr>
                <a:schemeClr val="dk1"/>
              </a:buClr>
              <a:buFont typeface="Arial"/>
              <a:buNone/>
            </a:pPr>
            <a:endParaRPr lang="en-US" dirty="0"/>
          </a:p>
          <a:p>
            <a:pPr marL="457200" lvl="0" indent="-317500" algn="l" rtl="0">
              <a:spcBef>
                <a:spcPts val="0"/>
              </a:spcBef>
              <a:spcAft>
                <a:spcPts val="0"/>
              </a:spcAft>
              <a:buSzPts val="1400"/>
              <a:buChar char="●"/>
            </a:pPr>
            <a:r>
              <a:rPr lang="en-US" dirty="0"/>
              <a:t>Describe the purpose and benefits of GSA eBuy</a:t>
            </a:r>
          </a:p>
          <a:p>
            <a:pPr marL="457200" lvl="0" indent="-317500" algn="l" rtl="0">
              <a:spcBef>
                <a:spcPts val="0"/>
              </a:spcBef>
              <a:spcAft>
                <a:spcPts val="0"/>
              </a:spcAft>
              <a:buSzPts val="1400"/>
              <a:buChar char="●"/>
            </a:pPr>
            <a:r>
              <a:rPr lang="en-US" dirty="0"/>
              <a:t>Identify the steps to register for eBuy, set up multi-factor authentication, and log-in</a:t>
            </a:r>
          </a:p>
          <a:p>
            <a:pPr marL="457200" lvl="0" indent="-317500" algn="l" rtl="0">
              <a:spcBef>
                <a:spcPts val="0"/>
              </a:spcBef>
              <a:spcAft>
                <a:spcPts val="0"/>
              </a:spcAft>
              <a:buSzPts val="1400"/>
              <a:buChar char="●"/>
            </a:pPr>
            <a:r>
              <a:rPr lang="en-US" dirty="0"/>
              <a:t>Describe the steps to prepare a Request for Quotation (RFQ) in eBuy</a:t>
            </a:r>
          </a:p>
          <a:p>
            <a:pPr marL="457200" lvl="0" indent="-317500" algn="l" rtl="0">
              <a:spcBef>
                <a:spcPts val="0"/>
              </a:spcBef>
              <a:spcAft>
                <a:spcPts val="0"/>
              </a:spcAft>
              <a:buSzPts val="1400"/>
              <a:buChar char="●"/>
            </a:pPr>
            <a:r>
              <a:rPr lang="en-US" dirty="0"/>
              <a:t>Identify the process for evaluating quotes in eBuy</a:t>
            </a:r>
          </a:p>
          <a:p>
            <a:pPr marL="457200" lvl="0" indent="-317500" algn="l" rtl="0">
              <a:spcBef>
                <a:spcPts val="0"/>
              </a:spcBef>
              <a:spcAft>
                <a:spcPts val="0"/>
              </a:spcAft>
              <a:buSzPts val="1400"/>
              <a:buChar char="●"/>
            </a:pPr>
            <a:r>
              <a:rPr lang="en-US" dirty="0"/>
              <a:t>Identify the process for awarding quotes in eBuy</a:t>
            </a:r>
          </a:p>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Enter your PIN number and click OK</a:t>
            </a:r>
          </a:p>
          <a:p>
            <a:endParaRPr lang="en-US" dirty="0"/>
          </a:p>
        </p:txBody>
      </p:sp>
      <p:sp>
        <p:nvSpPr>
          <p:cNvPr id="4" name="Slide Number Placeholder 3"/>
          <p:cNvSpPr>
            <a:spLocks noGrp="1"/>
          </p:cNvSpPr>
          <p:nvPr>
            <p:ph type="sldNum" sz="quarter" idx="5"/>
          </p:nvPr>
        </p:nvSpPr>
        <p:spPr/>
        <p:txBody>
          <a:bodyPr/>
          <a:lstStyle/>
          <a:p>
            <a:fld id="{1EA17250-56D1-8849-9C4F-9B4226955734}" type="slidenum">
              <a:rPr lang="en-US" smtClean="0"/>
              <a:t>20</a:t>
            </a:fld>
            <a:endParaRPr lang="en-US"/>
          </a:p>
        </p:txBody>
      </p:sp>
    </p:spTree>
    <p:extLst>
      <p:ext uri="{BB962C8B-B14F-4D97-AF65-F5344CB8AC3E}">
        <p14:creationId xmlns:p14="http://schemas.microsoft.com/office/powerpoint/2010/main" val="17113330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FF3DF-FC05-4204-90DA-5A45827B8824}" type="slidenum">
              <a:rPr lang="en-US"/>
              <a:pPr/>
              <a:t>21</a:t>
            </a:fld>
            <a:endParaRPr lang="en-US"/>
          </a:p>
        </p:txBody>
      </p:sp>
      <p:sp>
        <p:nvSpPr>
          <p:cNvPr id="12290" name="Rectangle 2"/>
          <p:cNvSpPr>
            <a:spLocks noGrp="1" noRot="1" noChangeAspect="1" noChangeArrowheads="1" noTextEdit="1"/>
          </p:cNvSpPr>
          <p:nvPr>
            <p:ph type="sldImg"/>
          </p:nvPr>
        </p:nvSpPr>
        <p:spPr>
          <a:xfrm>
            <a:off x="381000" y="685800"/>
            <a:ext cx="6096000" cy="3429000"/>
          </a:xfrm>
          <a:ln/>
        </p:spPr>
      </p:sp>
      <p:sp>
        <p:nvSpPr>
          <p:cNvPr id="12291" name="Rectangle 3"/>
          <p:cNvSpPr>
            <a:spLocks noGrp="1" noChangeArrowheads="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a:ea typeface="Arial"/>
                <a:cs typeface="Arial"/>
                <a:sym typeface="Arial"/>
              </a:rPr>
              <a:t>eBuy will read the certificate information and present it to you.  Verify that everything is correct.  If this is the certificate you wish to use, click “yes”.  If not, or if the information is not correct, click “no”</a:t>
            </a:r>
          </a:p>
          <a:p>
            <a:endParaRPr lang="en-US" dirty="0"/>
          </a:p>
        </p:txBody>
      </p:sp>
    </p:spTree>
    <p:extLst>
      <p:ext uri="{BB962C8B-B14F-4D97-AF65-F5344CB8AC3E}">
        <p14:creationId xmlns:p14="http://schemas.microsoft.com/office/powerpoint/2010/main" val="32292713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a:ea typeface="Arial"/>
                <a:cs typeface="Arial"/>
                <a:sym typeface="Arial"/>
              </a:rPr>
              <a:t>Here you can indicate if you want to receive email status updates on the future orders you will place, and if you want to receive any News and Information related to Advantage.  Click Submit.</a:t>
            </a:r>
            <a:endParaRPr lang="en-US" dirty="0"/>
          </a:p>
          <a:p>
            <a:endParaRPr lang="en-US" dirty="0"/>
          </a:p>
        </p:txBody>
      </p:sp>
      <p:sp>
        <p:nvSpPr>
          <p:cNvPr id="4" name="Slide Number Placeholder 3"/>
          <p:cNvSpPr>
            <a:spLocks noGrp="1"/>
          </p:cNvSpPr>
          <p:nvPr>
            <p:ph type="sldNum" sz="quarter" idx="5"/>
          </p:nvPr>
        </p:nvSpPr>
        <p:spPr/>
        <p:txBody>
          <a:bodyPr/>
          <a:lstStyle/>
          <a:p>
            <a:fld id="{1EA17250-56D1-8849-9C4F-9B4226955734}" type="slidenum">
              <a:rPr lang="en-US" smtClean="0"/>
              <a:t>22</a:t>
            </a:fld>
            <a:endParaRPr lang="en-US"/>
          </a:p>
        </p:txBody>
      </p:sp>
    </p:spTree>
    <p:extLst>
      <p:ext uri="{BB962C8B-B14F-4D97-AF65-F5344CB8AC3E}">
        <p14:creationId xmlns:p14="http://schemas.microsoft.com/office/powerpoint/2010/main" val="21357666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B4F4CB-C378-48BF-8045-9344E1A6D3BF}" type="slidenum">
              <a:rPr lang="en-US"/>
              <a:pPr/>
              <a:t>23</a:t>
            </a:fld>
            <a:endParaRPr lang="en-US"/>
          </a:p>
        </p:txBody>
      </p:sp>
      <p:sp>
        <p:nvSpPr>
          <p:cNvPr id="11266" name="Rectangle 2"/>
          <p:cNvSpPr>
            <a:spLocks noGrp="1" noRot="1" noChangeAspect="1" noChangeArrowheads="1" noTextEdit="1"/>
          </p:cNvSpPr>
          <p:nvPr>
            <p:ph type="sldImg"/>
          </p:nvPr>
        </p:nvSpPr>
        <p:spPr>
          <a:xfrm>
            <a:off x="381000" y="685800"/>
            <a:ext cx="6096000" cy="3429000"/>
          </a:xfrm>
          <a:ln/>
        </p:spPr>
      </p:sp>
      <p:sp>
        <p:nvSpPr>
          <p:cNvPr id="11267" name="Rectangle 3"/>
          <p:cNvSpPr>
            <a:spLocks noGrp="1" noChangeArrowheads="1"/>
          </p:cNvSpPr>
          <p:nvPr>
            <p:ph type="body" idx="1"/>
          </p:nvPr>
        </p:nvSpPr>
        <p:spPr/>
        <p:txBody>
          <a:bodyPr/>
          <a:lstStyle/>
          <a:p>
            <a:pPr marL="0" lvl="0" indent="0" algn="l" rtl="0">
              <a:spcBef>
                <a:spcPts val="0"/>
              </a:spcBef>
              <a:spcAft>
                <a:spcPts val="0"/>
              </a:spcAft>
              <a:buClr>
                <a:schemeClr val="dk1"/>
              </a:buClr>
              <a:buSzPts val="1100"/>
              <a:buFont typeface="Arial"/>
              <a:buNone/>
            </a:pPr>
            <a:r>
              <a:rPr lang="en-US" sz="1200" dirty="0">
                <a:latin typeface="Arial"/>
                <a:ea typeface="Arial"/>
                <a:cs typeface="Arial"/>
                <a:sym typeface="Arial"/>
              </a:rPr>
              <a:t>Registration is complete.  That was a lot of slides to cover registration with PIV Card and it should be familiar to most people but we want to make sure that people understand the process for the PIV card registration.</a:t>
            </a:r>
          </a:p>
          <a:p>
            <a:pPr marL="0" lvl="0" indent="0" algn="l" rtl="0">
              <a:spcBef>
                <a:spcPts val="0"/>
              </a:spcBef>
              <a:spcAft>
                <a:spcPts val="0"/>
              </a:spcAft>
              <a:buClr>
                <a:schemeClr val="dk1"/>
              </a:buClr>
              <a:buSzPts val="1100"/>
              <a:buFont typeface="Arial"/>
              <a:buNone/>
            </a:pPr>
            <a:endParaRPr lang="en-US" sz="1200" dirty="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sz="1200" dirty="0">
                <a:latin typeface="Arial"/>
                <a:ea typeface="Arial"/>
                <a:cs typeface="Arial"/>
                <a:sym typeface="Arial"/>
              </a:rPr>
              <a:t>Now you could just click on “</a:t>
            </a:r>
            <a:r>
              <a:rPr lang="en-US" sz="1200" dirty="0" err="1">
                <a:latin typeface="Arial"/>
                <a:ea typeface="Arial"/>
                <a:cs typeface="Arial"/>
                <a:sym typeface="Arial"/>
              </a:rPr>
              <a:t>eTOOLS</a:t>
            </a:r>
            <a:r>
              <a:rPr lang="en-US" sz="1200" dirty="0">
                <a:latin typeface="Arial"/>
                <a:ea typeface="Arial"/>
                <a:cs typeface="Arial"/>
                <a:sym typeface="Arial"/>
              </a:rPr>
              <a:t>” in the upper right corner; and then </a:t>
            </a:r>
            <a:r>
              <a:rPr lang="en-US" sz="1200" dirty="0" err="1">
                <a:latin typeface="Arial"/>
                <a:ea typeface="Arial"/>
                <a:cs typeface="Arial"/>
                <a:sym typeface="Arial"/>
              </a:rPr>
              <a:t>eBuy</a:t>
            </a:r>
            <a:r>
              <a:rPr lang="en-US" sz="1200" dirty="0">
                <a:latin typeface="Arial"/>
                <a:ea typeface="Arial"/>
                <a:cs typeface="Arial"/>
                <a:sym typeface="Arial"/>
              </a:rPr>
              <a:t> to Log in.  But I will also quickly show slides of registration process if you do NOT have a PIV card.</a:t>
            </a:r>
          </a:p>
          <a:p>
            <a:endParaRPr lang="en-US" dirty="0"/>
          </a:p>
        </p:txBody>
      </p:sp>
    </p:spTree>
    <p:extLst>
      <p:ext uri="{BB962C8B-B14F-4D97-AF65-F5344CB8AC3E}">
        <p14:creationId xmlns:p14="http://schemas.microsoft.com/office/powerpoint/2010/main" val="8601416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You are now at the login screen. And there are multiple option for Multi Factor Authentication (MFA)</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t>
            </a:r>
          </a:p>
          <a:p>
            <a:endParaRPr lang="en-US" dirty="0"/>
          </a:p>
        </p:txBody>
      </p:sp>
      <p:sp>
        <p:nvSpPr>
          <p:cNvPr id="4" name="Slide Number Placeholder 3"/>
          <p:cNvSpPr>
            <a:spLocks noGrp="1"/>
          </p:cNvSpPr>
          <p:nvPr>
            <p:ph type="sldNum" sz="quarter" idx="5"/>
          </p:nvPr>
        </p:nvSpPr>
        <p:spPr/>
        <p:txBody>
          <a:bodyPr/>
          <a:lstStyle/>
          <a:p>
            <a:fld id="{1EA17250-56D1-8849-9C4F-9B4226955734}" type="slidenum">
              <a:rPr lang="en-US" smtClean="0"/>
              <a:t>24</a:t>
            </a:fld>
            <a:endParaRPr lang="en-US"/>
          </a:p>
        </p:txBody>
      </p:sp>
    </p:spTree>
    <p:extLst>
      <p:ext uri="{BB962C8B-B14F-4D97-AF65-F5344CB8AC3E}">
        <p14:creationId xmlns:p14="http://schemas.microsoft.com/office/powerpoint/2010/main" val="32664305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But start with entering your valid gov or mil email address and password you provided during registration.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t>
            </a:r>
          </a:p>
          <a:p>
            <a:endParaRPr lang="en-US" dirty="0"/>
          </a:p>
        </p:txBody>
      </p:sp>
      <p:sp>
        <p:nvSpPr>
          <p:cNvPr id="4" name="Slide Number Placeholder 3"/>
          <p:cNvSpPr>
            <a:spLocks noGrp="1"/>
          </p:cNvSpPr>
          <p:nvPr>
            <p:ph type="sldNum" sz="quarter" idx="5"/>
          </p:nvPr>
        </p:nvSpPr>
        <p:spPr/>
        <p:txBody>
          <a:bodyPr/>
          <a:lstStyle/>
          <a:p>
            <a:fld id="{1EA17250-56D1-8849-9C4F-9B4226955734}" type="slidenum">
              <a:rPr lang="en-US" smtClean="0"/>
              <a:t>25</a:t>
            </a:fld>
            <a:endParaRPr lang="en-US"/>
          </a:p>
        </p:txBody>
      </p:sp>
    </p:spTree>
    <p:extLst>
      <p:ext uri="{BB962C8B-B14F-4D97-AF65-F5344CB8AC3E}">
        <p14:creationId xmlns:p14="http://schemas.microsoft.com/office/powerpoint/2010/main" val="24159316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FF3DF-FC05-4204-90DA-5A45827B8824}" type="slidenum">
              <a:rPr lang="en-US"/>
              <a:pPr/>
              <a:t>26</a:t>
            </a:fld>
            <a:endParaRPr lang="en-US"/>
          </a:p>
        </p:txBody>
      </p:sp>
      <p:sp>
        <p:nvSpPr>
          <p:cNvPr id="12290" name="Rectangle 2"/>
          <p:cNvSpPr>
            <a:spLocks noGrp="1" noRot="1" noChangeAspect="1" noChangeArrowheads="1" noTextEdit="1"/>
          </p:cNvSpPr>
          <p:nvPr>
            <p:ph type="sldImg"/>
          </p:nvPr>
        </p:nvSpPr>
        <p:spPr>
          <a:xfrm>
            <a:off x="381000" y="685800"/>
            <a:ext cx="6096000" cy="3429000"/>
          </a:xfrm>
          <a:ln/>
        </p:spPr>
      </p:sp>
      <p:sp>
        <p:nvSpPr>
          <p:cNvPr id="12291" name="Rectangle 3"/>
          <p:cNvSpPr>
            <a:spLocks noGrp="1" noChangeArrowheads="1"/>
          </p:cNvSpPr>
          <p:nvPr>
            <p:ph type="body" idx="1"/>
          </p:nvPr>
        </p:nvSpPr>
        <p:spPr/>
        <p:txBody>
          <a:bodyPr/>
          <a:lstStyle/>
          <a:p>
            <a:pPr marL="0" lvl="0" indent="0" algn="l" rtl="0">
              <a:spcBef>
                <a:spcPts val="0"/>
              </a:spcBef>
              <a:spcAft>
                <a:spcPts val="0"/>
              </a:spcAft>
              <a:buClr>
                <a:schemeClr val="dk1"/>
              </a:buClr>
              <a:buFont typeface="Arial"/>
              <a:buNone/>
            </a:pPr>
            <a:r>
              <a:rPr lang="en-US" dirty="0"/>
              <a:t>Now we will set up multi-factor authentication.  We will choose two different methods; e-mail, and Google Authenticator.  Choose “Google Authenticator” and click “setup”.  You will be prompted whether you want the Android or iPhone versions.</a:t>
            </a:r>
          </a:p>
          <a:p>
            <a:pPr marL="0" lvl="0" indent="0" algn="l" rtl="0">
              <a:spcBef>
                <a:spcPts val="360"/>
              </a:spcBef>
              <a:spcAft>
                <a:spcPts val="0"/>
              </a:spcAft>
              <a:buClr>
                <a:schemeClr val="dk1"/>
              </a:buClr>
              <a:buFont typeface="Arial"/>
              <a:buNone/>
            </a:pPr>
            <a:r>
              <a:rPr lang="en-US" dirty="0"/>
              <a:t>You only get one chance to set these factors up, so make sure you see them through.  If you ever need to add or update your multifactor options, you will need the Advantage helpdesk to reset your profile.</a:t>
            </a:r>
          </a:p>
          <a:p>
            <a:pPr marL="0" lvl="0" indent="0" algn="l" rtl="0">
              <a:spcBef>
                <a:spcPts val="360"/>
              </a:spcBef>
              <a:spcAft>
                <a:spcPts val="0"/>
              </a:spcAft>
              <a:buClr>
                <a:schemeClr val="dk1"/>
              </a:buClr>
              <a:buFont typeface="Arial"/>
              <a:buNone/>
            </a:pPr>
            <a:r>
              <a:rPr lang="en-US" dirty="0"/>
              <a:t>I STRONGLY recommend you set up at least two options for multi-factor authentication.  At the moment, these cannot be updated later.  You would have to have the helpdesk reset your methods, and set them up again.  If one of your credentials (say, phone number) changed, having a secondary would mean you could still get into your account.</a:t>
            </a:r>
          </a:p>
          <a:p>
            <a:endParaRPr lang="en-US" dirty="0"/>
          </a:p>
        </p:txBody>
      </p:sp>
    </p:spTree>
    <p:extLst>
      <p:ext uri="{BB962C8B-B14F-4D97-AF65-F5344CB8AC3E}">
        <p14:creationId xmlns:p14="http://schemas.microsoft.com/office/powerpoint/2010/main" val="32651869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B4F4CB-C378-48BF-8045-9344E1A6D3BF}" type="slidenum">
              <a:rPr lang="en-US"/>
              <a:pPr/>
              <a:t>27</a:t>
            </a:fld>
            <a:endParaRPr lang="en-US"/>
          </a:p>
        </p:txBody>
      </p:sp>
      <p:sp>
        <p:nvSpPr>
          <p:cNvPr id="11266" name="Rectangle 2"/>
          <p:cNvSpPr>
            <a:spLocks noGrp="1" noRot="1" noChangeAspect="1" noChangeArrowheads="1" noTextEdit="1"/>
          </p:cNvSpPr>
          <p:nvPr>
            <p:ph type="sldImg"/>
          </p:nvPr>
        </p:nvSpPr>
        <p:spPr>
          <a:xfrm>
            <a:off x="381000" y="685800"/>
            <a:ext cx="6096000" cy="3429000"/>
          </a:xfrm>
          <a:ln/>
        </p:spPr>
      </p:sp>
      <p:sp>
        <p:nvSpPr>
          <p:cNvPr id="11267" name="Rectangle 3"/>
          <p:cNvSpPr>
            <a:spLocks noGrp="1" noChangeArrowheads="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In this example, we’ll choose Android.  You will need to download Google Authenticator app on your mobile device, and set it up.  </a:t>
            </a:r>
          </a:p>
          <a:p>
            <a:endParaRPr lang="en-US" dirty="0"/>
          </a:p>
        </p:txBody>
      </p:sp>
    </p:spTree>
    <p:extLst>
      <p:ext uri="{BB962C8B-B14F-4D97-AF65-F5344CB8AC3E}">
        <p14:creationId xmlns:p14="http://schemas.microsoft.com/office/powerpoint/2010/main" val="35899784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Click Next</a:t>
            </a:r>
          </a:p>
          <a:p>
            <a:endParaRPr lang="en-US" dirty="0"/>
          </a:p>
        </p:txBody>
      </p:sp>
      <p:sp>
        <p:nvSpPr>
          <p:cNvPr id="4" name="Slide Number Placeholder 3"/>
          <p:cNvSpPr>
            <a:spLocks noGrp="1"/>
          </p:cNvSpPr>
          <p:nvPr>
            <p:ph type="sldNum" sz="quarter" idx="5"/>
          </p:nvPr>
        </p:nvSpPr>
        <p:spPr/>
        <p:txBody>
          <a:bodyPr/>
          <a:lstStyle/>
          <a:p>
            <a:fld id="{1EA17250-56D1-8849-9C4F-9B4226955734}" type="slidenum">
              <a:rPr lang="en-US" smtClean="0"/>
              <a:t>28</a:t>
            </a:fld>
            <a:endParaRPr lang="en-US"/>
          </a:p>
        </p:txBody>
      </p:sp>
    </p:spTree>
    <p:extLst>
      <p:ext uri="{BB962C8B-B14F-4D97-AF65-F5344CB8AC3E}">
        <p14:creationId xmlns:p14="http://schemas.microsoft.com/office/powerpoint/2010/main" val="37336907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Font typeface="Arial"/>
              <a:buNone/>
            </a:pPr>
            <a:r>
              <a:rPr lang="en-US" dirty="0" err="1"/>
              <a:t>eBuy</a:t>
            </a:r>
            <a:r>
              <a:rPr lang="en-US" dirty="0"/>
              <a:t> will display a QR code for you to scan.  </a:t>
            </a:r>
          </a:p>
          <a:p>
            <a:pPr marL="0" lvl="0" indent="0" algn="l" rtl="0">
              <a:spcBef>
                <a:spcPts val="0"/>
              </a:spcBef>
              <a:spcAft>
                <a:spcPts val="0"/>
              </a:spcAft>
              <a:buClr>
                <a:schemeClr val="dk1"/>
              </a:buClr>
              <a:buFont typeface="Arial"/>
              <a:buNone/>
            </a:pPr>
            <a:r>
              <a:rPr lang="en-US" dirty="0"/>
              <a:t>Click “can’t scan”.  Click Next.</a:t>
            </a:r>
          </a:p>
          <a:p>
            <a:endParaRPr lang="en-US" dirty="0"/>
          </a:p>
        </p:txBody>
      </p:sp>
      <p:sp>
        <p:nvSpPr>
          <p:cNvPr id="4" name="Slide Number Placeholder 3"/>
          <p:cNvSpPr>
            <a:spLocks noGrp="1"/>
          </p:cNvSpPr>
          <p:nvPr>
            <p:ph type="sldNum" sz="quarter" idx="5"/>
          </p:nvPr>
        </p:nvSpPr>
        <p:spPr/>
        <p:txBody>
          <a:bodyPr/>
          <a:lstStyle/>
          <a:p>
            <a:fld id="{1EA17250-56D1-8849-9C4F-9B4226955734}" type="slidenum">
              <a:rPr lang="en-US" smtClean="0"/>
              <a:t>29</a:t>
            </a:fld>
            <a:endParaRPr lang="en-US"/>
          </a:p>
        </p:txBody>
      </p:sp>
    </p:spTree>
    <p:extLst>
      <p:ext uri="{BB962C8B-B14F-4D97-AF65-F5344CB8AC3E}">
        <p14:creationId xmlns:p14="http://schemas.microsoft.com/office/powerpoint/2010/main" val="2811686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B4F4CB-C378-48BF-8045-9344E1A6D3BF}" type="slidenum">
              <a:rPr lang="en-US"/>
              <a:pPr/>
              <a:t>3</a:t>
            </a:fld>
            <a:endParaRPr lang="en-US"/>
          </a:p>
        </p:txBody>
      </p:sp>
      <p:sp>
        <p:nvSpPr>
          <p:cNvPr id="11266" name="Rectangle 2"/>
          <p:cNvSpPr>
            <a:spLocks noGrp="1" noRot="1" noChangeAspect="1" noChangeArrowheads="1" noTextEdit="1"/>
          </p:cNvSpPr>
          <p:nvPr>
            <p:ph type="sldImg"/>
          </p:nvPr>
        </p:nvSpPr>
        <p:spPr>
          <a:xfrm>
            <a:off x="381000" y="685800"/>
            <a:ext cx="6096000" cy="3429000"/>
          </a:xfrm>
          <a:ln/>
        </p:spPr>
      </p:sp>
      <p:sp>
        <p:nvSpPr>
          <p:cNvPr id="11267" name="Rectangle 3"/>
          <p:cNvSpPr>
            <a:spLocks noGrp="1" noChangeArrowheads="1"/>
          </p:cNvSpPr>
          <p:nvPr>
            <p:ph type="body" idx="1"/>
          </p:nvPr>
        </p:nvSpPr>
        <p:spPr/>
        <p:txBody>
          <a:bodyPr/>
          <a:lstStyle/>
          <a:p>
            <a:pPr marL="0" lvl="0" indent="0" algn="l" rtl="0">
              <a:spcBef>
                <a:spcPts val="0"/>
              </a:spcBef>
              <a:spcAft>
                <a:spcPts val="0"/>
              </a:spcAft>
              <a:buClr>
                <a:schemeClr val="dk1"/>
              </a:buClr>
              <a:buFont typeface="Arial"/>
              <a:buNone/>
            </a:pPr>
            <a:r>
              <a:rPr lang="en-US" dirty="0"/>
              <a:t>This will include all of these topics:</a:t>
            </a:r>
          </a:p>
          <a:p>
            <a:pPr marL="0" lvl="0" indent="0" algn="l" rtl="0">
              <a:spcBef>
                <a:spcPts val="0"/>
              </a:spcBef>
              <a:spcAft>
                <a:spcPts val="0"/>
              </a:spcAft>
              <a:buClr>
                <a:schemeClr val="dk1"/>
              </a:buClr>
              <a:buFont typeface="Arial"/>
              <a:buNone/>
            </a:pPr>
            <a:endParaRPr lang="en-US" dirty="0"/>
          </a:p>
          <a:p>
            <a:pPr marL="457200" lvl="0" indent="-317500" algn="l" rtl="0">
              <a:spcBef>
                <a:spcPts val="0"/>
              </a:spcBef>
              <a:spcAft>
                <a:spcPts val="0"/>
              </a:spcAft>
              <a:buSzPts val="1400"/>
              <a:buChar char="●"/>
            </a:pPr>
            <a:r>
              <a:rPr lang="en-US" dirty="0"/>
              <a:t>An overview of eBuy, and its usage</a:t>
            </a:r>
          </a:p>
          <a:p>
            <a:pPr marL="457200" lvl="0" indent="-317500" algn="l" rtl="0">
              <a:spcBef>
                <a:spcPts val="0"/>
              </a:spcBef>
              <a:spcAft>
                <a:spcPts val="0"/>
              </a:spcAft>
              <a:buSzPts val="1400"/>
              <a:buChar char="●"/>
            </a:pPr>
            <a:r>
              <a:rPr lang="en-US" dirty="0"/>
              <a:t>How to Register an account</a:t>
            </a:r>
          </a:p>
          <a:p>
            <a:pPr marL="457200" lvl="0" indent="-317500" algn="l" rtl="0">
              <a:spcBef>
                <a:spcPts val="0"/>
              </a:spcBef>
              <a:spcAft>
                <a:spcPts val="0"/>
              </a:spcAft>
              <a:buSzPts val="1400"/>
              <a:buChar char="●"/>
            </a:pPr>
            <a:r>
              <a:rPr lang="en-US" dirty="0"/>
              <a:t>Setting up multi-factor authentication and PIV/CAC card</a:t>
            </a:r>
          </a:p>
          <a:p>
            <a:pPr marL="457200" lvl="0" indent="-317500" algn="l" rtl="0">
              <a:spcBef>
                <a:spcPts val="0"/>
              </a:spcBef>
              <a:spcAft>
                <a:spcPts val="0"/>
              </a:spcAft>
              <a:buSzPts val="1400"/>
              <a:buChar char="●"/>
            </a:pPr>
            <a:r>
              <a:rPr lang="en-US" dirty="0"/>
              <a:t>How to create and post a sample RFQ</a:t>
            </a:r>
          </a:p>
          <a:p>
            <a:pPr marL="457200" lvl="0" indent="-317500" algn="l" rtl="0">
              <a:spcBef>
                <a:spcPts val="0"/>
              </a:spcBef>
              <a:spcAft>
                <a:spcPts val="0"/>
              </a:spcAft>
              <a:buSzPts val="1400"/>
              <a:buChar char="●"/>
            </a:pPr>
            <a:r>
              <a:rPr lang="en-US" dirty="0"/>
              <a:t>Evaluation and award steps</a:t>
            </a:r>
          </a:p>
          <a:p>
            <a:pPr marL="457200" lvl="0" indent="-317500" algn="l" rtl="0">
              <a:spcBef>
                <a:spcPts val="0"/>
              </a:spcBef>
              <a:spcAft>
                <a:spcPts val="0"/>
              </a:spcAft>
              <a:buSzPts val="1400"/>
              <a:buChar char="●"/>
            </a:pPr>
            <a:r>
              <a:rPr lang="en-US" dirty="0"/>
              <a:t>Other RFQ scenarios</a:t>
            </a:r>
          </a:p>
          <a:p>
            <a:pPr marL="457200" lvl="0" indent="-317500" algn="l" rtl="0">
              <a:spcBef>
                <a:spcPts val="0"/>
              </a:spcBef>
              <a:spcAft>
                <a:spcPts val="0"/>
              </a:spcAft>
              <a:buSzPts val="1400"/>
              <a:buChar char="●"/>
            </a:pPr>
            <a:r>
              <a:rPr lang="en-US" dirty="0"/>
              <a:t>Access And use of </a:t>
            </a:r>
            <a:r>
              <a:rPr lang="en-US" dirty="0" err="1"/>
              <a:t>eBuy</a:t>
            </a:r>
            <a:r>
              <a:rPr lang="en-US" dirty="0"/>
              <a:t> Open</a:t>
            </a:r>
          </a:p>
          <a:p>
            <a:pPr marL="0" lvl="0" indent="0" algn="l" rtl="0">
              <a:spcBef>
                <a:spcPts val="0"/>
              </a:spcBef>
              <a:spcAft>
                <a:spcPts val="0"/>
              </a:spcAft>
              <a:buNone/>
            </a:pPr>
            <a:endParaRPr lang="en-US" dirty="0"/>
          </a:p>
          <a:p>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FF3DF-FC05-4204-90DA-5A45827B8824}" type="slidenum">
              <a:rPr lang="en-US"/>
              <a:pPr/>
              <a:t>30</a:t>
            </a:fld>
            <a:endParaRPr lang="en-US"/>
          </a:p>
        </p:txBody>
      </p:sp>
      <p:sp>
        <p:nvSpPr>
          <p:cNvPr id="12290" name="Rectangle 2"/>
          <p:cNvSpPr>
            <a:spLocks noGrp="1" noRot="1" noChangeAspect="1" noChangeArrowheads="1" noTextEdit="1"/>
          </p:cNvSpPr>
          <p:nvPr>
            <p:ph type="sldImg"/>
          </p:nvPr>
        </p:nvSpPr>
        <p:spPr>
          <a:xfrm>
            <a:off x="381000" y="685800"/>
            <a:ext cx="6096000" cy="3429000"/>
          </a:xfrm>
          <a:ln/>
        </p:spPr>
      </p:sp>
      <p:sp>
        <p:nvSpPr>
          <p:cNvPr id="12291" name="Rectangle 3"/>
          <p:cNvSpPr>
            <a:spLocks noGrp="1" noChangeArrowheads="1"/>
          </p:cNvSpPr>
          <p:nvPr>
            <p:ph type="body" idx="1"/>
          </p:nvPr>
        </p:nvSpPr>
        <p:spPr/>
        <p:txBody>
          <a:bodyPr/>
          <a:lstStyle/>
          <a:p>
            <a:pPr marL="0" lvl="0" indent="0" algn="l" rtl="0">
              <a:spcBef>
                <a:spcPts val="0"/>
              </a:spcBef>
              <a:spcAft>
                <a:spcPts val="0"/>
              </a:spcAft>
              <a:buClr>
                <a:schemeClr val="dk1"/>
              </a:buClr>
              <a:buFont typeface="Arial"/>
              <a:buNone/>
            </a:pPr>
            <a:r>
              <a:rPr lang="en-US" dirty="0"/>
              <a:t>Enter the code provided by the Google Authenticator app on your mobile phone.</a:t>
            </a:r>
          </a:p>
          <a:p>
            <a:pPr marL="0" lvl="0" indent="0" algn="l" rtl="0">
              <a:spcBef>
                <a:spcPts val="0"/>
              </a:spcBef>
              <a:spcAft>
                <a:spcPts val="0"/>
              </a:spcAft>
              <a:buClr>
                <a:schemeClr val="dk1"/>
              </a:buClr>
              <a:buFont typeface="Arial"/>
              <a:buNone/>
            </a:pPr>
            <a:r>
              <a:rPr lang="en-US" dirty="0"/>
              <a:t>Click Verify.</a:t>
            </a:r>
          </a:p>
        </p:txBody>
      </p:sp>
    </p:spTree>
    <p:extLst>
      <p:ext uri="{BB962C8B-B14F-4D97-AF65-F5344CB8AC3E}">
        <p14:creationId xmlns:p14="http://schemas.microsoft.com/office/powerpoint/2010/main" val="13096841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Click Setup for Email Authentication.  This will be your secondary authentication method.</a:t>
            </a:r>
          </a:p>
          <a:p>
            <a:endParaRPr lang="en-US" dirty="0"/>
          </a:p>
        </p:txBody>
      </p:sp>
      <p:sp>
        <p:nvSpPr>
          <p:cNvPr id="4" name="Slide Number Placeholder 3"/>
          <p:cNvSpPr>
            <a:spLocks noGrp="1"/>
          </p:cNvSpPr>
          <p:nvPr>
            <p:ph type="sldNum" sz="quarter" idx="5"/>
          </p:nvPr>
        </p:nvSpPr>
        <p:spPr/>
        <p:txBody>
          <a:bodyPr/>
          <a:lstStyle/>
          <a:p>
            <a:fld id="{1EA17250-56D1-8849-9C4F-9B4226955734}" type="slidenum">
              <a:rPr lang="en-US" smtClean="0"/>
              <a:t>31</a:t>
            </a:fld>
            <a:endParaRPr lang="en-US"/>
          </a:p>
        </p:txBody>
      </p:sp>
    </p:spTree>
    <p:extLst>
      <p:ext uri="{BB962C8B-B14F-4D97-AF65-F5344CB8AC3E}">
        <p14:creationId xmlns:p14="http://schemas.microsoft.com/office/powerpoint/2010/main" val="21483533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B4F4CB-C378-48BF-8045-9344E1A6D3BF}" type="slidenum">
              <a:rPr lang="en-US"/>
              <a:pPr/>
              <a:t>32</a:t>
            </a:fld>
            <a:endParaRPr lang="en-US"/>
          </a:p>
        </p:txBody>
      </p:sp>
      <p:sp>
        <p:nvSpPr>
          <p:cNvPr id="11266" name="Rectangle 2"/>
          <p:cNvSpPr>
            <a:spLocks noGrp="1" noRot="1" noChangeAspect="1" noChangeArrowheads="1" noTextEdit="1"/>
          </p:cNvSpPr>
          <p:nvPr>
            <p:ph type="sldImg"/>
          </p:nvPr>
        </p:nvSpPr>
        <p:spPr>
          <a:xfrm>
            <a:off x="381000" y="685800"/>
            <a:ext cx="6096000" cy="3429000"/>
          </a:xfrm>
          <a:ln/>
        </p:spPr>
      </p:sp>
      <p:sp>
        <p:nvSpPr>
          <p:cNvPr id="11267" name="Rectangle 3"/>
          <p:cNvSpPr>
            <a:spLocks noGrp="1" noChangeArrowheads="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Click “Send me the code.”</a:t>
            </a:r>
          </a:p>
          <a:p>
            <a:endParaRPr lang="en-US" dirty="0"/>
          </a:p>
        </p:txBody>
      </p:sp>
    </p:spTree>
    <p:extLst>
      <p:ext uri="{BB962C8B-B14F-4D97-AF65-F5344CB8AC3E}">
        <p14:creationId xmlns:p14="http://schemas.microsoft.com/office/powerpoint/2010/main" val="868053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This is a sample of the email address verification message you will receive and have to enter the one-time code to confirm</a:t>
            </a:r>
          </a:p>
          <a:p>
            <a:endParaRPr lang="en-US" dirty="0"/>
          </a:p>
        </p:txBody>
      </p:sp>
      <p:sp>
        <p:nvSpPr>
          <p:cNvPr id="4" name="Slide Number Placeholder 3"/>
          <p:cNvSpPr>
            <a:spLocks noGrp="1"/>
          </p:cNvSpPr>
          <p:nvPr>
            <p:ph type="sldNum" sz="quarter" idx="5"/>
          </p:nvPr>
        </p:nvSpPr>
        <p:spPr/>
        <p:txBody>
          <a:bodyPr/>
          <a:lstStyle/>
          <a:p>
            <a:fld id="{1EA17250-56D1-8849-9C4F-9B4226955734}" type="slidenum">
              <a:rPr lang="en-US" smtClean="0"/>
              <a:t>33</a:t>
            </a:fld>
            <a:endParaRPr lang="en-US"/>
          </a:p>
        </p:txBody>
      </p:sp>
    </p:spTree>
    <p:extLst>
      <p:ext uri="{BB962C8B-B14F-4D97-AF65-F5344CB8AC3E}">
        <p14:creationId xmlns:p14="http://schemas.microsoft.com/office/powerpoint/2010/main" val="36146543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Enter the verification code</a:t>
            </a:r>
          </a:p>
          <a:p>
            <a:endParaRPr lang="en-US" dirty="0"/>
          </a:p>
        </p:txBody>
      </p:sp>
      <p:sp>
        <p:nvSpPr>
          <p:cNvPr id="4" name="Slide Number Placeholder 3"/>
          <p:cNvSpPr>
            <a:spLocks noGrp="1"/>
          </p:cNvSpPr>
          <p:nvPr>
            <p:ph type="sldNum" sz="quarter" idx="5"/>
          </p:nvPr>
        </p:nvSpPr>
        <p:spPr/>
        <p:txBody>
          <a:bodyPr/>
          <a:lstStyle/>
          <a:p>
            <a:fld id="{1EA17250-56D1-8849-9C4F-9B4226955734}" type="slidenum">
              <a:rPr lang="en-US" smtClean="0"/>
              <a:t>34</a:t>
            </a:fld>
            <a:endParaRPr lang="en-US"/>
          </a:p>
        </p:txBody>
      </p:sp>
    </p:spTree>
    <p:extLst>
      <p:ext uri="{BB962C8B-B14F-4D97-AF65-F5344CB8AC3E}">
        <p14:creationId xmlns:p14="http://schemas.microsoft.com/office/powerpoint/2010/main" val="31700283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FF3DF-FC05-4204-90DA-5A45827B8824}" type="slidenum">
              <a:rPr lang="en-US"/>
              <a:pPr/>
              <a:t>35</a:t>
            </a:fld>
            <a:endParaRPr lang="en-US"/>
          </a:p>
        </p:txBody>
      </p:sp>
      <p:sp>
        <p:nvSpPr>
          <p:cNvPr id="12290" name="Rectangle 2"/>
          <p:cNvSpPr>
            <a:spLocks noGrp="1" noRot="1" noChangeAspect="1" noChangeArrowheads="1" noTextEdit="1"/>
          </p:cNvSpPr>
          <p:nvPr>
            <p:ph type="sldImg"/>
          </p:nvPr>
        </p:nvSpPr>
        <p:spPr>
          <a:xfrm>
            <a:off x="381000" y="685800"/>
            <a:ext cx="6096000" cy="3429000"/>
          </a:xfrm>
          <a:ln/>
        </p:spPr>
      </p:sp>
      <p:sp>
        <p:nvSpPr>
          <p:cNvPr id="12291" name="Rectangle 3"/>
          <p:cNvSpPr>
            <a:spLocks noGrp="1" noChangeArrowheads="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Click Verify</a:t>
            </a:r>
          </a:p>
          <a:p>
            <a:endParaRPr lang="en-US" dirty="0"/>
          </a:p>
        </p:txBody>
      </p:sp>
    </p:spTree>
    <p:extLst>
      <p:ext uri="{BB962C8B-B14F-4D97-AF65-F5344CB8AC3E}">
        <p14:creationId xmlns:p14="http://schemas.microsoft.com/office/powerpoint/2010/main" val="29522097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Click Finish.  You have now set up multi-factor authentication.  </a:t>
            </a:r>
          </a:p>
          <a:p>
            <a:endParaRPr lang="en-US" dirty="0"/>
          </a:p>
        </p:txBody>
      </p:sp>
      <p:sp>
        <p:nvSpPr>
          <p:cNvPr id="4" name="Slide Number Placeholder 3"/>
          <p:cNvSpPr>
            <a:spLocks noGrp="1"/>
          </p:cNvSpPr>
          <p:nvPr>
            <p:ph type="sldNum" sz="quarter" idx="5"/>
          </p:nvPr>
        </p:nvSpPr>
        <p:spPr/>
        <p:txBody>
          <a:bodyPr/>
          <a:lstStyle/>
          <a:p>
            <a:fld id="{1EA17250-56D1-8849-9C4F-9B4226955734}" type="slidenum">
              <a:rPr lang="en-US" smtClean="0"/>
              <a:t>36</a:t>
            </a:fld>
            <a:endParaRPr lang="en-US"/>
          </a:p>
        </p:txBody>
      </p:sp>
    </p:spTree>
    <p:extLst>
      <p:ext uri="{BB962C8B-B14F-4D97-AF65-F5344CB8AC3E}">
        <p14:creationId xmlns:p14="http://schemas.microsoft.com/office/powerpoint/2010/main" val="5980832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B4F4CB-C378-48BF-8045-9344E1A6D3BF}" type="slidenum">
              <a:rPr lang="en-US"/>
              <a:pPr/>
              <a:t>37</a:t>
            </a:fld>
            <a:endParaRPr lang="en-US"/>
          </a:p>
        </p:txBody>
      </p:sp>
      <p:sp>
        <p:nvSpPr>
          <p:cNvPr id="11266" name="Rectangle 2"/>
          <p:cNvSpPr>
            <a:spLocks noGrp="1" noRot="1" noChangeAspect="1" noChangeArrowheads="1" noTextEdit="1"/>
          </p:cNvSpPr>
          <p:nvPr>
            <p:ph type="sldImg"/>
          </p:nvPr>
        </p:nvSpPr>
        <p:spPr>
          <a:xfrm>
            <a:off x="381000" y="685800"/>
            <a:ext cx="6096000" cy="3429000"/>
          </a:xfrm>
          <a:ln/>
        </p:spPr>
      </p:sp>
      <p:sp>
        <p:nvSpPr>
          <p:cNvPr id="11267" name="Rectangle 3"/>
          <p:cNvSpPr>
            <a:spLocks noGrp="1" noChangeArrowheads="1"/>
          </p:cNvSpPr>
          <p:nvPr>
            <p:ph type="body" idx="1"/>
          </p:nvPr>
        </p:nvSpPr>
        <p:spPr/>
        <p:txBody>
          <a:bodyPr/>
          <a:lstStyle/>
          <a:p>
            <a:pPr marL="0" lvl="0" indent="0" algn="l" rtl="0">
              <a:spcBef>
                <a:spcPts val="0"/>
              </a:spcBef>
              <a:spcAft>
                <a:spcPts val="0"/>
              </a:spcAft>
              <a:buNone/>
            </a:pPr>
            <a:r>
              <a:rPr lang="en-US" dirty="0"/>
              <a:t>Whichever method you use to log-</a:t>
            </a:r>
            <a:r>
              <a:rPr lang="en-US" dirty="0" err="1"/>
              <a:t>ing</a:t>
            </a:r>
            <a:r>
              <a:rPr lang="en-US" dirty="0"/>
              <a:t> and verify you will get to the </a:t>
            </a:r>
            <a:r>
              <a:rPr lang="en-US" dirty="0" err="1"/>
              <a:t>eBuy</a:t>
            </a:r>
            <a:r>
              <a:rPr lang="en-US" dirty="0"/>
              <a:t> Home page In the upper right corner, click Buyer.</a:t>
            </a:r>
          </a:p>
        </p:txBody>
      </p:sp>
    </p:spTree>
    <p:extLst>
      <p:ext uri="{BB962C8B-B14F-4D97-AF65-F5344CB8AC3E}">
        <p14:creationId xmlns:p14="http://schemas.microsoft.com/office/powerpoint/2010/main" val="14914646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Click Sign-in using PIV/CAC card</a:t>
            </a:r>
          </a:p>
        </p:txBody>
      </p:sp>
      <p:sp>
        <p:nvSpPr>
          <p:cNvPr id="4" name="Slide Number Placeholder 3"/>
          <p:cNvSpPr>
            <a:spLocks noGrp="1"/>
          </p:cNvSpPr>
          <p:nvPr>
            <p:ph type="sldNum" sz="quarter" idx="5"/>
          </p:nvPr>
        </p:nvSpPr>
        <p:spPr/>
        <p:txBody>
          <a:bodyPr/>
          <a:lstStyle/>
          <a:p>
            <a:fld id="{1EA17250-56D1-8849-9C4F-9B4226955734}" type="slidenum">
              <a:rPr lang="en-US" smtClean="0"/>
              <a:t>38</a:t>
            </a:fld>
            <a:endParaRPr lang="en-US"/>
          </a:p>
        </p:txBody>
      </p:sp>
    </p:spTree>
    <p:extLst>
      <p:ext uri="{BB962C8B-B14F-4D97-AF65-F5344CB8AC3E}">
        <p14:creationId xmlns:p14="http://schemas.microsoft.com/office/powerpoint/2010/main" val="27582640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Select the correct certificate and click Ok.</a:t>
            </a:r>
          </a:p>
        </p:txBody>
      </p:sp>
      <p:sp>
        <p:nvSpPr>
          <p:cNvPr id="4" name="Slide Number Placeholder 3"/>
          <p:cNvSpPr>
            <a:spLocks noGrp="1"/>
          </p:cNvSpPr>
          <p:nvPr>
            <p:ph type="sldNum" sz="quarter" idx="5"/>
          </p:nvPr>
        </p:nvSpPr>
        <p:spPr/>
        <p:txBody>
          <a:bodyPr/>
          <a:lstStyle/>
          <a:p>
            <a:fld id="{1EA17250-56D1-8849-9C4F-9B4226955734}" type="slidenum">
              <a:rPr lang="en-US" smtClean="0"/>
              <a:t>39</a:t>
            </a:fld>
            <a:endParaRPr lang="en-US"/>
          </a:p>
        </p:txBody>
      </p:sp>
    </p:spTree>
    <p:extLst>
      <p:ext uri="{BB962C8B-B14F-4D97-AF65-F5344CB8AC3E}">
        <p14:creationId xmlns:p14="http://schemas.microsoft.com/office/powerpoint/2010/main" val="1580019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err="1"/>
              <a:t>eBuy</a:t>
            </a:r>
            <a:r>
              <a:rPr lang="en-US" dirty="0"/>
              <a:t> is an RFQ system that lets federal buyers request quotes and prospective vendors submit quotes or responses.  It’s used by thousands of US federal agencies and military users worldwide.</a:t>
            </a:r>
          </a:p>
          <a:p>
            <a:pPr marL="0" lvl="0" indent="0" algn="l" rtl="0">
              <a:spcBef>
                <a:spcPts val="0"/>
              </a:spcBef>
              <a:spcAft>
                <a:spcPts val="0"/>
              </a:spcAft>
              <a:buNone/>
            </a:pPr>
            <a:r>
              <a:rPr lang="en-US" dirty="0"/>
              <a:t>Very importantly, using </a:t>
            </a:r>
            <a:r>
              <a:rPr lang="en-US" dirty="0" err="1"/>
              <a:t>eBuy</a:t>
            </a:r>
            <a:r>
              <a:rPr lang="en-US" dirty="0"/>
              <a:t> achieves the required competition, best pricing and value and ensures compliance with the FAR.</a:t>
            </a:r>
          </a:p>
          <a:p>
            <a:endParaRPr lang="en-US" dirty="0"/>
          </a:p>
        </p:txBody>
      </p:sp>
      <p:sp>
        <p:nvSpPr>
          <p:cNvPr id="4" name="Slide Number Placeholder 3"/>
          <p:cNvSpPr>
            <a:spLocks noGrp="1"/>
          </p:cNvSpPr>
          <p:nvPr>
            <p:ph type="sldNum" sz="quarter" idx="5"/>
          </p:nvPr>
        </p:nvSpPr>
        <p:spPr/>
        <p:txBody>
          <a:bodyPr/>
          <a:lstStyle/>
          <a:p>
            <a:fld id="{1EA17250-56D1-8849-9C4F-9B4226955734}" type="slidenum">
              <a:rPr lang="en-US" smtClean="0"/>
              <a:t>4</a:t>
            </a:fld>
            <a:endParaRPr lang="en-US"/>
          </a:p>
        </p:txBody>
      </p:sp>
    </p:spTree>
    <p:extLst>
      <p:ext uri="{BB962C8B-B14F-4D97-AF65-F5344CB8AC3E}">
        <p14:creationId xmlns:p14="http://schemas.microsoft.com/office/powerpoint/2010/main" val="42851543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FF3DF-FC05-4204-90DA-5A45827B8824}" type="slidenum">
              <a:rPr lang="en-US"/>
              <a:pPr/>
              <a:t>40</a:t>
            </a:fld>
            <a:endParaRPr lang="en-US"/>
          </a:p>
        </p:txBody>
      </p:sp>
      <p:sp>
        <p:nvSpPr>
          <p:cNvPr id="12290" name="Rectangle 2"/>
          <p:cNvSpPr>
            <a:spLocks noGrp="1" noRot="1" noChangeAspect="1" noChangeArrowheads="1" noTextEdit="1"/>
          </p:cNvSpPr>
          <p:nvPr>
            <p:ph type="sldImg"/>
          </p:nvPr>
        </p:nvSpPr>
        <p:spPr>
          <a:xfrm>
            <a:off x="381000" y="685800"/>
            <a:ext cx="6096000" cy="3429000"/>
          </a:xfrm>
          <a:ln/>
        </p:spPr>
      </p:sp>
      <p:sp>
        <p:nvSpPr>
          <p:cNvPr id="12291" name="Rectangle 3"/>
          <p:cNvSpPr>
            <a:spLocks noGrp="1" noChangeArrowheads="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You are now at the Buyer Homepage.</a:t>
            </a:r>
          </a:p>
          <a:p>
            <a:endParaRPr lang="en-US" dirty="0"/>
          </a:p>
        </p:txBody>
      </p:sp>
    </p:spTree>
    <p:extLst>
      <p:ext uri="{BB962C8B-B14F-4D97-AF65-F5344CB8AC3E}">
        <p14:creationId xmlns:p14="http://schemas.microsoft.com/office/powerpoint/2010/main" val="42192355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Font typeface="Arial"/>
              <a:buNone/>
            </a:pPr>
            <a:r>
              <a:rPr lang="en-US" dirty="0"/>
              <a:t>The general process for creating an RFQ is to Search to find the solution for posting your requirement, Select the contractors who will be notified, Prepare the RFQ by including information in the RFQ and finally review &amp; submit your RFQ.</a:t>
            </a:r>
          </a:p>
          <a:p>
            <a:pPr marL="0" lvl="0" indent="0" algn="l" rtl="0">
              <a:spcBef>
                <a:spcPts val="0"/>
              </a:spcBef>
              <a:spcAft>
                <a:spcPts val="0"/>
              </a:spcAft>
              <a:buClr>
                <a:schemeClr val="dk1"/>
              </a:buClr>
              <a:buFont typeface="Arial"/>
              <a:buNone/>
            </a:pPr>
            <a:endParaRPr lang="en-US" sz="100" dirty="0"/>
          </a:p>
          <a:p>
            <a:pPr marL="0" lvl="0" indent="0" algn="l" rtl="0">
              <a:spcBef>
                <a:spcPts val="0"/>
              </a:spcBef>
              <a:spcAft>
                <a:spcPts val="0"/>
              </a:spcAft>
              <a:buClr>
                <a:schemeClr val="dk1"/>
              </a:buClr>
              <a:buFont typeface="Arial"/>
              <a:buNone/>
            </a:pPr>
            <a:r>
              <a:rPr lang="en-US" dirty="0"/>
              <a:t>A few points about the menu options on this page.  </a:t>
            </a:r>
          </a:p>
          <a:p>
            <a:pPr marL="0" lvl="0" indent="0" algn="l" rtl="0">
              <a:spcBef>
                <a:spcPts val="0"/>
              </a:spcBef>
              <a:spcAft>
                <a:spcPts val="0"/>
              </a:spcAft>
              <a:buClr>
                <a:schemeClr val="dk1"/>
              </a:buClr>
              <a:buFont typeface="Arial"/>
              <a:buNone/>
            </a:pPr>
            <a:endParaRPr lang="en-US" sz="100" dirty="0"/>
          </a:p>
          <a:p>
            <a:pPr marL="457200" lvl="0" indent="-317500" algn="l" rtl="0">
              <a:spcBef>
                <a:spcPts val="0"/>
              </a:spcBef>
              <a:spcAft>
                <a:spcPts val="0"/>
              </a:spcAft>
              <a:buClr>
                <a:schemeClr val="dk1"/>
              </a:buClr>
              <a:buSzPts val="1400"/>
              <a:buChar char="●"/>
            </a:pPr>
            <a:r>
              <a:rPr lang="en-US" dirty="0"/>
              <a:t>The RFQ finder is a quick way to open up an RFQ that you’ve created.  It also allows you to retrieve an RFQ that has been forwarded to you from another </a:t>
            </a:r>
            <a:r>
              <a:rPr lang="en-US" dirty="0" err="1"/>
              <a:t>eBuy</a:t>
            </a:r>
            <a:r>
              <a:rPr lang="en-US" dirty="0"/>
              <a:t> user.</a:t>
            </a:r>
          </a:p>
          <a:p>
            <a:pPr marL="457200" lvl="0" indent="-317500" algn="l" rtl="0">
              <a:spcBef>
                <a:spcPts val="0"/>
              </a:spcBef>
              <a:spcAft>
                <a:spcPts val="0"/>
              </a:spcAft>
              <a:buClr>
                <a:schemeClr val="dk1"/>
              </a:buClr>
              <a:buSzPts val="1400"/>
              <a:buChar char="●"/>
            </a:pPr>
            <a:r>
              <a:rPr lang="en-US" dirty="0"/>
              <a:t>Prepare a New RFQ, or the button in the middle of the screen will start the process for creating an RFQ.</a:t>
            </a:r>
          </a:p>
          <a:p>
            <a:pPr marL="457200" lvl="0" indent="-317500" algn="l" rtl="0">
              <a:spcBef>
                <a:spcPts val="0"/>
              </a:spcBef>
              <a:spcAft>
                <a:spcPts val="0"/>
              </a:spcAft>
              <a:buClr>
                <a:schemeClr val="dk1"/>
              </a:buClr>
              <a:buSzPts val="1400"/>
              <a:buChar char="●"/>
            </a:pPr>
            <a:r>
              <a:rPr lang="en-US" dirty="0"/>
              <a:t>My RFQs provide access to Active or Archived RFQs.</a:t>
            </a:r>
          </a:p>
          <a:p>
            <a:pPr marL="457200" lvl="0" indent="-317500" algn="l" rtl="0">
              <a:spcBef>
                <a:spcPts val="0"/>
              </a:spcBef>
              <a:spcAft>
                <a:spcPts val="0"/>
              </a:spcAft>
              <a:buClr>
                <a:schemeClr val="dk1"/>
              </a:buClr>
              <a:buSzPts val="1400"/>
              <a:buChar char="●"/>
            </a:pPr>
            <a:r>
              <a:rPr lang="en-US" dirty="0"/>
              <a:t>Messages are notifications related RFQ activity</a:t>
            </a:r>
          </a:p>
          <a:p>
            <a:pPr marL="457200" lvl="0" indent="-317500" algn="l" rtl="0">
              <a:spcBef>
                <a:spcPts val="0"/>
              </a:spcBef>
              <a:spcAft>
                <a:spcPts val="0"/>
              </a:spcAft>
              <a:buClr>
                <a:schemeClr val="dk1"/>
              </a:buClr>
              <a:buSzPts val="1400"/>
              <a:buChar char="●"/>
            </a:pPr>
            <a:r>
              <a:rPr lang="en-US" dirty="0"/>
              <a:t>Clicking your name will provide information about your account</a:t>
            </a:r>
          </a:p>
          <a:p>
            <a:pPr marL="0" lvl="0" indent="0" algn="l" rtl="0">
              <a:spcBef>
                <a:spcPts val="0"/>
              </a:spcBef>
              <a:spcAft>
                <a:spcPts val="0"/>
              </a:spcAft>
              <a:buSzPts val="1100"/>
              <a:buNone/>
            </a:pPr>
            <a:endParaRPr lang="en-US" sz="100" dirty="0"/>
          </a:p>
          <a:p>
            <a:pPr marL="0" lvl="0" indent="0" algn="l" rtl="0">
              <a:spcBef>
                <a:spcPts val="0"/>
              </a:spcBef>
              <a:spcAft>
                <a:spcPts val="0"/>
              </a:spcAft>
              <a:buClr>
                <a:schemeClr val="dk1"/>
              </a:buClr>
              <a:buSzPts val="1100"/>
              <a:buFont typeface="Arial"/>
              <a:buNone/>
            </a:pPr>
            <a:r>
              <a:rPr lang="en-US" dirty="0"/>
              <a:t>For an example of how to create an RFQ, we will create one for outfitting a conference room.  Let’s click Prepare an RFQ now.</a:t>
            </a:r>
          </a:p>
        </p:txBody>
      </p:sp>
      <p:sp>
        <p:nvSpPr>
          <p:cNvPr id="4" name="Slide Number Placeholder 3"/>
          <p:cNvSpPr>
            <a:spLocks noGrp="1"/>
          </p:cNvSpPr>
          <p:nvPr>
            <p:ph type="sldNum" sz="quarter" idx="5"/>
          </p:nvPr>
        </p:nvSpPr>
        <p:spPr/>
        <p:txBody>
          <a:bodyPr/>
          <a:lstStyle/>
          <a:p>
            <a:fld id="{1EA17250-56D1-8849-9C4F-9B4226955734}" type="slidenum">
              <a:rPr lang="en-US" smtClean="0"/>
              <a:t>41</a:t>
            </a:fld>
            <a:endParaRPr lang="en-US"/>
          </a:p>
        </p:txBody>
      </p:sp>
    </p:spTree>
    <p:extLst>
      <p:ext uri="{BB962C8B-B14F-4D97-AF65-F5344CB8AC3E}">
        <p14:creationId xmlns:p14="http://schemas.microsoft.com/office/powerpoint/2010/main" val="919035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B4F4CB-C378-48BF-8045-9344E1A6D3BF}" type="slidenum">
              <a:rPr lang="en-US"/>
              <a:pPr/>
              <a:t>42</a:t>
            </a:fld>
            <a:endParaRPr lang="en-US"/>
          </a:p>
        </p:txBody>
      </p:sp>
      <p:sp>
        <p:nvSpPr>
          <p:cNvPr id="11266" name="Rectangle 2"/>
          <p:cNvSpPr>
            <a:spLocks noGrp="1" noRot="1" noChangeAspect="1" noChangeArrowheads="1" noTextEdit="1"/>
          </p:cNvSpPr>
          <p:nvPr>
            <p:ph type="sldImg"/>
          </p:nvPr>
        </p:nvSpPr>
        <p:spPr>
          <a:xfrm>
            <a:off x="381000" y="685800"/>
            <a:ext cx="6096000" cy="3429000"/>
          </a:xfrm>
          <a:ln/>
        </p:spPr>
      </p:sp>
      <p:sp>
        <p:nvSpPr>
          <p:cNvPr id="11267" name="Rectangle 3"/>
          <p:cNvSpPr>
            <a:spLocks noGrp="1" noChangeArrowheads="1"/>
          </p:cNvSpPr>
          <p:nvPr>
            <p:ph type="body" idx="1"/>
          </p:nvPr>
        </p:nvSpPr>
        <p:spPr/>
        <p:txBody>
          <a:bodyPr/>
          <a:lstStyle/>
          <a:p>
            <a:pPr marL="0" lvl="0" indent="0" algn="l" rtl="0">
              <a:spcBef>
                <a:spcPts val="0"/>
              </a:spcBef>
              <a:spcAft>
                <a:spcPts val="0"/>
              </a:spcAft>
              <a:buClr>
                <a:schemeClr val="dk1"/>
              </a:buClr>
              <a:buFont typeface="Arial"/>
              <a:buNone/>
            </a:pPr>
            <a:r>
              <a:rPr lang="en-US" dirty="0"/>
              <a:t>As you work your way through preparing your RFQ  there are four major steps.  They are Search, Select, Prepare and Submit.  You will learn about each of the four steps as you progress in this training.  Our example will be outfitting a conference room.</a:t>
            </a:r>
          </a:p>
          <a:p>
            <a:pPr marL="0" lvl="0" indent="0" algn="l" rtl="0">
              <a:spcBef>
                <a:spcPts val="0"/>
              </a:spcBef>
              <a:spcAft>
                <a:spcPts val="0"/>
              </a:spcAft>
              <a:buClr>
                <a:schemeClr val="dk1"/>
              </a:buClr>
              <a:buFont typeface="Arial"/>
              <a:buNone/>
            </a:pPr>
            <a:endParaRPr lang="en-US" dirty="0"/>
          </a:p>
          <a:p>
            <a:pPr marL="0" lvl="0" indent="0" algn="l" rtl="0">
              <a:spcBef>
                <a:spcPts val="0"/>
              </a:spcBef>
              <a:spcAft>
                <a:spcPts val="0"/>
              </a:spcAft>
              <a:buClr>
                <a:schemeClr val="dk1"/>
              </a:buClr>
              <a:buFont typeface="Arial"/>
              <a:buNone/>
            </a:pPr>
            <a:r>
              <a:rPr lang="en-US" dirty="0"/>
              <a:t>Notice the solution categories to help you get started.</a:t>
            </a:r>
          </a:p>
          <a:p>
            <a:pPr marL="0" lvl="0" indent="0" algn="l" rtl="0">
              <a:spcBef>
                <a:spcPts val="0"/>
              </a:spcBef>
              <a:spcAft>
                <a:spcPts val="0"/>
              </a:spcAft>
              <a:buClr>
                <a:schemeClr val="dk1"/>
              </a:buClr>
              <a:buFont typeface="Arial"/>
              <a:buNone/>
            </a:pPr>
            <a:endParaRPr lang="en-US" dirty="0"/>
          </a:p>
          <a:p>
            <a:pPr marL="0" lvl="0" indent="0" algn="l" rtl="0">
              <a:spcBef>
                <a:spcPts val="0"/>
              </a:spcBef>
              <a:spcAft>
                <a:spcPts val="0"/>
              </a:spcAft>
              <a:buClr>
                <a:schemeClr val="dk1"/>
              </a:buClr>
              <a:buFont typeface="Arial"/>
              <a:buNone/>
            </a:pPr>
            <a:r>
              <a:rPr lang="en-US" dirty="0"/>
              <a:t>There are 12 Large categories.  Under the large categories are three specific acquisition solutions.</a:t>
            </a:r>
          </a:p>
          <a:p>
            <a:pPr marL="0" lvl="0" indent="0" algn="l" rtl="0">
              <a:spcBef>
                <a:spcPts val="0"/>
              </a:spcBef>
              <a:spcAft>
                <a:spcPts val="0"/>
              </a:spcAft>
              <a:buClr>
                <a:schemeClr val="dk1"/>
              </a:buClr>
              <a:buFont typeface="Arial"/>
              <a:buNone/>
            </a:pPr>
            <a:endParaRPr lang="en-US" dirty="0"/>
          </a:p>
          <a:p>
            <a:pPr marL="0" lvl="0" indent="0" algn="l" rtl="0">
              <a:spcBef>
                <a:spcPts val="0"/>
              </a:spcBef>
              <a:spcAft>
                <a:spcPts val="0"/>
              </a:spcAft>
              <a:buClr>
                <a:schemeClr val="dk1"/>
              </a:buClr>
              <a:buFont typeface="Arial"/>
              <a:buNone/>
            </a:pPr>
            <a:r>
              <a:rPr lang="en-US" dirty="0"/>
              <a:t>The first step in the RFQ process is to search for solutions/sources, and </a:t>
            </a:r>
            <a:r>
              <a:rPr lang="en-US" dirty="0" err="1"/>
              <a:t>eBuy</a:t>
            </a:r>
            <a:r>
              <a:rPr lang="en-US" dirty="0"/>
              <a:t> has several ways you can accomplish that search.  You can just do a keyword search.  Keywords search against the titles and descriptions of large categories, and other vehicles.  Another option is to browse by category.  We have grouped solutions into some main categories, and browsing will let users navigate from general to specific.  </a:t>
            </a:r>
          </a:p>
          <a:p>
            <a:pPr marL="0" lvl="0" indent="0" algn="l" rtl="0">
              <a:spcBef>
                <a:spcPts val="0"/>
              </a:spcBef>
              <a:spcAft>
                <a:spcPts val="0"/>
              </a:spcAft>
              <a:buClr>
                <a:schemeClr val="dk1"/>
              </a:buClr>
              <a:buFont typeface="Arial"/>
              <a:buNone/>
            </a:pPr>
            <a:endParaRPr lang="en-US" dirty="0"/>
          </a:p>
          <a:p>
            <a:pPr marL="0" lvl="0" indent="0" algn="l" rtl="0">
              <a:spcBef>
                <a:spcPts val="0"/>
              </a:spcBef>
              <a:spcAft>
                <a:spcPts val="0"/>
              </a:spcAft>
              <a:buClr>
                <a:schemeClr val="dk1"/>
              </a:buClr>
              <a:buFont typeface="Arial"/>
              <a:buNone/>
            </a:pPr>
            <a:r>
              <a:rPr lang="en-US" dirty="0"/>
              <a:t>The following are examples of browsing by category.  The first example is browsing by </a:t>
            </a:r>
            <a:r>
              <a:rPr lang="en-US" b="1" dirty="0"/>
              <a:t>Multiple Award Schedule.</a:t>
            </a:r>
            <a:endParaRPr lang="en-US" dirty="0"/>
          </a:p>
          <a:p>
            <a:pPr marL="0" lvl="0" indent="0" algn="l" rtl="0">
              <a:spcBef>
                <a:spcPts val="0"/>
              </a:spcBef>
              <a:spcAft>
                <a:spcPts val="0"/>
              </a:spcAft>
              <a:buClr>
                <a:schemeClr val="dk1"/>
              </a:buClr>
              <a:buFont typeface="Arial"/>
              <a:buNone/>
            </a:pPr>
            <a:endParaRPr lang="en-US" dirty="0"/>
          </a:p>
          <a:p>
            <a:endParaRPr lang="en-US" dirty="0"/>
          </a:p>
        </p:txBody>
      </p:sp>
    </p:spTree>
    <p:extLst>
      <p:ext uri="{BB962C8B-B14F-4D97-AF65-F5344CB8AC3E}">
        <p14:creationId xmlns:p14="http://schemas.microsoft.com/office/powerpoint/2010/main" val="3287717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To browse by </a:t>
            </a:r>
            <a:r>
              <a:rPr lang="en-US" b="1" dirty="0"/>
              <a:t>Multiple Award Schedule</a:t>
            </a: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Clicking on the MAS list will show all of the MAS schedules in a modal.  The ones shown here are the VA Medical schedules but you can scroll down to the GSA MAS schedule with all the subcategories. This might be the quickest way to navigate there.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next example is browsing by </a:t>
            </a:r>
            <a:r>
              <a:rPr lang="en-US" b="1" dirty="0"/>
              <a:t>technology contracts</a:t>
            </a:r>
            <a:endParaRPr lang="en-US" dirty="0"/>
          </a:p>
        </p:txBody>
      </p:sp>
      <p:sp>
        <p:nvSpPr>
          <p:cNvPr id="4" name="Slide Number Placeholder 3"/>
          <p:cNvSpPr>
            <a:spLocks noGrp="1"/>
          </p:cNvSpPr>
          <p:nvPr>
            <p:ph type="sldNum" sz="quarter" idx="5"/>
          </p:nvPr>
        </p:nvSpPr>
        <p:spPr/>
        <p:txBody>
          <a:bodyPr/>
          <a:lstStyle/>
          <a:p>
            <a:fld id="{1EA17250-56D1-8849-9C4F-9B4226955734}" type="slidenum">
              <a:rPr lang="en-US" smtClean="0"/>
              <a:t>43</a:t>
            </a:fld>
            <a:endParaRPr lang="en-US"/>
          </a:p>
        </p:txBody>
      </p:sp>
    </p:spTree>
    <p:extLst>
      <p:ext uri="{BB962C8B-B14F-4D97-AF65-F5344CB8AC3E}">
        <p14:creationId xmlns:p14="http://schemas.microsoft.com/office/powerpoint/2010/main" val="24084743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 modal will pop up with the available subcategories.</a:t>
            </a:r>
          </a:p>
          <a:p>
            <a:endParaRPr lang="en-US" dirty="0"/>
          </a:p>
        </p:txBody>
      </p:sp>
      <p:sp>
        <p:nvSpPr>
          <p:cNvPr id="4" name="Slide Number Placeholder 3"/>
          <p:cNvSpPr>
            <a:spLocks noGrp="1"/>
          </p:cNvSpPr>
          <p:nvPr>
            <p:ph type="sldNum" sz="quarter" idx="5"/>
          </p:nvPr>
        </p:nvSpPr>
        <p:spPr/>
        <p:txBody>
          <a:bodyPr/>
          <a:lstStyle/>
          <a:p>
            <a:fld id="{1EA17250-56D1-8849-9C4F-9B4226955734}" type="slidenum">
              <a:rPr lang="en-US" smtClean="0"/>
              <a:t>44</a:t>
            </a:fld>
            <a:endParaRPr lang="en-US"/>
          </a:p>
        </p:txBody>
      </p:sp>
    </p:spTree>
    <p:extLst>
      <p:ext uri="{BB962C8B-B14F-4D97-AF65-F5344CB8AC3E}">
        <p14:creationId xmlns:p14="http://schemas.microsoft.com/office/powerpoint/2010/main" val="19634410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FF3DF-FC05-4204-90DA-5A45827B8824}" type="slidenum">
              <a:rPr lang="en-US"/>
              <a:pPr/>
              <a:t>45</a:t>
            </a:fld>
            <a:endParaRPr lang="en-US"/>
          </a:p>
        </p:txBody>
      </p:sp>
      <p:sp>
        <p:nvSpPr>
          <p:cNvPr id="12290" name="Rectangle 2"/>
          <p:cNvSpPr>
            <a:spLocks noGrp="1" noRot="1" noChangeAspect="1" noChangeArrowheads="1" noTextEdit="1"/>
          </p:cNvSpPr>
          <p:nvPr>
            <p:ph type="sldImg"/>
          </p:nvPr>
        </p:nvSpPr>
        <p:spPr>
          <a:xfrm>
            <a:off x="381000" y="685800"/>
            <a:ext cx="6096000" cy="3429000"/>
          </a:xfrm>
          <a:ln/>
        </p:spPr>
      </p:sp>
      <p:sp>
        <p:nvSpPr>
          <p:cNvPr id="12291" name="Rectangle 3"/>
          <p:cNvSpPr>
            <a:spLocks noGrp="1" noChangeArrowheads="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We’re going to use the keyword search function.  We’ll do a search for “conference”, click “go”, and see what comes up.  You can toggle the search to look for all of the terms, any of the terms, or the exact phrase.</a:t>
            </a:r>
          </a:p>
          <a:p>
            <a:endParaRPr lang="en-US" dirty="0"/>
          </a:p>
        </p:txBody>
      </p:sp>
    </p:spTree>
    <p:extLst>
      <p:ext uri="{BB962C8B-B14F-4D97-AF65-F5344CB8AC3E}">
        <p14:creationId xmlns:p14="http://schemas.microsoft.com/office/powerpoint/2010/main" val="28387067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Here we are at the search results.  </a:t>
            </a:r>
            <a:r>
              <a:rPr lang="en-US" dirty="0" err="1"/>
              <a:t>eBuy</a:t>
            </a:r>
            <a:r>
              <a:rPr lang="en-US" dirty="0"/>
              <a:t> searches all of the titles and descriptions of different categories or vehicles, and returns them for you.  You can use the “jump to source” box on the left side to jump straight to any one of the vehicles identified.  In this case we have a mixture of schedules and technology contracts.  Under 33411 click on Select to select this SIN.</a:t>
            </a:r>
          </a:p>
        </p:txBody>
      </p:sp>
      <p:sp>
        <p:nvSpPr>
          <p:cNvPr id="4" name="Slide Number Placeholder 3"/>
          <p:cNvSpPr>
            <a:spLocks noGrp="1"/>
          </p:cNvSpPr>
          <p:nvPr>
            <p:ph type="sldNum" sz="quarter" idx="5"/>
          </p:nvPr>
        </p:nvSpPr>
        <p:spPr/>
        <p:txBody>
          <a:bodyPr/>
          <a:lstStyle/>
          <a:p>
            <a:fld id="{1EA17250-56D1-8849-9C4F-9B4226955734}" type="slidenum">
              <a:rPr lang="en-US" smtClean="0"/>
              <a:t>46</a:t>
            </a:fld>
            <a:endParaRPr lang="en-US"/>
          </a:p>
        </p:txBody>
      </p:sp>
    </p:spTree>
    <p:extLst>
      <p:ext uri="{BB962C8B-B14F-4D97-AF65-F5344CB8AC3E}">
        <p14:creationId xmlns:p14="http://schemas.microsoft.com/office/powerpoint/2010/main" val="16217474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B4F4CB-C378-48BF-8045-9344E1A6D3BF}" type="slidenum">
              <a:rPr lang="en-US"/>
              <a:pPr/>
              <a:t>47</a:t>
            </a:fld>
            <a:endParaRPr lang="en-US"/>
          </a:p>
        </p:txBody>
      </p:sp>
      <p:sp>
        <p:nvSpPr>
          <p:cNvPr id="11266" name="Rectangle 2"/>
          <p:cNvSpPr>
            <a:spLocks noGrp="1" noRot="1" noChangeAspect="1" noChangeArrowheads="1" noTextEdit="1"/>
          </p:cNvSpPr>
          <p:nvPr>
            <p:ph type="sldImg"/>
          </p:nvPr>
        </p:nvSpPr>
        <p:spPr>
          <a:xfrm>
            <a:off x="381000" y="685800"/>
            <a:ext cx="6096000" cy="3429000"/>
          </a:xfrm>
          <a:ln/>
        </p:spPr>
      </p:sp>
      <p:sp>
        <p:nvSpPr>
          <p:cNvPr id="11267" name="Rectangle 3"/>
          <p:cNvSpPr>
            <a:spLocks noGrp="1" noChangeArrowheads="1"/>
          </p:cNvSpPr>
          <p:nvPr>
            <p:ph type="body" idx="1"/>
          </p:nvPr>
        </p:nvSpPr>
        <p:spPr/>
        <p:txBody>
          <a:bodyPr/>
          <a:lstStyle/>
          <a:p>
            <a:pPr marL="0" lvl="0" indent="0" algn="l" rtl="0">
              <a:spcBef>
                <a:spcPts val="0"/>
              </a:spcBef>
              <a:spcAft>
                <a:spcPts val="0"/>
              </a:spcAft>
              <a:buClr>
                <a:schemeClr val="dk1"/>
              </a:buClr>
              <a:buFont typeface="Arial"/>
              <a:buNone/>
            </a:pPr>
            <a:r>
              <a:rPr lang="en-US" dirty="0"/>
              <a:t>Here a list of 774 companies are displayed.  You can toggle the small business set-aside option on or off if your need requires that you limit competition to only qualifying small businesses.  Also, if you want to see more information about a vendor, click on the hyperlinked vendor name.  The next slide is an example of what information is available if you click on the hyperlinked vendor name of  BLUE TECH INC.</a:t>
            </a:r>
          </a:p>
          <a:p>
            <a:pPr marL="0" lvl="0" indent="0" algn="l" rtl="0">
              <a:spcBef>
                <a:spcPts val="360"/>
              </a:spcBef>
              <a:spcAft>
                <a:spcPts val="0"/>
              </a:spcAft>
              <a:buClr>
                <a:schemeClr val="dk1"/>
              </a:buClr>
              <a:buFont typeface="Arial"/>
              <a:buNone/>
            </a:pPr>
            <a:endParaRPr lang="en-US" dirty="0"/>
          </a:p>
          <a:p>
            <a:pPr marL="0" lvl="0" indent="0" algn="l" rtl="0">
              <a:spcBef>
                <a:spcPts val="360"/>
              </a:spcBef>
              <a:spcAft>
                <a:spcPts val="0"/>
              </a:spcAft>
              <a:buClr>
                <a:schemeClr val="dk1"/>
              </a:buClr>
              <a:buFont typeface="Arial"/>
              <a:buNone/>
            </a:pPr>
            <a:r>
              <a:rPr lang="en-US" dirty="0"/>
              <a:t>This screen is also a prime example of how much can be done in place.   We have a lot of functionality here to make it very easy to identify sources.  All of the filters toggle the list in place, without reloading the screen.  You can view the SIN description by clicking the plus button to the left of description, or change out the category.  You can select a Subgroup to further refine the list of contractors based on your criteria.  You can also select socio-economic types to filter the list even further.  Each type you select will add on to the previous, allowing you to toggle them independently.  You can toggle socio economic status on or off, or you can do a small business set-aside.</a:t>
            </a:r>
          </a:p>
          <a:p>
            <a:endParaRPr lang="en-US" dirty="0"/>
          </a:p>
        </p:txBody>
      </p:sp>
    </p:spTree>
    <p:extLst>
      <p:ext uri="{BB962C8B-B14F-4D97-AF65-F5344CB8AC3E}">
        <p14:creationId xmlns:p14="http://schemas.microsoft.com/office/powerpoint/2010/main" val="17157421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Contractor details come up in a modal.  You can see the contract number, NAICS, socio-economic information, and more.  Click the X to close this screen.</a:t>
            </a:r>
          </a:p>
          <a:p>
            <a:endParaRPr lang="en-US" dirty="0"/>
          </a:p>
        </p:txBody>
      </p:sp>
      <p:sp>
        <p:nvSpPr>
          <p:cNvPr id="4" name="Slide Number Placeholder 3"/>
          <p:cNvSpPr>
            <a:spLocks noGrp="1"/>
          </p:cNvSpPr>
          <p:nvPr>
            <p:ph type="sldNum" sz="quarter" idx="5"/>
          </p:nvPr>
        </p:nvSpPr>
        <p:spPr/>
        <p:txBody>
          <a:bodyPr/>
          <a:lstStyle/>
          <a:p>
            <a:fld id="{1EA17250-56D1-8849-9C4F-9B4226955734}" type="slidenum">
              <a:rPr lang="en-US" smtClean="0"/>
              <a:t>48</a:t>
            </a:fld>
            <a:endParaRPr lang="en-US"/>
          </a:p>
        </p:txBody>
      </p:sp>
    </p:spTree>
    <p:extLst>
      <p:ext uri="{BB962C8B-B14F-4D97-AF65-F5344CB8AC3E}">
        <p14:creationId xmlns:p14="http://schemas.microsoft.com/office/powerpoint/2010/main" val="33504312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Now that we are back at the list of contracts we see the Subgroups listed to the right along with the number of contractors in those subgroups to help you further refine your search.</a:t>
            </a:r>
          </a:p>
          <a:p>
            <a:endParaRPr lang="en-US" dirty="0"/>
          </a:p>
        </p:txBody>
      </p:sp>
      <p:sp>
        <p:nvSpPr>
          <p:cNvPr id="4" name="Slide Number Placeholder 3"/>
          <p:cNvSpPr>
            <a:spLocks noGrp="1"/>
          </p:cNvSpPr>
          <p:nvPr>
            <p:ph type="sldNum" sz="quarter" idx="5"/>
          </p:nvPr>
        </p:nvSpPr>
        <p:spPr/>
        <p:txBody>
          <a:bodyPr/>
          <a:lstStyle/>
          <a:p>
            <a:fld id="{1EA17250-56D1-8849-9C4F-9B4226955734}" type="slidenum">
              <a:rPr lang="en-US" smtClean="0"/>
              <a:t>49</a:t>
            </a:fld>
            <a:endParaRPr lang="en-US"/>
          </a:p>
        </p:txBody>
      </p:sp>
    </p:spTree>
    <p:extLst>
      <p:ext uri="{BB962C8B-B14F-4D97-AF65-F5344CB8AC3E}">
        <p14:creationId xmlns:p14="http://schemas.microsoft.com/office/powerpoint/2010/main" val="2192535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err="1"/>
              <a:t>eBuy</a:t>
            </a:r>
            <a:r>
              <a:rPr lang="en-US" dirty="0"/>
              <a:t> is the sister system to GSA Advantage! and has been around since 2001.  GSA Advantage is mainly used for purchasing products (although some services are procured there) whereas </a:t>
            </a:r>
            <a:r>
              <a:rPr lang="en-US" dirty="0" err="1"/>
              <a:t>eBuy</a:t>
            </a:r>
            <a:r>
              <a:rPr lang="en-US" dirty="0"/>
              <a:t> is primarily used for procuring Services or more complex combination of products and services.  </a:t>
            </a:r>
            <a:r>
              <a:rPr lang="en-US" dirty="0" err="1"/>
              <a:t>eBuy</a:t>
            </a:r>
            <a:r>
              <a:rPr lang="en-US" dirty="0"/>
              <a:t> is used for:</a:t>
            </a:r>
          </a:p>
          <a:p>
            <a:pPr marL="0" lvl="0" indent="0" algn="l" rtl="0">
              <a:spcBef>
                <a:spcPts val="0"/>
              </a:spcBef>
              <a:spcAft>
                <a:spcPts val="0"/>
              </a:spcAft>
              <a:buNone/>
            </a:pPr>
            <a:r>
              <a:rPr lang="en-US" dirty="0"/>
              <a:t>is used for:</a:t>
            </a:r>
          </a:p>
          <a:p>
            <a:pPr marL="0" lvl="0" indent="0" algn="l" rtl="0">
              <a:spcBef>
                <a:spcPts val="0"/>
              </a:spcBef>
              <a:spcAft>
                <a:spcPts val="0"/>
              </a:spcAft>
              <a:buNone/>
            </a:pPr>
            <a:endParaRPr lang="en-US" dirty="0"/>
          </a:p>
          <a:p>
            <a:pPr marL="457200" lvl="0" indent="-317500" algn="l" rtl="0">
              <a:spcBef>
                <a:spcPts val="0"/>
              </a:spcBef>
              <a:spcAft>
                <a:spcPts val="0"/>
              </a:spcAft>
              <a:buSzPts val="1400"/>
              <a:buChar char="●"/>
            </a:pPr>
            <a:r>
              <a:rPr lang="en-US" dirty="0"/>
              <a:t>Quotes for services</a:t>
            </a:r>
          </a:p>
          <a:p>
            <a:pPr marL="457200" lvl="0" indent="-317500" algn="l" rtl="0">
              <a:spcBef>
                <a:spcPts val="0"/>
              </a:spcBef>
              <a:spcAft>
                <a:spcPts val="0"/>
              </a:spcAft>
              <a:buSzPts val="1400"/>
              <a:buChar char="●"/>
            </a:pPr>
            <a:r>
              <a:rPr lang="en-US" dirty="0"/>
              <a:t>Obtaining volume discounts beyond existing contract pricing.</a:t>
            </a:r>
          </a:p>
          <a:p>
            <a:pPr marL="457200" lvl="0" indent="-317500" algn="l" rtl="0">
              <a:spcBef>
                <a:spcPts val="0"/>
              </a:spcBef>
              <a:spcAft>
                <a:spcPts val="0"/>
              </a:spcAft>
              <a:buSzPts val="1400"/>
              <a:buChar char="●"/>
            </a:pPr>
            <a:r>
              <a:rPr lang="en-US" dirty="0"/>
              <a:t>Procuring complex requirements that require a combination of products and/or services</a:t>
            </a:r>
          </a:p>
          <a:p>
            <a:pPr marL="457200" lvl="0" indent="-317500" algn="l" rtl="0">
              <a:spcBef>
                <a:spcPts val="0"/>
              </a:spcBef>
              <a:spcAft>
                <a:spcPts val="0"/>
              </a:spcAft>
              <a:buSzPts val="1400"/>
              <a:buChar char="●"/>
            </a:pPr>
            <a:r>
              <a:rPr lang="en-US" dirty="0"/>
              <a:t>Determining sources of supply by issuing an RFI</a:t>
            </a:r>
          </a:p>
          <a:p>
            <a:pPr marL="457200" lvl="0" indent="-317500" algn="l" rtl="0">
              <a:spcBef>
                <a:spcPts val="0"/>
              </a:spcBef>
              <a:spcAft>
                <a:spcPts val="0"/>
              </a:spcAft>
              <a:buSzPts val="1400"/>
              <a:buChar char="●"/>
            </a:pPr>
            <a:r>
              <a:rPr lang="en-US" dirty="0"/>
              <a:t>Obtaining quotes against BPAs</a:t>
            </a:r>
          </a:p>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5"/>
          </p:nvPr>
        </p:nvSpPr>
        <p:spPr/>
        <p:txBody>
          <a:bodyPr/>
          <a:lstStyle/>
          <a:p>
            <a:fld id="{1EA17250-56D1-8849-9C4F-9B4226955734}" type="slidenum">
              <a:rPr lang="en-US" smtClean="0"/>
              <a:t>5</a:t>
            </a:fld>
            <a:endParaRPr lang="en-US"/>
          </a:p>
        </p:txBody>
      </p:sp>
    </p:spTree>
    <p:extLst>
      <p:ext uri="{BB962C8B-B14F-4D97-AF65-F5344CB8AC3E}">
        <p14:creationId xmlns:p14="http://schemas.microsoft.com/office/powerpoint/2010/main" val="26789897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FF3DF-FC05-4204-90DA-5A45827B8824}" type="slidenum">
              <a:rPr lang="en-US"/>
              <a:pPr/>
              <a:t>50</a:t>
            </a:fld>
            <a:endParaRPr lang="en-US"/>
          </a:p>
        </p:txBody>
      </p:sp>
      <p:sp>
        <p:nvSpPr>
          <p:cNvPr id="12290" name="Rectangle 2"/>
          <p:cNvSpPr>
            <a:spLocks noGrp="1" noRot="1" noChangeAspect="1" noChangeArrowheads="1" noTextEdit="1"/>
          </p:cNvSpPr>
          <p:nvPr>
            <p:ph type="sldImg"/>
          </p:nvPr>
        </p:nvSpPr>
        <p:spPr>
          <a:xfrm>
            <a:off x="381000" y="685800"/>
            <a:ext cx="6096000" cy="3429000"/>
          </a:xfrm>
          <a:ln/>
        </p:spPr>
      </p:sp>
      <p:sp>
        <p:nvSpPr>
          <p:cNvPr id="12291" name="Rectangle 3"/>
          <p:cNvSpPr>
            <a:spLocks noGrp="1" noChangeArrowheads="1"/>
          </p:cNvSpPr>
          <p:nvPr>
            <p:ph type="body" idx="1"/>
          </p:nvPr>
        </p:nvSpPr>
        <p:spPr/>
        <p:txBody>
          <a:bodyPr/>
          <a:lstStyle/>
          <a:p>
            <a:pPr marL="0" lvl="0" indent="0" algn="l" rtl="0">
              <a:spcBef>
                <a:spcPts val="0"/>
              </a:spcBef>
              <a:spcAft>
                <a:spcPts val="0"/>
              </a:spcAft>
              <a:buClr>
                <a:schemeClr val="dk1"/>
              </a:buClr>
              <a:buFont typeface="Arial"/>
              <a:buNone/>
            </a:pPr>
            <a:r>
              <a:rPr lang="en-US"/>
              <a:t>If you want to get the definition of the different socio-economic indicators, click on one of the icons and a dialog box with the definitions will display.</a:t>
            </a:r>
          </a:p>
          <a:p>
            <a:pPr marL="0" lvl="0" indent="0" algn="l" rtl="0">
              <a:spcBef>
                <a:spcPts val="0"/>
              </a:spcBef>
              <a:spcAft>
                <a:spcPts val="0"/>
              </a:spcAft>
              <a:buClr>
                <a:schemeClr val="dk1"/>
              </a:buClr>
              <a:buFont typeface="Arial"/>
              <a:buNone/>
            </a:pPr>
            <a:r>
              <a:rPr lang="en-US"/>
              <a:t>Under the ‘Socio-economic’ column click on one of the three socio-economic indicators to the right of SILVER SPRING, MD.</a:t>
            </a:r>
            <a:endParaRPr lang="en-US" dirty="0"/>
          </a:p>
        </p:txBody>
      </p:sp>
    </p:spTree>
    <p:extLst>
      <p:ext uri="{BB962C8B-B14F-4D97-AF65-F5344CB8AC3E}">
        <p14:creationId xmlns:p14="http://schemas.microsoft.com/office/powerpoint/2010/main" val="25769293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After clicking any of the three socio-economic indicators to the right of SILVER SPRING, MD you will get a list of icons and their definitions.</a:t>
            </a:r>
          </a:p>
        </p:txBody>
      </p:sp>
      <p:sp>
        <p:nvSpPr>
          <p:cNvPr id="4" name="Slide Number Placeholder 3"/>
          <p:cNvSpPr>
            <a:spLocks noGrp="1"/>
          </p:cNvSpPr>
          <p:nvPr>
            <p:ph type="sldNum" sz="quarter" idx="5"/>
          </p:nvPr>
        </p:nvSpPr>
        <p:spPr/>
        <p:txBody>
          <a:bodyPr/>
          <a:lstStyle/>
          <a:p>
            <a:fld id="{1EA17250-56D1-8849-9C4F-9B4226955734}" type="slidenum">
              <a:rPr lang="en-US" smtClean="0"/>
              <a:t>51</a:t>
            </a:fld>
            <a:endParaRPr lang="en-US"/>
          </a:p>
        </p:txBody>
      </p:sp>
    </p:spTree>
    <p:extLst>
      <p:ext uri="{BB962C8B-B14F-4D97-AF65-F5344CB8AC3E}">
        <p14:creationId xmlns:p14="http://schemas.microsoft.com/office/powerpoint/2010/main" val="38483449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B4F4CB-C378-48BF-8045-9344E1A6D3BF}" type="slidenum">
              <a:rPr lang="en-US"/>
              <a:pPr/>
              <a:t>52</a:t>
            </a:fld>
            <a:endParaRPr lang="en-US"/>
          </a:p>
        </p:txBody>
      </p:sp>
      <p:sp>
        <p:nvSpPr>
          <p:cNvPr id="11266" name="Rectangle 2"/>
          <p:cNvSpPr>
            <a:spLocks noGrp="1" noRot="1" noChangeAspect="1" noChangeArrowheads="1" noTextEdit="1"/>
          </p:cNvSpPr>
          <p:nvPr>
            <p:ph type="sldImg"/>
          </p:nvPr>
        </p:nvSpPr>
        <p:spPr>
          <a:xfrm>
            <a:off x="381000" y="685800"/>
            <a:ext cx="6096000" cy="3429000"/>
          </a:xfrm>
          <a:ln/>
        </p:spPr>
      </p:sp>
      <p:sp>
        <p:nvSpPr>
          <p:cNvPr id="11267" name="Rectangle 3"/>
          <p:cNvSpPr>
            <a:spLocks noGrp="1" noChangeArrowheads="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Let’s look at the small business set-aside for a moment.  You have the ability to toggle this functionality on and off.  If you click it, a submenu will open allowing you to select the set-aside type.</a:t>
            </a:r>
          </a:p>
        </p:txBody>
      </p:sp>
    </p:spTree>
    <p:extLst>
      <p:ext uri="{BB962C8B-B14F-4D97-AF65-F5344CB8AC3E}">
        <p14:creationId xmlns:p14="http://schemas.microsoft.com/office/powerpoint/2010/main" val="1892412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Unlike filters, set-asides can only be set for ONE designation, so use this in tandem with the toggle at the left to see which vendors meet which designations.  Once you make a choice, the RFQ will only be visible to vendors who meet the designation.  </a:t>
            </a:r>
          </a:p>
        </p:txBody>
      </p:sp>
      <p:sp>
        <p:nvSpPr>
          <p:cNvPr id="4" name="Slide Number Placeholder 3"/>
          <p:cNvSpPr>
            <a:spLocks noGrp="1"/>
          </p:cNvSpPr>
          <p:nvPr>
            <p:ph type="sldNum" sz="quarter" idx="5"/>
          </p:nvPr>
        </p:nvSpPr>
        <p:spPr/>
        <p:txBody>
          <a:bodyPr/>
          <a:lstStyle/>
          <a:p>
            <a:fld id="{1EA17250-56D1-8849-9C4F-9B4226955734}" type="slidenum">
              <a:rPr lang="en-US" smtClean="0"/>
              <a:t>53</a:t>
            </a:fld>
            <a:endParaRPr lang="en-US"/>
          </a:p>
        </p:txBody>
      </p:sp>
    </p:spTree>
    <p:extLst>
      <p:ext uri="{BB962C8B-B14F-4D97-AF65-F5344CB8AC3E}">
        <p14:creationId xmlns:p14="http://schemas.microsoft.com/office/powerpoint/2010/main" val="117739171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But here is what it would look like if we chose “SDVOSB”.</a:t>
            </a:r>
          </a:p>
        </p:txBody>
      </p:sp>
      <p:sp>
        <p:nvSpPr>
          <p:cNvPr id="4" name="Slide Number Placeholder 3"/>
          <p:cNvSpPr>
            <a:spLocks noGrp="1"/>
          </p:cNvSpPr>
          <p:nvPr>
            <p:ph type="sldNum" sz="quarter" idx="5"/>
          </p:nvPr>
        </p:nvSpPr>
        <p:spPr/>
        <p:txBody>
          <a:bodyPr/>
          <a:lstStyle/>
          <a:p>
            <a:fld id="{1EA17250-56D1-8849-9C4F-9B4226955734}" type="slidenum">
              <a:rPr lang="en-US" smtClean="0"/>
              <a:t>54</a:t>
            </a:fld>
            <a:endParaRPr lang="en-US"/>
          </a:p>
        </p:txBody>
      </p:sp>
    </p:spTree>
    <p:extLst>
      <p:ext uri="{BB962C8B-B14F-4D97-AF65-F5344CB8AC3E}">
        <p14:creationId xmlns:p14="http://schemas.microsoft.com/office/powerpoint/2010/main" val="419475371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FF3DF-FC05-4204-90DA-5A45827B8824}" type="slidenum">
              <a:rPr lang="en-US"/>
              <a:pPr/>
              <a:t>55</a:t>
            </a:fld>
            <a:endParaRPr lang="en-US"/>
          </a:p>
        </p:txBody>
      </p:sp>
      <p:sp>
        <p:nvSpPr>
          <p:cNvPr id="12290" name="Rectangle 2"/>
          <p:cNvSpPr>
            <a:spLocks noGrp="1" noRot="1" noChangeAspect="1" noChangeArrowheads="1" noTextEdit="1"/>
          </p:cNvSpPr>
          <p:nvPr>
            <p:ph type="sldImg"/>
          </p:nvPr>
        </p:nvSpPr>
        <p:spPr>
          <a:xfrm>
            <a:off x="381000" y="685800"/>
            <a:ext cx="6096000" cy="3429000"/>
          </a:xfrm>
          <a:ln/>
        </p:spPr>
      </p:sp>
      <p:sp>
        <p:nvSpPr>
          <p:cNvPr id="12291" name="Rectangle 3"/>
          <p:cNvSpPr>
            <a:spLocks noGrp="1" noChangeArrowheads="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Notice the message to verify if you want to send the RFQ to the number of vendors you’ve selected.  Click Yes.</a:t>
            </a:r>
          </a:p>
        </p:txBody>
      </p:sp>
    </p:spTree>
    <p:extLst>
      <p:ext uri="{BB962C8B-B14F-4D97-AF65-F5344CB8AC3E}">
        <p14:creationId xmlns:p14="http://schemas.microsoft.com/office/powerpoint/2010/main" val="58491632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After selecting our vendors, we arrive at the main prepare RFQ screen.  Now if you want to add additional vendors from another category, you would click the “add category” button, and go back through the selection process.</a:t>
            </a:r>
          </a:p>
          <a:p>
            <a:endParaRPr lang="en-US" dirty="0"/>
          </a:p>
        </p:txBody>
      </p:sp>
      <p:sp>
        <p:nvSpPr>
          <p:cNvPr id="4" name="Slide Number Placeholder 3"/>
          <p:cNvSpPr>
            <a:spLocks noGrp="1"/>
          </p:cNvSpPr>
          <p:nvPr>
            <p:ph type="sldNum" sz="quarter" idx="5"/>
          </p:nvPr>
        </p:nvSpPr>
        <p:spPr/>
        <p:txBody>
          <a:bodyPr/>
          <a:lstStyle/>
          <a:p>
            <a:fld id="{1EA17250-56D1-8849-9C4F-9B4226955734}" type="slidenum">
              <a:rPr lang="en-US" smtClean="0"/>
              <a:t>56</a:t>
            </a:fld>
            <a:endParaRPr lang="en-US"/>
          </a:p>
        </p:txBody>
      </p:sp>
    </p:spTree>
    <p:extLst>
      <p:ext uri="{BB962C8B-B14F-4D97-AF65-F5344CB8AC3E}">
        <p14:creationId xmlns:p14="http://schemas.microsoft.com/office/powerpoint/2010/main" val="129364076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B4F4CB-C378-48BF-8045-9344E1A6D3BF}" type="slidenum">
              <a:rPr lang="en-US"/>
              <a:pPr/>
              <a:t>57</a:t>
            </a:fld>
            <a:endParaRPr lang="en-US"/>
          </a:p>
        </p:txBody>
      </p:sp>
      <p:sp>
        <p:nvSpPr>
          <p:cNvPr id="11266" name="Rectangle 2"/>
          <p:cNvSpPr>
            <a:spLocks noGrp="1" noRot="1" noChangeAspect="1" noChangeArrowheads="1" noTextEdit="1"/>
          </p:cNvSpPr>
          <p:nvPr>
            <p:ph type="sldImg"/>
          </p:nvPr>
        </p:nvSpPr>
        <p:spPr>
          <a:xfrm>
            <a:off x="381000" y="685800"/>
            <a:ext cx="6096000" cy="3429000"/>
          </a:xfrm>
          <a:ln/>
        </p:spPr>
      </p:sp>
      <p:sp>
        <p:nvSpPr>
          <p:cNvPr id="11267" name="Rectangle 3"/>
          <p:cNvSpPr>
            <a:spLocks noGrp="1" noChangeArrowheads="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Click Save to save the RFQ.</a:t>
            </a:r>
          </a:p>
        </p:txBody>
      </p:sp>
    </p:spTree>
    <p:extLst>
      <p:ext uri="{BB962C8B-B14F-4D97-AF65-F5344CB8AC3E}">
        <p14:creationId xmlns:p14="http://schemas.microsoft.com/office/powerpoint/2010/main" val="12598989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Font typeface="Arial"/>
              <a:buNone/>
            </a:pPr>
            <a:r>
              <a:rPr lang="en-US" dirty="0"/>
              <a:t>For our example for building a conference room we need to add a second category of sources to the RFQ.  </a:t>
            </a:r>
          </a:p>
          <a:p>
            <a:pPr marL="0" lvl="0" indent="0" algn="l" rtl="0">
              <a:spcBef>
                <a:spcPts val="0"/>
              </a:spcBef>
              <a:spcAft>
                <a:spcPts val="0"/>
              </a:spcAft>
              <a:buClr>
                <a:schemeClr val="dk1"/>
              </a:buClr>
              <a:buFont typeface="Arial"/>
              <a:buNone/>
            </a:pPr>
            <a:r>
              <a:rPr lang="en-US" dirty="0"/>
              <a:t>We will look under the “</a:t>
            </a:r>
            <a:r>
              <a:rPr lang="en-US" b="1" dirty="0"/>
              <a:t>Furniture and Furnishings</a:t>
            </a:r>
            <a:r>
              <a:rPr lang="en-US" dirty="0"/>
              <a:t>” category.</a:t>
            </a:r>
          </a:p>
        </p:txBody>
      </p:sp>
      <p:sp>
        <p:nvSpPr>
          <p:cNvPr id="4" name="Slide Number Placeholder 3"/>
          <p:cNvSpPr>
            <a:spLocks noGrp="1"/>
          </p:cNvSpPr>
          <p:nvPr>
            <p:ph type="sldNum" sz="quarter" idx="5"/>
          </p:nvPr>
        </p:nvSpPr>
        <p:spPr/>
        <p:txBody>
          <a:bodyPr/>
          <a:lstStyle/>
          <a:p>
            <a:fld id="{1EA17250-56D1-8849-9C4F-9B4226955734}" type="slidenum">
              <a:rPr lang="en-US" smtClean="0"/>
              <a:t>58</a:t>
            </a:fld>
            <a:endParaRPr lang="en-US"/>
          </a:p>
        </p:txBody>
      </p:sp>
    </p:spTree>
    <p:extLst>
      <p:ext uri="{BB962C8B-B14F-4D97-AF65-F5344CB8AC3E}">
        <p14:creationId xmlns:p14="http://schemas.microsoft.com/office/powerpoint/2010/main" val="229249073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Browsing deeper </a:t>
            </a:r>
            <a:r>
              <a:rPr lang="en-US" dirty="0"/>
              <a:t>into the category, we have “furniture services”. Let’s click it.</a:t>
            </a:r>
          </a:p>
          <a:p>
            <a:endParaRPr lang="en-US" dirty="0"/>
          </a:p>
        </p:txBody>
      </p:sp>
      <p:sp>
        <p:nvSpPr>
          <p:cNvPr id="4" name="Slide Number Placeholder 3"/>
          <p:cNvSpPr>
            <a:spLocks noGrp="1"/>
          </p:cNvSpPr>
          <p:nvPr>
            <p:ph type="sldNum" sz="quarter" idx="5"/>
          </p:nvPr>
        </p:nvSpPr>
        <p:spPr/>
        <p:txBody>
          <a:bodyPr/>
          <a:lstStyle/>
          <a:p>
            <a:fld id="{1EA17250-56D1-8849-9C4F-9B4226955734}" type="slidenum">
              <a:rPr lang="en-US" smtClean="0"/>
              <a:t>59</a:t>
            </a:fld>
            <a:endParaRPr lang="en-US"/>
          </a:p>
        </p:txBody>
      </p:sp>
    </p:spTree>
    <p:extLst>
      <p:ext uri="{BB962C8B-B14F-4D97-AF65-F5344CB8AC3E}">
        <p14:creationId xmlns:p14="http://schemas.microsoft.com/office/powerpoint/2010/main" val="42673126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FF3DF-FC05-4204-90DA-5A45827B8824}" type="slidenum">
              <a:rPr lang="en-US"/>
              <a:pPr/>
              <a:t>6</a:t>
            </a:fld>
            <a:endParaRPr lang="en-US"/>
          </a:p>
        </p:txBody>
      </p:sp>
      <p:sp>
        <p:nvSpPr>
          <p:cNvPr id="12290" name="Rectangle 2"/>
          <p:cNvSpPr>
            <a:spLocks noGrp="1" noRot="1" noChangeAspect="1" noChangeArrowheads="1" noTextEdit="1"/>
          </p:cNvSpPr>
          <p:nvPr>
            <p:ph type="sldImg"/>
          </p:nvPr>
        </p:nvSpPr>
        <p:spPr>
          <a:xfrm>
            <a:off x="381000" y="685800"/>
            <a:ext cx="6096000" cy="3429000"/>
          </a:xfrm>
          <a:ln/>
        </p:spPr>
      </p:sp>
      <p:sp>
        <p:nvSpPr>
          <p:cNvPr id="12291" name="Rectangle 3"/>
          <p:cNvSpPr>
            <a:spLocks noGrp="1" noChangeArrowheads="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 couple of years ago, </a:t>
            </a:r>
            <a:r>
              <a:rPr lang="en-US" dirty="0" err="1"/>
              <a:t>eBuy</a:t>
            </a:r>
            <a:r>
              <a:rPr lang="en-US" dirty="0"/>
              <a:t> went through its first major refresh in well over a decade.  The refresh included an improved user-centric design. Many functions that used to require refreshing the page, are now handled in modals.  The difference in speed is phenomenal; users don’t have to wait for the entire page to reload before they toggle something.  </a:t>
            </a:r>
            <a:r>
              <a:rPr lang="en-US" dirty="0">
                <a:solidFill>
                  <a:srgbClr val="000000"/>
                </a:solidFill>
              </a:rPr>
              <a:t>Now registering you government PIV card is done with a few clicks of a button during new user registration.  There’s the addition of being able to bulk upload multiple line items to an RFQ instead of relying on manually one by one. We also included a feature to get more meaningful information from suppliers on why they choose NOT to submit a quote.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solidFill>
                <a:srgbClr val="000000"/>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rgbClr val="000000"/>
                </a:solidFill>
              </a:rPr>
              <a:t>There is a very recent change not shown in these slides where vendors can indicate they are “Interested” in quoting as a sort of interim notice to COs that they will likely submit a quote before the close date. </a:t>
            </a:r>
          </a:p>
          <a:p>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FF3DF-FC05-4204-90DA-5A45827B8824}" type="slidenum">
              <a:rPr lang="en-US"/>
              <a:pPr/>
              <a:t>60</a:t>
            </a:fld>
            <a:endParaRPr lang="en-US"/>
          </a:p>
        </p:txBody>
      </p:sp>
      <p:sp>
        <p:nvSpPr>
          <p:cNvPr id="12290" name="Rectangle 2"/>
          <p:cNvSpPr>
            <a:spLocks noGrp="1" noRot="1" noChangeAspect="1" noChangeArrowheads="1" noTextEdit="1"/>
          </p:cNvSpPr>
          <p:nvPr>
            <p:ph type="sldImg"/>
          </p:nvPr>
        </p:nvSpPr>
        <p:spPr>
          <a:xfrm>
            <a:off x="381000" y="685800"/>
            <a:ext cx="6096000" cy="3429000"/>
          </a:xfrm>
          <a:ln/>
        </p:spPr>
      </p:sp>
      <p:sp>
        <p:nvSpPr>
          <p:cNvPr id="12291" name="Rectangle 3"/>
          <p:cNvSpPr>
            <a:spLocks noGrp="1" noChangeArrowheads="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We’re looking for design services. </a:t>
            </a:r>
            <a:r>
              <a:rPr lang="en-US"/>
              <a:t>Reading </a:t>
            </a:r>
            <a:r>
              <a:rPr lang="en-US" dirty="0"/>
              <a:t>the description, it appears that this subcategory would contain those offerings.</a:t>
            </a:r>
          </a:p>
        </p:txBody>
      </p:sp>
    </p:spTree>
    <p:extLst>
      <p:ext uri="{BB962C8B-B14F-4D97-AF65-F5344CB8AC3E}">
        <p14:creationId xmlns:p14="http://schemas.microsoft.com/office/powerpoint/2010/main" val="53359195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Here is the list of vendors.  Just like before, we will hit “select all” and then click continue.</a:t>
            </a:r>
          </a:p>
        </p:txBody>
      </p:sp>
      <p:sp>
        <p:nvSpPr>
          <p:cNvPr id="4" name="Slide Number Placeholder 3"/>
          <p:cNvSpPr>
            <a:spLocks noGrp="1"/>
          </p:cNvSpPr>
          <p:nvPr>
            <p:ph type="sldNum" sz="quarter" idx="5"/>
          </p:nvPr>
        </p:nvSpPr>
        <p:spPr/>
        <p:txBody>
          <a:bodyPr/>
          <a:lstStyle/>
          <a:p>
            <a:fld id="{1EA17250-56D1-8849-9C4F-9B4226955734}" type="slidenum">
              <a:rPr lang="en-US" smtClean="0"/>
              <a:t>61</a:t>
            </a:fld>
            <a:endParaRPr lang="en-US"/>
          </a:p>
        </p:txBody>
      </p:sp>
    </p:spTree>
    <p:extLst>
      <p:ext uri="{BB962C8B-B14F-4D97-AF65-F5344CB8AC3E}">
        <p14:creationId xmlns:p14="http://schemas.microsoft.com/office/powerpoint/2010/main" val="336950332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B4F4CB-C378-48BF-8045-9344E1A6D3BF}" type="slidenum">
              <a:rPr lang="en-US"/>
              <a:pPr/>
              <a:t>62</a:t>
            </a:fld>
            <a:endParaRPr lang="en-US"/>
          </a:p>
        </p:txBody>
      </p:sp>
      <p:sp>
        <p:nvSpPr>
          <p:cNvPr id="11266" name="Rectangle 2"/>
          <p:cNvSpPr>
            <a:spLocks noGrp="1" noRot="1" noChangeAspect="1" noChangeArrowheads="1" noTextEdit="1"/>
          </p:cNvSpPr>
          <p:nvPr>
            <p:ph type="sldImg"/>
          </p:nvPr>
        </p:nvSpPr>
        <p:spPr>
          <a:xfrm>
            <a:off x="381000" y="685800"/>
            <a:ext cx="6096000" cy="3429000"/>
          </a:xfrm>
          <a:ln/>
        </p:spPr>
      </p:sp>
      <p:sp>
        <p:nvSpPr>
          <p:cNvPr id="11267" name="Rectangle 3"/>
          <p:cNvSpPr>
            <a:spLocks noGrp="1" noChangeArrowheads="1"/>
          </p:cNvSpPr>
          <p:nvPr>
            <p:ph type="body" idx="1"/>
          </p:nvPr>
        </p:nvSpPr>
        <p:spPr/>
        <p:txBody>
          <a:bodyPr/>
          <a:lstStyle/>
          <a:p>
            <a:pPr marL="0" lvl="0" indent="0" algn="l" rtl="0">
              <a:spcBef>
                <a:spcPts val="0"/>
              </a:spcBef>
              <a:spcAft>
                <a:spcPts val="0"/>
              </a:spcAft>
              <a:buClr>
                <a:schemeClr val="dk1"/>
              </a:buClr>
              <a:buFont typeface="Arial"/>
              <a:buNone/>
            </a:pPr>
            <a:r>
              <a:rPr lang="en-US" dirty="0"/>
              <a:t>You may notice that the navigation trail up here is growing.  Each of those buttons lets you revisit the parts of the RFQ that you configured before.  This interface is much more powerful and lets you make changes to anything you set up before.  You can pretty much jump to any section of the RFQ process.</a:t>
            </a:r>
          </a:p>
          <a:p>
            <a:pPr marL="0" lvl="0" indent="0" algn="l" rtl="0">
              <a:spcBef>
                <a:spcPts val="360"/>
              </a:spcBef>
              <a:spcAft>
                <a:spcPts val="0"/>
              </a:spcAft>
              <a:buClr>
                <a:schemeClr val="dk1"/>
              </a:buClr>
              <a:buFont typeface="Arial"/>
              <a:buNone/>
            </a:pPr>
            <a:r>
              <a:rPr lang="en-US" dirty="0"/>
              <a:t>Also, notice the left side navigation where it indicates My RFQ Progress.  It has links that will allow you to jump to any part of the RFQ.  It also shows which items are completed, which require action and which ones are optional.</a:t>
            </a:r>
          </a:p>
        </p:txBody>
      </p:sp>
    </p:spTree>
    <p:extLst>
      <p:ext uri="{BB962C8B-B14F-4D97-AF65-F5344CB8AC3E}">
        <p14:creationId xmlns:p14="http://schemas.microsoft.com/office/powerpoint/2010/main" val="25509453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Here, is a zoomed in view of that progress navigation table.  You can see each section and what is required.  We will cover each section one at a time.</a:t>
            </a:r>
          </a:p>
          <a:p>
            <a:endParaRPr lang="en-US" dirty="0"/>
          </a:p>
        </p:txBody>
      </p:sp>
      <p:sp>
        <p:nvSpPr>
          <p:cNvPr id="4" name="Slide Number Placeholder 3"/>
          <p:cNvSpPr>
            <a:spLocks noGrp="1"/>
          </p:cNvSpPr>
          <p:nvPr>
            <p:ph type="sldNum" sz="quarter" idx="5"/>
          </p:nvPr>
        </p:nvSpPr>
        <p:spPr/>
        <p:txBody>
          <a:bodyPr/>
          <a:lstStyle/>
          <a:p>
            <a:fld id="{1EA17250-56D1-8849-9C4F-9B4226955734}" type="slidenum">
              <a:rPr lang="en-US" smtClean="0"/>
              <a:t>63</a:t>
            </a:fld>
            <a:endParaRPr lang="en-US"/>
          </a:p>
        </p:txBody>
      </p:sp>
    </p:spTree>
    <p:extLst>
      <p:ext uri="{BB962C8B-B14F-4D97-AF65-F5344CB8AC3E}">
        <p14:creationId xmlns:p14="http://schemas.microsoft.com/office/powerpoint/2010/main" val="242609842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Font typeface="Arial"/>
              <a:buNone/>
            </a:pPr>
            <a:r>
              <a:rPr lang="en-US" dirty="0"/>
              <a:t>We’ll start with the “complementary SINs” section.  This is where you can add whether or not you want to add:</a:t>
            </a:r>
          </a:p>
          <a:p>
            <a:pPr marL="171450" lvl="0" indent="-171450" algn="l" rtl="0">
              <a:spcBef>
                <a:spcPts val="360"/>
              </a:spcBef>
              <a:spcAft>
                <a:spcPts val="0"/>
              </a:spcAft>
              <a:buClr>
                <a:schemeClr val="dk1"/>
              </a:buClr>
              <a:buSzPts val="1200"/>
              <a:buFont typeface="Calibri"/>
              <a:buChar char="-"/>
            </a:pPr>
            <a:r>
              <a:rPr lang="en-US" dirty="0"/>
              <a:t>Ancillary: Ancillary supplies and/or services are support supplies and/or services which are not within the scope of any other SIN on this schedule.</a:t>
            </a:r>
          </a:p>
          <a:p>
            <a:pPr marL="171450" lvl="0" indent="-171450" algn="l" rtl="0">
              <a:spcBef>
                <a:spcPts val="360"/>
              </a:spcBef>
              <a:spcAft>
                <a:spcPts val="0"/>
              </a:spcAft>
              <a:buClr>
                <a:schemeClr val="dk1"/>
              </a:buClr>
              <a:buSzPts val="1200"/>
              <a:buFont typeface="Calibri"/>
              <a:buChar char="-"/>
            </a:pPr>
            <a:r>
              <a:rPr lang="en-US" dirty="0"/>
              <a:t>Ancillary repair and alterations (ANCRA): Includes ancillary repair and alteration services ordered in conjunction with the delivery, or installation of products or services.</a:t>
            </a:r>
          </a:p>
          <a:p>
            <a:pPr marL="171450" lvl="0" indent="-171450" algn="l" rtl="0">
              <a:spcBef>
                <a:spcPts val="360"/>
              </a:spcBef>
              <a:spcAft>
                <a:spcPts val="0"/>
              </a:spcAft>
              <a:buClr>
                <a:schemeClr val="dk1"/>
              </a:buClr>
              <a:buSzPts val="1200"/>
              <a:buFont typeface="Calibri"/>
              <a:buChar char="-"/>
            </a:pPr>
            <a:r>
              <a:rPr lang="en-US" dirty="0"/>
              <a:t>Order Level Materials (OLMs): OLMs are supplies and/or services acquired in direct support of an individual task or delivery order placed against a Schedule contract or BPA.</a:t>
            </a:r>
          </a:p>
          <a:p>
            <a:pPr marL="171450" lvl="0" indent="-95250" algn="l" rtl="0">
              <a:spcBef>
                <a:spcPts val="360"/>
              </a:spcBef>
              <a:spcAft>
                <a:spcPts val="0"/>
              </a:spcAft>
              <a:buClr>
                <a:schemeClr val="dk1"/>
              </a:buClr>
              <a:buSzPts val="1200"/>
              <a:buFont typeface="Calibri"/>
              <a:buNone/>
            </a:pPr>
            <a:endParaRPr lang="en-US" dirty="0"/>
          </a:p>
          <a:p>
            <a:pPr marL="0" lvl="0" indent="0" algn="l" rtl="0">
              <a:spcBef>
                <a:spcPts val="360"/>
              </a:spcBef>
              <a:spcAft>
                <a:spcPts val="0"/>
              </a:spcAft>
              <a:buClr>
                <a:schemeClr val="dk1"/>
              </a:buClr>
              <a:buSzPts val="1200"/>
              <a:buFont typeface="Calibri"/>
              <a:buNone/>
            </a:pPr>
            <a:r>
              <a:rPr lang="en-US" dirty="0"/>
              <a:t>We’ll select them all in this example.</a:t>
            </a:r>
          </a:p>
          <a:p>
            <a:endParaRPr lang="en-US" dirty="0"/>
          </a:p>
        </p:txBody>
      </p:sp>
      <p:sp>
        <p:nvSpPr>
          <p:cNvPr id="4" name="Slide Number Placeholder 3"/>
          <p:cNvSpPr>
            <a:spLocks noGrp="1"/>
          </p:cNvSpPr>
          <p:nvPr>
            <p:ph type="sldNum" sz="quarter" idx="5"/>
          </p:nvPr>
        </p:nvSpPr>
        <p:spPr/>
        <p:txBody>
          <a:bodyPr/>
          <a:lstStyle/>
          <a:p>
            <a:fld id="{1EA17250-56D1-8849-9C4F-9B4226955734}" type="slidenum">
              <a:rPr lang="en-US" smtClean="0"/>
              <a:t>64</a:t>
            </a:fld>
            <a:endParaRPr lang="en-US"/>
          </a:p>
        </p:txBody>
      </p:sp>
    </p:spTree>
    <p:extLst>
      <p:ext uri="{BB962C8B-B14F-4D97-AF65-F5344CB8AC3E}">
        <p14:creationId xmlns:p14="http://schemas.microsoft.com/office/powerpoint/2010/main" val="336025648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FF3DF-FC05-4204-90DA-5A45827B8824}" type="slidenum">
              <a:rPr lang="en-US"/>
              <a:pPr/>
              <a:t>65</a:t>
            </a:fld>
            <a:endParaRPr lang="en-US"/>
          </a:p>
        </p:txBody>
      </p:sp>
      <p:sp>
        <p:nvSpPr>
          <p:cNvPr id="12290" name="Rectangle 2"/>
          <p:cNvSpPr>
            <a:spLocks noGrp="1" noRot="1" noChangeAspect="1" noChangeArrowheads="1" noTextEdit="1"/>
          </p:cNvSpPr>
          <p:nvPr>
            <p:ph type="sldImg"/>
          </p:nvPr>
        </p:nvSpPr>
        <p:spPr>
          <a:xfrm>
            <a:off x="381000" y="685800"/>
            <a:ext cx="6096000" cy="3429000"/>
          </a:xfrm>
          <a:ln/>
        </p:spPr>
      </p:sp>
      <p:sp>
        <p:nvSpPr>
          <p:cNvPr id="12291" name="Rectangle 3"/>
          <p:cNvSpPr>
            <a:spLocks noGrp="1" noChangeArrowheads="1"/>
          </p:cNvSpPr>
          <p:nvPr>
            <p:ph type="body" idx="1"/>
          </p:nvPr>
        </p:nvSpPr>
        <p:spPr/>
        <p:txBody>
          <a:bodyPr/>
          <a:lstStyle/>
          <a:p>
            <a:pPr marL="0" lvl="0" indent="0" algn="l" rtl="0">
              <a:spcBef>
                <a:spcPts val="0"/>
              </a:spcBef>
              <a:spcAft>
                <a:spcPts val="0"/>
              </a:spcAft>
              <a:buClr>
                <a:schemeClr val="dk1"/>
              </a:buClr>
              <a:buFont typeface="Arial"/>
              <a:buNone/>
            </a:pPr>
            <a:r>
              <a:rPr lang="en-US" dirty="0"/>
              <a:t>Now we’ll move onto the RFQ info section, where we put in the basic details about the request.</a:t>
            </a:r>
          </a:p>
          <a:p>
            <a:pPr marL="0" lvl="0" indent="0" algn="l" rtl="0">
              <a:spcBef>
                <a:spcPts val="360"/>
              </a:spcBef>
              <a:spcAft>
                <a:spcPts val="0"/>
              </a:spcAft>
              <a:buClr>
                <a:schemeClr val="dk1"/>
              </a:buClr>
              <a:buFont typeface="Arial"/>
              <a:buNone/>
            </a:pPr>
            <a:r>
              <a:rPr lang="en-US" dirty="0"/>
              <a:t>We’ll start with the RFQ title.  You want to give your RFQ a clear and descriptive title.  Vendors may look through a large number of RFQs at any given time.  A descriptive title makes it easier for vendors to understand what it is you are looking for quotes on.</a:t>
            </a:r>
          </a:p>
          <a:p>
            <a:pPr marL="0" lvl="0" indent="0" algn="l" rtl="0">
              <a:spcBef>
                <a:spcPts val="360"/>
              </a:spcBef>
              <a:spcAft>
                <a:spcPts val="0"/>
              </a:spcAft>
              <a:buClr>
                <a:schemeClr val="dk1"/>
              </a:buClr>
              <a:buFont typeface="Arial"/>
              <a:buNone/>
            </a:pPr>
            <a:r>
              <a:rPr lang="en-US" dirty="0"/>
              <a:t>The reference number field is optional, and can be used for an internal control number you may have (or anything else you might need).</a:t>
            </a:r>
          </a:p>
          <a:p>
            <a:pPr marL="0" lvl="0" indent="0" algn="l" rtl="0">
              <a:spcBef>
                <a:spcPts val="360"/>
              </a:spcBef>
              <a:spcAft>
                <a:spcPts val="0"/>
              </a:spcAft>
              <a:buClr>
                <a:schemeClr val="dk1"/>
              </a:buClr>
              <a:buFont typeface="Arial"/>
              <a:buNone/>
            </a:pPr>
            <a:endParaRPr lang="en-US" dirty="0"/>
          </a:p>
          <a:p>
            <a:pPr marL="0" lvl="0" indent="0" algn="l" rtl="0">
              <a:spcBef>
                <a:spcPts val="360"/>
              </a:spcBef>
              <a:spcAft>
                <a:spcPts val="0"/>
              </a:spcAft>
              <a:buClr>
                <a:schemeClr val="dk1"/>
              </a:buClr>
              <a:buFont typeface="Arial"/>
              <a:buNone/>
            </a:pPr>
            <a:r>
              <a:rPr lang="en-US" dirty="0"/>
              <a:t>The description field is probably the most important aspect of </a:t>
            </a:r>
            <a:r>
              <a:rPr lang="en-US" dirty="0" err="1"/>
              <a:t>eBuy</a:t>
            </a:r>
            <a:r>
              <a:rPr lang="en-US" dirty="0"/>
              <a:t>.  Use it to emphasize any critical points that you want to make sure are clear.  Some folks will emphasize evaluation criteria, or will reiterate critical requirements.  Some will use it to describe the request in its entirety.</a:t>
            </a:r>
          </a:p>
          <a:p>
            <a:pPr marL="0" lvl="0" indent="0" algn="l" rtl="0">
              <a:spcBef>
                <a:spcPts val="360"/>
              </a:spcBef>
              <a:spcAft>
                <a:spcPts val="0"/>
              </a:spcAft>
              <a:buClr>
                <a:schemeClr val="dk1"/>
              </a:buClr>
              <a:buFont typeface="Arial"/>
              <a:buNone/>
            </a:pPr>
            <a:r>
              <a:rPr lang="en-US" dirty="0"/>
              <a:t>The default close time is 5 calendar days from RFQ creation, and the absolute minimum is 48 hours.  Please give consideration to the complexity of your RFQ when you are setting the close time.  If you are just looking  for volume discounts off a standard price, then a week might be long enough for vendors to quote.  If you are doing something much more complex, then you will want to give vendors more time.</a:t>
            </a:r>
          </a:p>
        </p:txBody>
      </p:sp>
    </p:spTree>
    <p:extLst>
      <p:ext uri="{BB962C8B-B14F-4D97-AF65-F5344CB8AC3E}">
        <p14:creationId xmlns:p14="http://schemas.microsoft.com/office/powerpoint/2010/main" val="126833257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Font typeface="Arial"/>
              <a:buNone/>
            </a:pPr>
            <a:r>
              <a:rPr lang="en-US" dirty="0"/>
              <a:t>Here are the RFQ info fields, all filled out.</a:t>
            </a:r>
          </a:p>
          <a:p>
            <a:pPr marL="0" lvl="0" indent="0" algn="l" rtl="0">
              <a:spcBef>
                <a:spcPts val="0"/>
              </a:spcBef>
              <a:spcAft>
                <a:spcPts val="0"/>
              </a:spcAft>
              <a:buClr>
                <a:schemeClr val="dk1"/>
              </a:buClr>
              <a:buFont typeface="Arial"/>
              <a:buNone/>
            </a:pPr>
            <a:endParaRPr lang="en-US" dirty="0"/>
          </a:p>
          <a:p>
            <a:pPr marL="0" lvl="0" indent="0" algn="l" rtl="0">
              <a:spcBef>
                <a:spcPts val="0"/>
              </a:spcBef>
              <a:spcAft>
                <a:spcPts val="0"/>
              </a:spcAft>
              <a:buClr>
                <a:schemeClr val="dk1"/>
              </a:buClr>
              <a:buFont typeface="Arial"/>
              <a:buNone/>
            </a:pPr>
            <a:r>
              <a:rPr lang="en-US" dirty="0"/>
              <a:t>Note that “Seeking Sources or Information only” is not selected because we are submitting an Request for Quote (RFQ), and not performing market research.</a:t>
            </a:r>
          </a:p>
          <a:p>
            <a:pPr marL="0" lvl="0" indent="0" algn="l" rtl="0">
              <a:spcBef>
                <a:spcPts val="0"/>
              </a:spcBef>
              <a:spcAft>
                <a:spcPts val="0"/>
              </a:spcAft>
              <a:buClr>
                <a:schemeClr val="dk1"/>
              </a:buClr>
              <a:buFont typeface="Arial"/>
              <a:buNone/>
            </a:pPr>
            <a:endParaRPr lang="en-US" dirty="0"/>
          </a:p>
          <a:p>
            <a:pPr marL="0" lvl="0" indent="0" algn="l" rtl="0">
              <a:spcBef>
                <a:spcPts val="0"/>
              </a:spcBef>
              <a:spcAft>
                <a:spcPts val="0"/>
              </a:spcAft>
              <a:buClr>
                <a:schemeClr val="dk1"/>
              </a:buClr>
              <a:buSzPts val="1100"/>
              <a:buFont typeface="Arial"/>
              <a:buNone/>
            </a:pPr>
            <a:r>
              <a:rPr lang="en-US" dirty="0"/>
              <a:t>The ‘Seeking Sources or information only’ checkbox is an optional field that is also commonly referred to as</a:t>
            </a:r>
          </a:p>
          <a:p>
            <a:pPr marL="0" lvl="0" indent="0" algn="l" rtl="0">
              <a:spcBef>
                <a:spcPts val="0"/>
              </a:spcBef>
              <a:spcAft>
                <a:spcPts val="0"/>
              </a:spcAft>
              <a:buClr>
                <a:schemeClr val="dk1"/>
              </a:buClr>
              <a:buSzPts val="1100"/>
              <a:buFont typeface="Arial"/>
              <a:buNone/>
            </a:pPr>
            <a:r>
              <a:rPr lang="en-US" dirty="0"/>
              <a:t>Request for Information (RFI). By selecting this box, you are informing contractors that your RFQ is for</a:t>
            </a:r>
          </a:p>
          <a:p>
            <a:pPr marL="0" lvl="0" indent="0" algn="l" rtl="0">
              <a:spcBef>
                <a:spcPts val="0"/>
              </a:spcBef>
              <a:spcAft>
                <a:spcPts val="0"/>
              </a:spcAft>
              <a:buClr>
                <a:schemeClr val="dk1"/>
              </a:buClr>
              <a:buSzPts val="1100"/>
              <a:buFont typeface="Arial"/>
              <a:buNone/>
            </a:pPr>
            <a:r>
              <a:rPr lang="en-US" dirty="0"/>
              <a:t>information only or you are only conducting market research. Please note that eBuy instructs contractors that</a:t>
            </a:r>
          </a:p>
          <a:p>
            <a:pPr marL="0" lvl="0" indent="0" algn="l" rtl="0">
              <a:spcBef>
                <a:spcPts val="0"/>
              </a:spcBef>
              <a:spcAft>
                <a:spcPts val="0"/>
              </a:spcAft>
              <a:buClr>
                <a:schemeClr val="dk1"/>
              </a:buClr>
              <a:buSzPts val="1100"/>
              <a:buFont typeface="Arial"/>
              <a:buNone/>
            </a:pPr>
            <a:r>
              <a:rPr lang="en-US" dirty="0"/>
              <a:t>they should not quote on RFQs that are for seeking sources.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Why use Seeking Sources? Seeking sources (or RFIs) are a helpful market research tool that can help answer</a:t>
            </a:r>
          </a:p>
          <a:p>
            <a:pPr marL="0" lvl="0" indent="0" algn="l" rtl="0">
              <a:spcBef>
                <a:spcPts val="0"/>
              </a:spcBef>
              <a:spcAft>
                <a:spcPts val="0"/>
              </a:spcAft>
              <a:buClr>
                <a:schemeClr val="dk1"/>
              </a:buClr>
              <a:buSzPts val="1100"/>
              <a:buFont typeface="Arial"/>
              <a:buNone/>
            </a:pPr>
            <a:r>
              <a:rPr lang="en-US" dirty="0"/>
              <a:t>many questions:</a:t>
            </a:r>
          </a:p>
          <a:p>
            <a:pPr marL="0" lvl="0" indent="0" algn="l" rtl="0">
              <a:spcBef>
                <a:spcPts val="0"/>
              </a:spcBef>
              <a:spcAft>
                <a:spcPts val="0"/>
              </a:spcAft>
              <a:buClr>
                <a:schemeClr val="dk1"/>
              </a:buClr>
              <a:buFont typeface="Arial"/>
              <a:buNone/>
            </a:pPr>
            <a:endParaRPr lang="en-US" dirty="0"/>
          </a:p>
          <a:p>
            <a:pPr marL="0" lvl="0" indent="0" algn="l" rtl="0">
              <a:spcBef>
                <a:spcPts val="0"/>
              </a:spcBef>
              <a:spcAft>
                <a:spcPts val="0"/>
              </a:spcAft>
              <a:buClr>
                <a:schemeClr val="dk1"/>
              </a:buClr>
              <a:buFont typeface="Arial"/>
              <a:buNone/>
            </a:pPr>
            <a:r>
              <a:rPr lang="en-US" dirty="0"/>
              <a:t>Are my requirements clear?</a:t>
            </a:r>
          </a:p>
          <a:p>
            <a:pPr marL="0" lvl="0" indent="0" algn="l" rtl="0">
              <a:spcBef>
                <a:spcPts val="0"/>
              </a:spcBef>
              <a:spcAft>
                <a:spcPts val="0"/>
              </a:spcAft>
              <a:buClr>
                <a:schemeClr val="dk1"/>
              </a:buClr>
              <a:buFont typeface="Arial"/>
              <a:buNone/>
            </a:pPr>
            <a:r>
              <a:rPr lang="en-US" dirty="0"/>
              <a:t>Which categories or solutions best meet my needs?</a:t>
            </a:r>
          </a:p>
          <a:p>
            <a:pPr marL="0" lvl="0" indent="0" algn="l" rtl="0">
              <a:spcBef>
                <a:spcPts val="0"/>
              </a:spcBef>
              <a:spcAft>
                <a:spcPts val="0"/>
              </a:spcAft>
              <a:buClr>
                <a:schemeClr val="dk1"/>
              </a:buClr>
              <a:buFont typeface="Arial"/>
              <a:buNone/>
            </a:pPr>
            <a:r>
              <a:rPr lang="en-US" dirty="0"/>
              <a:t>Are there contractors that can perform my requirement?</a:t>
            </a:r>
          </a:p>
          <a:p>
            <a:pPr marL="0" lvl="0" indent="0" algn="l" rtl="0">
              <a:spcBef>
                <a:spcPts val="0"/>
              </a:spcBef>
              <a:spcAft>
                <a:spcPts val="0"/>
              </a:spcAft>
              <a:buClr>
                <a:schemeClr val="dk1"/>
              </a:buClr>
              <a:buFont typeface="Arial"/>
              <a:buNone/>
            </a:pPr>
            <a:r>
              <a:rPr lang="en-US" dirty="0"/>
              <a:t>Are there contractors interested in performing my requirement?</a:t>
            </a:r>
          </a:p>
          <a:p>
            <a:endParaRPr lang="en-US" dirty="0"/>
          </a:p>
        </p:txBody>
      </p:sp>
      <p:sp>
        <p:nvSpPr>
          <p:cNvPr id="4" name="Slide Number Placeholder 3"/>
          <p:cNvSpPr>
            <a:spLocks noGrp="1"/>
          </p:cNvSpPr>
          <p:nvPr>
            <p:ph type="sldNum" sz="quarter" idx="5"/>
          </p:nvPr>
        </p:nvSpPr>
        <p:spPr/>
        <p:txBody>
          <a:bodyPr/>
          <a:lstStyle/>
          <a:p>
            <a:fld id="{1EA17250-56D1-8849-9C4F-9B4226955734}" type="slidenum">
              <a:rPr lang="en-US" smtClean="0"/>
              <a:t>66</a:t>
            </a:fld>
            <a:endParaRPr lang="en-US"/>
          </a:p>
        </p:txBody>
      </p:sp>
    </p:spTree>
    <p:extLst>
      <p:ext uri="{BB962C8B-B14F-4D97-AF65-F5344CB8AC3E}">
        <p14:creationId xmlns:p14="http://schemas.microsoft.com/office/powerpoint/2010/main" val="256333668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B4F4CB-C378-48BF-8045-9344E1A6D3BF}" type="slidenum">
              <a:rPr lang="en-US"/>
              <a:pPr/>
              <a:t>67</a:t>
            </a:fld>
            <a:endParaRPr lang="en-US"/>
          </a:p>
        </p:txBody>
      </p:sp>
      <p:sp>
        <p:nvSpPr>
          <p:cNvPr id="11266" name="Rectangle 2"/>
          <p:cNvSpPr>
            <a:spLocks noGrp="1" noRot="1" noChangeAspect="1" noChangeArrowheads="1" noTextEdit="1"/>
          </p:cNvSpPr>
          <p:nvPr>
            <p:ph type="sldImg"/>
          </p:nvPr>
        </p:nvSpPr>
        <p:spPr>
          <a:xfrm>
            <a:off x="381000" y="685800"/>
            <a:ext cx="6096000" cy="3429000"/>
          </a:xfrm>
          <a:ln/>
        </p:spPr>
      </p:sp>
      <p:sp>
        <p:nvSpPr>
          <p:cNvPr id="11267" name="Rectangle 3"/>
          <p:cNvSpPr>
            <a:spLocks noGrp="1" noChangeArrowheads="1"/>
          </p:cNvSpPr>
          <p:nvPr>
            <p:ph type="body" idx="1"/>
          </p:nvPr>
        </p:nvSpPr>
        <p:spPr/>
        <p:txBody>
          <a:bodyPr/>
          <a:lstStyle/>
          <a:p>
            <a:pPr marL="0" lvl="0" indent="0" algn="l" rtl="0">
              <a:spcBef>
                <a:spcPts val="0"/>
              </a:spcBef>
              <a:spcAft>
                <a:spcPts val="0"/>
              </a:spcAft>
              <a:buClr>
                <a:schemeClr val="dk1"/>
              </a:buClr>
              <a:buFont typeface="Arial"/>
              <a:buNone/>
            </a:pPr>
            <a:r>
              <a:rPr lang="en-US" dirty="0"/>
              <a:t>Next, we will consider options for delivery time.  There are three options.</a:t>
            </a:r>
          </a:p>
          <a:p>
            <a:pPr marL="0" lvl="0" indent="0" algn="l" rtl="0">
              <a:spcBef>
                <a:spcPts val="0"/>
              </a:spcBef>
              <a:spcAft>
                <a:spcPts val="0"/>
              </a:spcAft>
              <a:buClr>
                <a:schemeClr val="dk1"/>
              </a:buClr>
              <a:buFont typeface="Arial"/>
              <a:buNone/>
            </a:pPr>
            <a:endParaRPr lang="en-US" dirty="0"/>
          </a:p>
          <a:p>
            <a:pPr marL="0" lvl="0" indent="0" algn="l" rtl="0">
              <a:spcBef>
                <a:spcPts val="360"/>
              </a:spcBef>
              <a:spcAft>
                <a:spcPts val="0"/>
              </a:spcAft>
              <a:buClr>
                <a:schemeClr val="dk1"/>
              </a:buClr>
              <a:buFont typeface="Arial"/>
              <a:buNone/>
            </a:pPr>
            <a:r>
              <a:rPr lang="en-US" dirty="0"/>
              <a:t>The 1st is to request delivery a specific number of days after the order has been received. This is suited for products.  </a:t>
            </a:r>
          </a:p>
          <a:p>
            <a:pPr marL="0" lvl="0" indent="0" algn="l" rtl="0">
              <a:spcBef>
                <a:spcPts val="360"/>
              </a:spcBef>
              <a:spcAft>
                <a:spcPts val="0"/>
              </a:spcAft>
              <a:buClr>
                <a:schemeClr val="dk1"/>
              </a:buClr>
              <a:buFont typeface="Arial"/>
              <a:buNone/>
            </a:pPr>
            <a:endParaRPr lang="en-US" dirty="0"/>
          </a:p>
          <a:p>
            <a:pPr marL="0" lvl="0" indent="0" algn="l" rtl="0">
              <a:spcBef>
                <a:spcPts val="360"/>
              </a:spcBef>
              <a:spcAft>
                <a:spcPts val="0"/>
              </a:spcAft>
              <a:buClr>
                <a:schemeClr val="dk1"/>
              </a:buClr>
              <a:buFont typeface="Arial"/>
              <a:buNone/>
            </a:pPr>
            <a:r>
              <a:rPr lang="en-US" dirty="0"/>
              <a:t>2</a:t>
            </a:r>
            <a:r>
              <a:rPr lang="en-US" baseline="30000" dirty="0"/>
              <a:t>nd</a:t>
            </a:r>
            <a:r>
              <a:rPr lang="en-US" dirty="0"/>
              <a:t> is Date of award to date of completion - for when you do not have specific start and end dates.  </a:t>
            </a:r>
          </a:p>
          <a:p>
            <a:pPr marL="0" lvl="0" indent="0" algn="l" rtl="0">
              <a:spcBef>
                <a:spcPts val="360"/>
              </a:spcBef>
              <a:spcAft>
                <a:spcPts val="0"/>
              </a:spcAft>
              <a:buClr>
                <a:schemeClr val="dk1"/>
              </a:buClr>
              <a:buFont typeface="Arial"/>
              <a:buNone/>
            </a:pPr>
            <a:endParaRPr lang="en-US" dirty="0"/>
          </a:p>
          <a:p>
            <a:pPr marL="0" lvl="0" indent="0" algn="l" rtl="0">
              <a:spcBef>
                <a:spcPts val="360"/>
              </a:spcBef>
              <a:spcAft>
                <a:spcPts val="0"/>
              </a:spcAft>
              <a:buClr>
                <a:schemeClr val="dk1"/>
              </a:buClr>
              <a:buFont typeface="Arial"/>
              <a:buNone/>
            </a:pPr>
            <a:r>
              <a:rPr lang="en-US" dirty="0"/>
              <a:t>3</a:t>
            </a:r>
            <a:r>
              <a:rPr lang="en-US" baseline="30000" dirty="0"/>
              <a:t>rd</a:t>
            </a:r>
            <a:r>
              <a:rPr lang="en-US" dirty="0"/>
              <a:t> - Period of performance is for when you have a very specific begin and end date.  Say you are looking to get security services for a fiscal year.  You would know the exact begin and end date for the service.</a:t>
            </a:r>
          </a:p>
        </p:txBody>
      </p:sp>
    </p:spTree>
    <p:extLst>
      <p:ext uri="{BB962C8B-B14F-4D97-AF65-F5344CB8AC3E}">
        <p14:creationId xmlns:p14="http://schemas.microsoft.com/office/powerpoint/2010/main" val="249268321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Font typeface="Arial"/>
              <a:buNone/>
            </a:pPr>
            <a:r>
              <a:rPr lang="en-US" dirty="0"/>
              <a:t>Now we’ll move on to the “Attach Documents” section.  This section is optional, but very useful.  You can click on the “Drag files here or Choose” area to bring up a dialogue box, or you can drag files from a file explorer or desktop straight into the area.  Each file can be up to 100 MB in size.</a:t>
            </a:r>
          </a:p>
          <a:p>
            <a:pPr marL="0" lvl="0" indent="0" algn="l" rtl="0">
              <a:spcBef>
                <a:spcPts val="0"/>
              </a:spcBef>
              <a:spcAft>
                <a:spcPts val="0"/>
              </a:spcAft>
              <a:buClr>
                <a:schemeClr val="dk1"/>
              </a:buClr>
              <a:buFont typeface="Arial"/>
              <a:buNone/>
            </a:pPr>
            <a:endParaRPr lang="en-US" dirty="0"/>
          </a:p>
          <a:p>
            <a:pPr marL="0" lvl="0" indent="0" algn="l" rtl="0">
              <a:spcBef>
                <a:spcPts val="360"/>
              </a:spcBef>
              <a:spcAft>
                <a:spcPts val="0"/>
              </a:spcAft>
              <a:buClr>
                <a:schemeClr val="dk1"/>
              </a:buClr>
              <a:buFont typeface="Arial"/>
              <a:buNone/>
            </a:pPr>
            <a:r>
              <a:rPr lang="en-US" dirty="0"/>
              <a:t>You might upload spreadsheets of parts, or blueprints, schematics, designs, or anything that is relevant to your RFQ.  The upload interface has been modernized thanks to all of the comments received from customers.  </a:t>
            </a:r>
          </a:p>
        </p:txBody>
      </p:sp>
      <p:sp>
        <p:nvSpPr>
          <p:cNvPr id="4" name="Slide Number Placeholder 3"/>
          <p:cNvSpPr>
            <a:spLocks noGrp="1"/>
          </p:cNvSpPr>
          <p:nvPr>
            <p:ph type="sldNum" sz="quarter" idx="5"/>
          </p:nvPr>
        </p:nvSpPr>
        <p:spPr/>
        <p:txBody>
          <a:bodyPr/>
          <a:lstStyle/>
          <a:p>
            <a:fld id="{1EA17250-56D1-8849-9C4F-9B4226955734}" type="slidenum">
              <a:rPr lang="en-US" smtClean="0"/>
              <a:t>68</a:t>
            </a:fld>
            <a:endParaRPr lang="en-US"/>
          </a:p>
        </p:txBody>
      </p:sp>
    </p:spTree>
    <p:extLst>
      <p:ext uri="{BB962C8B-B14F-4D97-AF65-F5344CB8AC3E}">
        <p14:creationId xmlns:p14="http://schemas.microsoft.com/office/powerpoint/2010/main" val="133607393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We’ll click the upload area, and bring up the dialogue box. Select what you want to upload, and click “open”.</a:t>
            </a:r>
          </a:p>
          <a:p>
            <a:endParaRPr lang="en-US" dirty="0"/>
          </a:p>
        </p:txBody>
      </p:sp>
      <p:sp>
        <p:nvSpPr>
          <p:cNvPr id="4" name="Slide Number Placeholder 3"/>
          <p:cNvSpPr>
            <a:spLocks noGrp="1"/>
          </p:cNvSpPr>
          <p:nvPr>
            <p:ph type="sldNum" sz="quarter" idx="5"/>
          </p:nvPr>
        </p:nvSpPr>
        <p:spPr/>
        <p:txBody>
          <a:bodyPr/>
          <a:lstStyle/>
          <a:p>
            <a:fld id="{1EA17250-56D1-8849-9C4F-9B4226955734}" type="slidenum">
              <a:rPr lang="en-US" smtClean="0"/>
              <a:t>69</a:t>
            </a:fld>
            <a:endParaRPr lang="en-US"/>
          </a:p>
        </p:txBody>
      </p:sp>
    </p:spTree>
    <p:extLst>
      <p:ext uri="{BB962C8B-B14F-4D97-AF65-F5344CB8AC3E}">
        <p14:creationId xmlns:p14="http://schemas.microsoft.com/office/powerpoint/2010/main" val="28256488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
                <a:schemeClr val="dk1"/>
              </a:buClr>
              <a:buSzPts val="1100"/>
              <a:buFont typeface="Arial"/>
              <a:buNone/>
              <a:tabLst/>
              <a:defRPr/>
            </a:pPr>
            <a:r>
              <a:rPr lang="en-US" dirty="0"/>
              <a:t>This just shows some of the latest stats on usage of the system from FY 2022</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GSA is in the top 10 users of its own system, with the number 3 position.  3 of the top 4 (Airforce, Navy &amp; Army) are held by the Department of Defense.  IT by itself is almost 12,000 RFQs, which is about ¼ of the total activity.  “Set-aside” doesn’t mean everything not-set-aside was for large – it just means that set-asides were for small business exclusively.  The remainder were open to all, and may have been awarded small or awarded large.  The 3 quotes per RFQ thing helps reassure folks that they won’t be flooded with quotes, thereby making eBuy MORE work than just going to 3 vendors</a:t>
            </a:r>
            <a:endParaRPr lang="en-US" i="1" dirty="0">
              <a:solidFill>
                <a:srgbClr val="FF0000"/>
              </a:solidFill>
            </a:endParaRPr>
          </a:p>
          <a:p>
            <a:pPr marL="0" lvl="0" indent="0" algn="l" rtl="0">
              <a:spcBef>
                <a:spcPts val="360"/>
              </a:spcBef>
              <a:spcAft>
                <a:spcPts val="0"/>
              </a:spcAft>
              <a:buNone/>
            </a:pPr>
            <a:endParaRPr lang="en-US" dirty="0">
              <a:solidFill>
                <a:srgbClr val="FF0000"/>
              </a:solidFill>
            </a:endParaRPr>
          </a:p>
          <a:p>
            <a:pPr marL="0" lvl="0" indent="0" algn="l" rtl="0">
              <a:spcBef>
                <a:spcPts val="0"/>
              </a:spcBef>
              <a:spcAft>
                <a:spcPts val="0"/>
              </a:spcAft>
              <a:buClr>
                <a:schemeClr val="dk1"/>
              </a:buClr>
              <a:buSzPts val="1100"/>
              <a:buFont typeface="Arial"/>
              <a:buNone/>
            </a:pPr>
            <a:r>
              <a:rPr lang="en-US" dirty="0"/>
              <a:t>FY2022 showed a shift in where the most RFQs were posted.  In 2020, IT, OASIS, law enforcement, scientific and furniture were the top 5.  In 2021, IT remained number 1, with furniture and scientific taking 2 and 3; and then office supplies and industrial products.  Also, MAS, the consolidated schedule, is #1, though that is a technicality because of all the cross posting.</a:t>
            </a:r>
            <a:endParaRPr lang="en-US" i="1" dirty="0">
              <a:solidFill>
                <a:srgbClr val="FF0000"/>
              </a:solidFill>
            </a:endParaRPr>
          </a:p>
          <a:p>
            <a:endParaRPr lang="en-US" dirty="0"/>
          </a:p>
        </p:txBody>
      </p:sp>
      <p:sp>
        <p:nvSpPr>
          <p:cNvPr id="4" name="Slide Number Placeholder 3"/>
          <p:cNvSpPr>
            <a:spLocks noGrp="1"/>
          </p:cNvSpPr>
          <p:nvPr>
            <p:ph type="sldNum" sz="quarter" idx="5"/>
          </p:nvPr>
        </p:nvSpPr>
        <p:spPr/>
        <p:txBody>
          <a:bodyPr/>
          <a:lstStyle/>
          <a:p>
            <a:fld id="{1EA17250-56D1-8849-9C4F-9B4226955734}" type="slidenum">
              <a:rPr lang="en-US" smtClean="0"/>
              <a:t>7</a:t>
            </a:fld>
            <a:endParaRPr lang="en-US"/>
          </a:p>
        </p:txBody>
      </p:sp>
    </p:spTree>
    <p:extLst>
      <p:ext uri="{BB962C8B-B14F-4D97-AF65-F5344CB8AC3E}">
        <p14:creationId xmlns:p14="http://schemas.microsoft.com/office/powerpoint/2010/main" val="76553044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FF3DF-FC05-4204-90DA-5A45827B8824}" type="slidenum">
              <a:rPr lang="en-US"/>
              <a:pPr/>
              <a:t>70</a:t>
            </a:fld>
            <a:endParaRPr lang="en-US"/>
          </a:p>
        </p:txBody>
      </p:sp>
      <p:sp>
        <p:nvSpPr>
          <p:cNvPr id="12290" name="Rectangle 2"/>
          <p:cNvSpPr>
            <a:spLocks noGrp="1" noRot="1" noChangeAspect="1" noChangeArrowheads="1" noTextEdit="1"/>
          </p:cNvSpPr>
          <p:nvPr>
            <p:ph type="sldImg"/>
          </p:nvPr>
        </p:nvSpPr>
        <p:spPr>
          <a:xfrm>
            <a:off x="381000" y="685800"/>
            <a:ext cx="6096000" cy="3429000"/>
          </a:xfrm>
          <a:ln/>
        </p:spPr>
      </p:sp>
      <p:sp>
        <p:nvSpPr>
          <p:cNvPr id="12291" name="Rectangle 3"/>
          <p:cNvSpPr>
            <a:spLocks noGrp="1" noChangeArrowheads="1"/>
          </p:cNvSpPr>
          <p:nvPr>
            <p:ph type="body" idx="1"/>
          </p:nvPr>
        </p:nvSpPr>
        <p:spPr/>
        <p:txBody>
          <a:bodyPr/>
          <a:lstStyle/>
          <a:p>
            <a:pPr marL="0" lvl="0" indent="0" algn="l" rtl="0">
              <a:spcBef>
                <a:spcPts val="0"/>
              </a:spcBef>
              <a:spcAft>
                <a:spcPts val="0"/>
              </a:spcAft>
              <a:buClr>
                <a:schemeClr val="dk1"/>
              </a:buClr>
              <a:buFont typeface="Arial"/>
              <a:buNone/>
            </a:pPr>
            <a:r>
              <a:rPr lang="en-US" dirty="0"/>
              <a:t>Uploaded files will appear to the right of the interface.  </a:t>
            </a:r>
          </a:p>
          <a:p>
            <a:pPr marL="0" lvl="0" indent="0" algn="l" rtl="0">
              <a:spcBef>
                <a:spcPts val="360"/>
              </a:spcBef>
              <a:spcAft>
                <a:spcPts val="0"/>
              </a:spcAft>
              <a:buClr>
                <a:schemeClr val="dk1"/>
              </a:buClr>
              <a:buFont typeface="Arial"/>
              <a:buNone/>
            </a:pPr>
            <a:r>
              <a:rPr lang="en-US" dirty="0"/>
              <a:t>There is a set of instructions at the top of the interface regarding special characters and upload sizes.  Now we’ll move on to line items.</a:t>
            </a:r>
          </a:p>
        </p:txBody>
      </p:sp>
    </p:spTree>
    <p:extLst>
      <p:ext uri="{BB962C8B-B14F-4D97-AF65-F5344CB8AC3E}">
        <p14:creationId xmlns:p14="http://schemas.microsoft.com/office/powerpoint/2010/main" val="97969050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Font typeface="Arial"/>
              <a:buNone/>
            </a:pPr>
            <a:r>
              <a:rPr lang="en-US" dirty="0"/>
              <a:t>If specific products are being requested on the RFQ, space is provided to enter Line Items or upload a spreadsheet containing a list of line items. </a:t>
            </a:r>
          </a:p>
          <a:p>
            <a:pPr marL="0" lvl="0" indent="0" algn="l" rtl="0">
              <a:spcBef>
                <a:spcPts val="0"/>
              </a:spcBef>
              <a:spcAft>
                <a:spcPts val="0"/>
              </a:spcAft>
              <a:buClr>
                <a:schemeClr val="dk1"/>
              </a:buClr>
              <a:buFont typeface="Arial"/>
              <a:buNone/>
            </a:pPr>
            <a:r>
              <a:rPr lang="en-US" dirty="0"/>
              <a:t>Line items are optional, but can be very useful in situations like our example.  Vendors who offer the products will be able to quote directly on the line item.  We will fill this section out to show how it works.  Shipping addresses can be loaded from your profile.  If you only recently registered, now is a good time to start putting in addresses.</a:t>
            </a:r>
          </a:p>
        </p:txBody>
      </p:sp>
      <p:sp>
        <p:nvSpPr>
          <p:cNvPr id="4" name="Slide Number Placeholder 3"/>
          <p:cNvSpPr>
            <a:spLocks noGrp="1"/>
          </p:cNvSpPr>
          <p:nvPr>
            <p:ph type="sldNum" sz="quarter" idx="5"/>
          </p:nvPr>
        </p:nvSpPr>
        <p:spPr/>
        <p:txBody>
          <a:bodyPr/>
          <a:lstStyle/>
          <a:p>
            <a:fld id="{1EA17250-56D1-8849-9C4F-9B4226955734}" type="slidenum">
              <a:rPr lang="en-US" smtClean="0"/>
              <a:t>71</a:t>
            </a:fld>
            <a:endParaRPr lang="en-US"/>
          </a:p>
        </p:txBody>
      </p:sp>
    </p:spTree>
    <p:extLst>
      <p:ext uri="{BB962C8B-B14F-4D97-AF65-F5344CB8AC3E}">
        <p14:creationId xmlns:p14="http://schemas.microsoft.com/office/powerpoint/2010/main" val="402190879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B4F4CB-C378-48BF-8045-9344E1A6D3BF}" type="slidenum">
              <a:rPr lang="en-US"/>
              <a:pPr/>
              <a:t>72</a:t>
            </a:fld>
            <a:endParaRPr lang="en-US"/>
          </a:p>
        </p:txBody>
      </p:sp>
      <p:sp>
        <p:nvSpPr>
          <p:cNvPr id="11266" name="Rectangle 2"/>
          <p:cNvSpPr>
            <a:spLocks noGrp="1" noRot="1" noChangeAspect="1" noChangeArrowheads="1" noTextEdit="1"/>
          </p:cNvSpPr>
          <p:nvPr>
            <p:ph type="sldImg"/>
          </p:nvPr>
        </p:nvSpPr>
        <p:spPr>
          <a:xfrm>
            <a:off x="381000" y="685800"/>
            <a:ext cx="6096000" cy="3429000"/>
          </a:xfrm>
          <a:ln/>
        </p:spPr>
      </p:sp>
      <p:sp>
        <p:nvSpPr>
          <p:cNvPr id="11267" name="Rectangle 3"/>
          <p:cNvSpPr>
            <a:spLocks noGrp="1" noChangeArrowheads="1"/>
          </p:cNvSpPr>
          <p:nvPr>
            <p:ph type="body" idx="1"/>
          </p:nvPr>
        </p:nvSpPr>
        <p:spPr/>
        <p:txBody>
          <a:bodyPr/>
          <a:lstStyle/>
          <a:p>
            <a:pPr marL="0" lvl="0" indent="0" algn="l" rtl="0">
              <a:spcBef>
                <a:spcPts val="0"/>
              </a:spcBef>
              <a:spcAft>
                <a:spcPts val="0"/>
              </a:spcAft>
              <a:buClr>
                <a:schemeClr val="dk1"/>
              </a:buClr>
              <a:buFont typeface="Arial"/>
              <a:buNone/>
            </a:pPr>
            <a:r>
              <a:rPr lang="en-US" dirty="0"/>
              <a:t>A quick note.</a:t>
            </a:r>
          </a:p>
          <a:p>
            <a:pPr marL="0" lvl="0" indent="0" algn="l" rtl="0">
              <a:spcBef>
                <a:spcPts val="0"/>
              </a:spcBef>
              <a:spcAft>
                <a:spcPts val="0"/>
              </a:spcAft>
              <a:buClr>
                <a:schemeClr val="dk1"/>
              </a:buClr>
              <a:buFont typeface="Arial"/>
              <a:buNone/>
            </a:pPr>
            <a:r>
              <a:rPr lang="en-US" dirty="0"/>
              <a:t>You can also use GSA Advantage to do some research on some of the items I might want.  In this example, I can look for phones, screens, chairs, and more…</a:t>
            </a:r>
          </a:p>
          <a:p>
            <a:endParaRPr lang="en-US" dirty="0"/>
          </a:p>
        </p:txBody>
      </p:sp>
    </p:spTree>
    <p:extLst>
      <p:ext uri="{BB962C8B-B14F-4D97-AF65-F5344CB8AC3E}">
        <p14:creationId xmlns:p14="http://schemas.microsoft.com/office/powerpoint/2010/main" val="66304719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When just a few line items are being identified on the RFQ, we suggest using the “Add Line Item” feature and enter the line items one at a time.  But if you have a lot of line items you have the option to use an Excel template to upload them.  </a:t>
            </a:r>
            <a:r>
              <a:rPr lang="en-US" dirty="0" err="1"/>
              <a:t>Wel’ll</a:t>
            </a:r>
            <a:r>
              <a:rPr lang="en-US" dirty="0"/>
              <a:t> look at each option.  First if we Click Add Line Item.</a:t>
            </a:r>
          </a:p>
        </p:txBody>
      </p:sp>
      <p:sp>
        <p:nvSpPr>
          <p:cNvPr id="4" name="Slide Number Placeholder 3"/>
          <p:cNvSpPr>
            <a:spLocks noGrp="1"/>
          </p:cNvSpPr>
          <p:nvPr>
            <p:ph type="sldNum" sz="quarter" idx="5"/>
          </p:nvPr>
        </p:nvSpPr>
        <p:spPr/>
        <p:txBody>
          <a:bodyPr/>
          <a:lstStyle/>
          <a:p>
            <a:fld id="{1EA17250-56D1-8849-9C4F-9B4226955734}" type="slidenum">
              <a:rPr lang="en-US" smtClean="0"/>
              <a:t>73</a:t>
            </a:fld>
            <a:endParaRPr lang="en-US"/>
          </a:p>
        </p:txBody>
      </p:sp>
    </p:spTree>
    <p:extLst>
      <p:ext uri="{BB962C8B-B14F-4D97-AF65-F5344CB8AC3E}">
        <p14:creationId xmlns:p14="http://schemas.microsoft.com/office/powerpoint/2010/main" val="215320244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360"/>
              </a:spcBef>
              <a:spcAft>
                <a:spcPts val="0"/>
              </a:spcAft>
              <a:buClr>
                <a:schemeClr val="dk1"/>
              </a:buClr>
              <a:buFont typeface="Arial"/>
              <a:buNone/>
            </a:pPr>
            <a:r>
              <a:rPr lang="en-US" dirty="0"/>
              <a:t>Enter the needed line items.</a:t>
            </a:r>
          </a:p>
          <a:p>
            <a:pPr marL="0" lvl="0" indent="0" algn="l" rtl="0">
              <a:spcBef>
                <a:spcPts val="360"/>
              </a:spcBef>
              <a:spcAft>
                <a:spcPts val="0"/>
              </a:spcAft>
              <a:buClr>
                <a:schemeClr val="dk1"/>
              </a:buClr>
              <a:buFont typeface="Arial"/>
              <a:buNone/>
            </a:pPr>
            <a:endParaRPr lang="en-US" dirty="0"/>
          </a:p>
          <a:p>
            <a:pPr marL="0" lvl="0" indent="0" algn="l" rtl="0">
              <a:spcBef>
                <a:spcPts val="360"/>
              </a:spcBef>
              <a:spcAft>
                <a:spcPts val="0"/>
              </a:spcAft>
              <a:buClr>
                <a:schemeClr val="dk1"/>
              </a:buClr>
              <a:buFont typeface="Arial"/>
              <a:buNone/>
            </a:pPr>
            <a:r>
              <a:rPr lang="en-US" dirty="0"/>
              <a:t>Click “Add line items to RFQ”</a:t>
            </a:r>
          </a:p>
          <a:p>
            <a:endParaRPr lang="en-US" dirty="0"/>
          </a:p>
        </p:txBody>
      </p:sp>
      <p:sp>
        <p:nvSpPr>
          <p:cNvPr id="4" name="Slide Number Placeholder 3"/>
          <p:cNvSpPr>
            <a:spLocks noGrp="1"/>
          </p:cNvSpPr>
          <p:nvPr>
            <p:ph type="sldNum" sz="quarter" idx="5"/>
          </p:nvPr>
        </p:nvSpPr>
        <p:spPr/>
        <p:txBody>
          <a:bodyPr/>
          <a:lstStyle/>
          <a:p>
            <a:fld id="{1EA17250-56D1-8849-9C4F-9B4226955734}" type="slidenum">
              <a:rPr lang="en-US" smtClean="0"/>
              <a:t>74</a:t>
            </a:fld>
            <a:endParaRPr lang="en-US"/>
          </a:p>
        </p:txBody>
      </p:sp>
    </p:spTree>
    <p:extLst>
      <p:ext uri="{BB962C8B-B14F-4D97-AF65-F5344CB8AC3E}">
        <p14:creationId xmlns:p14="http://schemas.microsoft.com/office/powerpoint/2010/main" val="58123170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FF3DF-FC05-4204-90DA-5A45827B8824}" type="slidenum">
              <a:rPr lang="en-US"/>
              <a:pPr/>
              <a:t>75</a:t>
            </a:fld>
            <a:endParaRPr lang="en-US"/>
          </a:p>
        </p:txBody>
      </p:sp>
      <p:sp>
        <p:nvSpPr>
          <p:cNvPr id="12290" name="Rectangle 2"/>
          <p:cNvSpPr>
            <a:spLocks noGrp="1" noRot="1" noChangeAspect="1" noChangeArrowheads="1" noTextEdit="1"/>
          </p:cNvSpPr>
          <p:nvPr>
            <p:ph type="sldImg"/>
          </p:nvPr>
        </p:nvSpPr>
        <p:spPr>
          <a:xfrm>
            <a:off x="381000" y="685800"/>
            <a:ext cx="6096000" cy="3429000"/>
          </a:xfrm>
          <a:ln/>
        </p:spPr>
      </p:sp>
      <p:sp>
        <p:nvSpPr>
          <p:cNvPr id="12291" name="Rectangle 3"/>
          <p:cNvSpPr>
            <a:spLocks noGrp="1" noChangeArrowheads="1"/>
          </p:cNvSpPr>
          <p:nvPr>
            <p:ph type="body" idx="1"/>
          </p:nvPr>
        </p:nvSpPr>
        <p:spPr/>
        <p:txBody>
          <a:bodyPr/>
          <a:lstStyle/>
          <a:p>
            <a:pPr marL="0" lvl="0" indent="0" algn="l" rtl="0">
              <a:spcBef>
                <a:spcPts val="0"/>
              </a:spcBef>
              <a:spcAft>
                <a:spcPts val="0"/>
              </a:spcAft>
              <a:buNone/>
            </a:pPr>
            <a:r>
              <a:rPr lang="en-US" dirty="0"/>
              <a:t>If your RFQ will include many line items, eBuy offers a Bulk line item upload to assist in adding line items to the RFQ from a spreadsheet</a:t>
            </a:r>
          </a:p>
          <a:p>
            <a:pPr marL="0" lvl="0" indent="0" algn="l" rtl="0">
              <a:spcBef>
                <a:spcPts val="0"/>
              </a:spcBef>
              <a:spcAft>
                <a:spcPts val="0"/>
              </a:spcAft>
              <a:buNone/>
            </a:pPr>
            <a:r>
              <a:rPr lang="en-US" dirty="0"/>
              <a:t>From the pop-up window, download the spreadsheet template. This spreadsheet contains instructions and the columns/fields necessary to upload to the RFQ. </a:t>
            </a:r>
          </a:p>
        </p:txBody>
      </p:sp>
    </p:spTree>
    <p:extLst>
      <p:ext uri="{BB962C8B-B14F-4D97-AF65-F5344CB8AC3E}">
        <p14:creationId xmlns:p14="http://schemas.microsoft.com/office/powerpoint/2010/main" val="184066247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This is how the template looks after opening it.</a:t>
            </a:r>
          </a:p>
        </p:txBody>
      </p:sp>
      <p:sp>
        <p:nvSpPr>
          <p:cNvPr id="4" name="Slide Number Placeholder 3"/>
          <p:cNvSpPr>
            <a:spLocks noGrp="1"/>
          </p:cNvSpPr>
          <p:nvPr>
            <p:ph type="sldNum" sz="quarter" idx="5"/>
          </p:nvPr>
        </p:nvSpPr>
        <p:spPr/>
        <p:txBody>
          <a:bodyPr/>
          <a:lstStyle/>
          <a:p>
            <a:fld id="{1EA17250-56D1-8849-9C4F-9B4226955734}" type="slidenum">
              <a:rPr lang="en-US" smtClean="0"/>
              <a:t>76</a:t>
            </a:fld>
            <a:endParaRPr lang="en-US"/>
          </a:p>
        </p:txBody>
      </p:sp>
    </p:spTree>
    <p:extLst>
      <p:ext uri="{BB962C8B-B14F-4D97-AF65-F5344CB8AC3E}">
        <p14:creationId xmlns:p14="http://schemas.microsoft.com/office/powerpoint/2010/main" val="88246005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B4F4CB-C378-48BF-8045-9344E1A6D3BF}" type="slidenum">
              <a:rPr lang="en-US"/>
              <a:pPr/>
              <a:t>77</a:t>
            </a:fld>
            <a:endParaRPr lang="en-US"/>
          </a:p>
        </p:txBody>
      </p:sp>
      <p:sp>
        <p:nvSpPr>
          <p:cNvPr id="11266" name="Rectangle 2"/>
          <p:cNvSpPr>
            <a:spLocks noGrp="1" noRot="1" noChangeAspect="1" noChangeArrowheads="1" noTextEdit="1"/>
          </p:cNvSpPr>
          <p:nvPr>
            <p:ph type="sldImg"/>
          </p:nvPr>
        </p:nvSpPr>
        <p:spPr>
          <a:xfrm>
            <a:off x="381000" y="685800"/>
            <a:ext cx="6096000" cy="3429000"/>
          </a:xfrm>
          <a:ln/>
        </p:spPr>
      </p:sp>
      <p:sp>
        <p:nvSpPr>
          <p:cNvPr id="11267" name="Rectangle 3"/>
          <p:cNvSpPr>
            <a:spLocks noGrp="1" noChangeArrowheads="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Review and follow the notes as you enter your line items.  Enter the mandatory line item fields into the spreadsheet.   Upload the spreadsheet using the drag and drop or choose file function.</a:t>
            </a:r>
          </a:p>
          <a:p>
            <a:endParaRPr lang="en-US" dirty="0"/>
          </a:p>
        </p:txBody>
      </p:sp>
    </p:spTree>
    <p:extLst>
      <p:ext uri="{BB962C8B-B14F-4D97-AF65-F5344CB8AC3E}">
        <p14:creationId xmlns:p14="http://schemas.microsoft.com/office/powerpoint/2010/main" val="276708336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If any errors are found in the uploaded spreadsheet, to assist in the error resolution, eBuy will create a new spreadsheet of your line items, highlighting the errors in red.  Each highlighted field must be fixed before the line items can be added to the RFQ. Please download this spreadsheet, fix the errors, and re-upload the spreadsheet.</a:t>
            </a:r>
          </a:p>
          <a:p>
            <a:endParaRPr lang="en-US" dirty="0"/>
          </a:p>
        </p:txBody>
      </p:sp>
      <p:sp>
        <p:nvSpPr>
          <p:cNvPr id="4" name="Slide Number Placeholder 3"/>
          <p:cNvSpPr>
            <a:spLocks noGrp="1"/>
          </p:cNvSpPr>
          <p:nvPr>
            <p:ph type="sldNum" sz="quarter" idx="5"/>
          </p:nvPr>
        </p:nvSpPr>
        <p:spPr/>
        <p:txBody>
          <a:bodyPr/>
          <a:lstStyle/>
          <a:p>
            <a:fld id="{1EA17250-56D1-8849-9C4F-9B4226955734}" type="slidenum">
              <a:rPr lang="en-US" smtClean="0"/>
              <a:t>78</a:t>
            </a:fld>
            <a:endParaRPr lang="en-US"/>
          </a:p>
        </p:txBody>
      </p:sp>
    </p:spTree>
    <p:extLst>
      <p:ext uri="{BB962C8B-B14F-4D97-AF65-F5344CB8AC3E}">
        <p14:creationId xmlns:p14="http://schemas.microsoft.com/office/powerpoint/2010/main" val="180926125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line items upload successfully.  Click “Add Line Items to RFQ” to record the line items on your RFQ.</a:t>
            </a:r>
          </a:p>
          <a:p>
            <a:endParaRPr lang="en-US" dirty="0"/>
          </a:p>
        </p:txBody>
      </p:sp>
      <p:sp>
        <p:nvSpPr>
          <p:cNvPr id="4" name="Slide Number Placeholder 3"/>
          <p:cNvSpPr>
            <a:spLocks noGrp="1"/>
          </p:cNvSpPr>
          <p:nvPr>
            <p:ph type="sldNum" sz="quarter" idx="5"/>
          </p:nvPr>
        </p:nvSpPr>
        <p:spPr/>
        <p:txBody>
          <a:bodyPr/>
          <a:lstStyle/>
          <a:p>
            <a:fld id="{1EA17250-56D1-8849-9C4F-9B4226955734}" type="slidenum">
              <a:rPr lang="en-US" smtClean="0"/>
              <a:t>79</a:t>
            </a:fld>
            <a:endParaRPr lang="en-US"/>
          </a:p>
        </p:txBody>
      </p:sp>
    </p:spTree>
    <p:extLst>
      <p:ext uri="{BB962C8B-B14F-4D97-AF65-F5344CB8AC3E}">
        <p14:creationId xmlns:p14="http://schemas.microsoft.com/office/powerpoint/2010/main" val="8358575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B4F4CB-C378-48BF-8045-9344E1A6D3BF}" type="slidenum">
              <a:rPr lang="en-US"/>
              <a:pPr/>
              <a:t>8</a:t>
            </a:fld>
            <a:endParaRPr lang="en-US"/>
          </a:p>
        </p:txBody>
      </p:sp>
      <p:sp>
        <p:nvSpPr>
          <p:cNvPr id="11266" name="Rectangle 2"/>
          <p:cNvSpPr>
            <a:spLocks noGrp="1" noRot="1" noChangeAspect="1" noChangeArrowheads="1" noTextEdit="1"/>
          </p:cNvSpPr>
          <p:nvPr>
            <p:ph type="sldImg"/>
          </p:nvPr>
        </p:nvSpPr>
        <p:spPr>
          <a:xfrm>
            <a:off x="381000" y="685800"/>
            <a:ext cx="6096000" cy="3429000"/>
          </a:xfrm>
          <a:ln/>
        </p:spPr>
      </p:sp>
      <p:sp>
        <p:nvSpPr>
          <p:cNvPr id="11267" name="Rectangle 3"/>
          <p:cNvSpPr>
            <a:spLocks noGrp="1" noChangeArrowheads="1"/>
          </p:cNvSpPr>
          <p:nvPr>
            <p:ph type="body" idx="1"/>
          </p:nvPr>
        </p:nvSpPr>
        <p:spPr/>
        <p:txBody>
          <a:bodyPr/>
          <a:lstStyle/>
          <a:p>
            <a:pPr marL="0" lvl="0" indent="0" algn="l" rtl="0">
              <a:spcBef>
                <a:spcPts val="0"/>
              </a:spcBef>
              <a:spcAft>
                <a:spcPts val="0"/>
              </a:spcAft>
              <a:buNone/>
            </a:pPr>
            <a:r>
              <a:rPr lang="en-US" dirty="0"/>
              <a:t>eBuy can be used for a broad range of requirements.</a:t>
            </a:r>
          </a:p>
          <a:p>
            <a:pPr marL="0" lvl="0" indent="0" algn="l" rtl="0">
              <a:spcBef>
                <a:spcPts val="0"/>
              </a:spcBef>
              <a:spcAft>
                <a:spcPts val="0"/>
              </a:spcAft>
              <a:buNone/>
            </a:pPr>
            <a:r>
              <a:rPr lang="en-US" dirty="0"/>
              <a:t>A random sample of reviewing RFQ posts showed postings for:</a:t>
            </a:r>
          </a:p>
          <a:p>
            <a:pPr marL="0" lvl="0" indent="0" algn="l" rtl="0">
              <a:spcBef>
                <a:spcPts val="0"/>
              </a:spcBef>
              <a:spcAft>
                <a:spcPts val="0"/>
              </a:spcAft>
              <a:buNone/>
            </a:pPr>
            <a:endParaRPr lang="en-US" dirty="0"/>
          </a:p>
          <a:p>
            <a:pPr marL="457200" lvl="0" indent="-317500" algn="l" rtl="0">
              <a:spcBef>
                <a:spcPts val="0"/>
              </a:spcBef>
              <a:spcAft>
                <a:spcPts val="0"/>
              </a:spcAft>
              <a:buSzPts val="1400"/>
              <a:buChar char="●"/>
            </a:pPr>
            <a:r>
              <a:rPr lang="en-US" dirty="0"/>
              <a:t>Office furniture</a:t>
            </a:r>
          </a:p>
          <a:p>
            <a:pPr marL="457200" lvl="0" indent="-317500" algn="l" rtl="0">
              <a:spcBef>
                <a:spcPts val="0"/>
              </a:spcBef>
              <a:spcAft>
                <a:spcPts val="0"/>
              </a:spcAft>
              <a:buSzPts val="1400"/>
              <a:buChar char="●"/>
            </a:pPr>
            <a:r>
              <a:rPr lang="en-US" dirty="0"/>
              <a:t>flat panel monitors</a:t>
            </a:r>
          </a:p>
          <a:p>
            <a:pPr marL="457200" lvl="0" indent="-317500" algn="l" rtl="0">
              <a:spcBef>
                <a:spcPts val="0"/>
              </a:spcBef>
              <a:spcAft>
                <a:spcPts val="0"/>
              </a:spcAft>
              <a:buSzPts val="1400"/>
              <a:buChar char="●"/>
            </a:pPr>
            <a:r>
              <a:rPr lang="en-US" dirty="0"/>
              <a:t>water treatment services</a:t>
            </a:r>
          </a:p>
          <a:p>
            <a:pPr marL="457200" lvl="0" indent="-317500" algn="l" rtl="0">
              <a:spcBef>
                <a:spcPts val="0"/>
              </a:spcBef>
              <a:spcAft>
                <a:spcPts val="0"/>
              </a:spcAft>
              <a:buSzPts val="1400"/>
              <a:buChar char="●"/>
            </a:pPr>
            <a:r>
              <a:rPr lang="en-US" dirty="0"/>
              <a:t>shredding services</a:t>
            </a:r>
          </a:p>
          <a:p>
            <a:pPr marL="0" lvl="0" indent="0" algn="l" rtl="0">
              <a:spcBef>
                <a:spcPts val="0"/>
              </a:spcBef>
              <a:spcAft>
                <a:spcPts val="0"/>
              </a:spcAft>
              <a:buNone/>
            </a:pPr>
            <a:r>
              <a:rPr lang="en-US" dirty="0"/>
              <a:t>. </a:t>
            </a:r>
          </a:p>
          <a:p>
            <a:endParaRPr lang="en-US" dirty="0"/>
          </a:p>
        </p:txBody>
      </p:sp>
    </p:spTree>
    <p:extLst>
      <p:ext uri="{BB962C8B-B14F-4D97-AF65-F5344CB8AC3E}">
        <p14:creationId xmlns:p14="http://schemas.microsoft.com/office/powerpoint/2010/main" val="50770418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FF3DF-FC05-4204-90DA-5A45827B8824}" type="slidenum">
              <a:rPr lang="en-US"/>
              <a:pPr/>
              <a:t>80</a:t>
            </a:fld>
            <a:endParaRPr lang="en-US"/>
          </a:p>
        </p:txBody>
      </p:sp>
      <p:sp>
        <p:nvSpPr>
          <p:cNvPr id="12290" name="Rectangle 2"/>
          <p:cNvSpPr>
            <a:spLocks noGrp="1" noRot="1" noChangeAspect="1" noChangeArrowheads="1" noTextEdit="1"/>
          </p:cNvSpPr>
          <p:nvPr>
            <p:ph type="sldImg"/>
          </p:nvPr>
        </p:nvSpPr>
        <p:spPr>
          <a:xfrm>
            <a:off x="381000" y="685800"/>
            <a:ext cx="6096000" cy="3429000"/>
          </a:xfrm>
          <a:ln/>
        </p:spPr>
      </p:sp>
      <p:sp>
        <p:nvSpPr>
          <p:cNvPr id="12291" name="Rectangle 3"/>
          <p:cNvSpPr>
            <a:spLocks noGrp="1" noChangeArrowheads="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Here is what the line item section might look like after we add some items.  You have the option to limit how many line items you want to view in one screen.  It is possible to put carts together in eBuy and check them out to Advantage, but we will cover that in another presentation.  Now we’ll move on to the shipping address.  Let’s scroll down below Line Items.</a:t>
            </a:r>
          </a:p>
        </p:txBody>
      </p:sp>
    </p:spTree>
    <p:extLst>
      <p:ext uri="{BB962C8B-B14F-4D97-AF65-F5344CB8AC3E}">
        <p14:creationId xmlns:p14="http://schemas.microsoft.com/office/powerpoint/2010/main" val="114011669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Shipping address is automatically populated by eBuy from your default shipping address listed under your GSA Advantage/eBuy account. For a service related RFQ, this address represents where the work will be performed.   eBuy provides the ability to easily change the shipping address. Click the “Change Default Address” button. </a:t>
            </a:r>
          </a:p>
          <a:p>
            <a:pPr marL="0" lvl="0" indent="0" algn="l" rtl="0">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1EA17250-56D1-8849-9C4F-9B4226955734}" type="slidenum">
              <a:rPr lang="en-US" smtClean="0"/>
              <a:t>81</a:t>
            </a:fld>
            <a:endParaRPr lang="en-US"/>
          </a:p>
        </p:txBody>
      </p:sp>
    </p:spTree>
    <p:extLst>
      <p:ext uri="{BB962C8B-B14F-4D97-AF65-F5344CB8AC3E}">
        <p14:creationId xmlns:p14="http://schemas.microsoft.com/office/powerpoint/2010/main" val="133253504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B4F4CB-C378-48BF-8045-9344E1A6D3BF}" type="slidenum">
              <a:rPr lang="en-US"/>
              <a:pPr/>
              <a:t>82</a:t>
            </a:fld>
            <a:endParaRPr lang="en-US"/>
          </a:p>
        </p:txBody>
      </p:sp>
      <p:sp>
        <p:nvSpPr>
          <p:cNvPr id="11266" name="Rectangle 2"/>
          <p:cNvSpPr>
            <a:spLocks noGrp="1" noRot="1" noChangeAspect="1" noChangeArrowheads="1" noTextEdit="1"/>
          </p:cNvSpPr>
          <p:nvPr>
            <p:ph type="sldImg"/>
          </p:nvPr>
        </p:nvSpPr>
        <p:spPr>
          <a:xfrm>
            <a:off x="381000" y="685800"/>
            <a:ext cx="6096000" cy="3429000"/>
          </a:xfrm>
          <a:ln/>
        </p:spPr>
      </p:sp>
      <p:sp>
        <p:nvSpPr>
          <p:cNvPr id="11267" name="Rectangle 3"/>
          <p:cNvSpPr>
            <a:spLocks noGrp="1" noChangeArrowheads="1"/>
          </p:cNvSpPr>
          <p:nvPr>
            <p:ph type="body" idx="1"/>
          </p:nvPr>
        </p:nvSpPr>
        <p:spPr/>
        <p:txBody>
          <a:bodyPr/>
          <a:lstStyle/>
          <a:p>
            <a:pPr marL="0" lvl="0" indent="0" algn="l" rtl="0">
              <a:spcBef>
                <a:spcPts val="0"/>
              </a:spcBef>
              <a:spcAft>
                <a:spcPts val="0"/>
              </a:spcAft>
              <a:buClr>
                <a:schemeClr val="dk1"/>
              </a:buClr>
              <a:buFont typeface="Arial"/>
              <a:buNone/>
            </a:pPr>
            <a:r>
              <a:rPr lang="en-US" dirty="0"/>
              <a:t>Now, your Address Book has opened to display a list of saved addresses from your GSA Advantage/eBuy account.</a:t>
            </a:r>
          </a:p>
          <a:p>
            <a:pPr marL="0" lvl="0" indent="0" algn="l" rtl="0">
              <a:spcBef>
                <a:spcPts val="0"/>
              </a:spcBef>
              <a:spcAft>
                <a:spcPts val="0"/>
              </a:spcAft>
              <a:buClr>
                <a:schemeClr val="dk1"/>
              </a:buClr>
              <a:buFont typeface="Arial"/>
              <a:buNone/>
            </a:pPr>
            <a:r>
              <a:rPr lang="en-US" dirty="0"/>
              <a:t>Select ‘Use this address’ under Ft Burlington Primary.</a:t>
            </a:r>
          </a:p>
        </p:txBody>
      </p:sp>
    </p:spTree>
    <p:extLst>
      <p:ext uri="{BB962C8B-B14F-4D97-AF65-F5344CB8AC3E}">
        <p14:creationId xmlns:p14="http://schemas.microsoft.com/office/powerpoint/2010/main" val="328045658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“My RFQ Progress” items are now all “checked”.  The RFQ cannot even be submitted if just one of the items is not complete.  The links make it easy to jump to the exact section of the RFQ that needs attention.  This improvement makes it a lot easier for users to see that there are no incomplete sections.  At this point, you can save the RFQ to a draft and return to it later. Or, you can cancel the RFQ altogether.  However, if you are ready to move forward, click the big green “review” button</a:t>
            </a:r>
          </a:p>
        </p:txBody>
      </p:sp>
      <p:sp>
        <p:nvSpPr>
          <p:cNvPr id="4" name="Slide Number Placeholder 3"/>
          <p:cNvSpPr>
            <a:spLocks noGrp="1"/>
          </p:cNvSpPr>
          <p:nvPr>
            <p:ph type="sldNum" sz="quarter" idx="5"/>
          </p:nvPr>
        </p:nvSpPr>
        <p:spPr/>
        <p:txBody>
          <a:bodyPr/>
          <a:lstStyle/>
          <a:p>
            <a:fld id="{1EA17250-56D1-8849-9C4F-9B4226955734}" type="slidenum">
              <a:rPr lang="en-US" smtClean="0"/>
              <a:t>83</a:t>
            </a:fld>
            <a:endParaRPr lang="en-US"/>
          </a:p>
        </p:txBody>
      </p:sp>
    </p:spTree>
    <p:extLst>
      <p:ext uri="{BB962C8B-B14F-4D97-AF65-F5344CB8AC3E}">
        <p14:creationId xmlns:p14="http://schemas.microsoft.com/office/powerpoint/2010/main" val="258228782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Font typeface="Arial"/>
              <a:buNone/>
            </a:pPr>
            <a:r>
              <a:rPr lang="en-US" dirty="0"/>
              <a:t>A modal will open up with the entire RFQ for you to review.  It is neatly formatted with each section visible.  Look it over carefully and make sure that all of the information you put in is exactly as you wanted it.</a:t>
            </a:r>
          </a:p>
          <a:p>
            <a:pPr marL="0" lvl="0" indent="0" algn="l" rtl="0">
              <a:spcBef>
                <a:spcPts val="360"/>
              </a:spcBef>
              <a:spcAft>
                <a:spcPts val="0"/>
              </a:spcAft>
              <a:buClr>
                <a:schemeClr val="dk1"/>
              </a:buClr>
              <a:buFont typeface="Arial"/>
              <a:buNone/>
            </a:pPr>
            <a:r>
              <a:rPr lang="en-US" dirty="0"/>
              <a:t>If you see any revisions you need to make, click “cancel”.  Cancel will not cancel the entire RFQ, it will just close the modal, thereby giving you access to the preparation screen again.  If you are ready to move forward, click the “submit” button.</a:t>
            </a:r>
          </a:p>
          <a:p>
            <a:endParaRPr lang="en-US" dirty="0"/>
          </a:p>
        </p:txBody>
      </p:sp>
      <p:sp>
        <p:nvSpPr>
          <p:cNvPr id="4" name="Slide Number Placeholder 3"/>
          <p:cNvSpPr>
            <a:spLocks noGrp="1"/>
          </p:cNvSpPr>
          <p:nvPr>
            <p:ph type="sldNum" sz="quarter" idx="5"/>
          </p:nvPr>
        </p:nvSpPr>
        <p:spPr/>
        <p:txBody>
          <a:bodyPr/>
          <a:lstStyle/>
          <a:p>
            <a:fld id="{1EA17250-56D1-8849-9C4F-9B4226955734}" type="slidenum">
              <a:rPr lang="en-US" smtClean="0"/>
              <a:t>84</a:t>
            </a:fld>
            <a:endParaRPr lang="en-US"/>
          </a:p>
        </p:txBody>
      </p:sp>
    </p:spTree>
    <p:extLst>
      <p:ext uri="{BB962C8B-B14F-4D97-AF65-F5344CB8AC3E}">
        <p14:creationId xmlns:p14="http://schemas.microsoft.com/office/powerpoint/2010/main" val="379064847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FF3DF-FC05-4204-90DA-5A45827B8824}" type="slidenum">
              <a:rPr lang="en-US"/>
              <a:pPr/>
              <a:t>85</a:t>
            </a:fld>
            <a:endParaRPr lang="en-US"/>
          </a:p>
        </p:txBody>
      </p:sp>
      <p:sp>
        <p:nvSpPr>
          <p:cNvPr id="12290" name="Rectangle 2"/>
          <p:cNvSpPr>
            <a:spLocks noGrp="1" noRot="1" noChangeAspect="1" noChangeArrowheads="1" noTextEdit="1"/>
          </p:cNvSpPr>
          <p:nvPr>
            <p:ph type="sldImg"/>
          </p:nvPr>
        </p:nvSpPr>
        <p:spPr>
          <a:xfrm>
            <a:off x="381000" y="685800"/>
            <a:ext cx="6096000" cy="3429000"/>
          </a:xfrm>
          <a:ln/>
        </p:spPr>
      </p:sp>
      <p:sp>
        <p:nvSpPr>
          <p:cNvPr id="12291" name="Rectangle 3"/>
          <p:cNvSpPr>
            <a:spLocks noGrp="1" noChangeArrowheads="1"/>
          </p:cNvSpPr>
          <p:nvPr>
            <p:ph type="body" idx="1"/>
          </p:nvPr>
        </p:nvSpPr>
        <p:spPr/>
        <p:txBody>
          <a:bodyPr/>
          <a:lstStyle/>
          <a:p>
            <a:pPr marL="0" lvl="0" indent="0" algn="l" rtl="0">
              <a:spcBef>
                <a:spcPts val="0"/>
              </a:spcBef>
              <a:spcAft>
                <a:spcPts val="0"/>
              </a:spcAft>
              <a:buClr>
                <a:schemeClr val="dk1"/>
              </a:buClr>
              <a:buFont typeface="Arial"/>
              <a:buNone/>
            </a:pPr>
            <a:r>
              <a:rPr lang="en-US" dirty="0"/>
              <a:t>RFQ is now live, and visible to vendors.  The clock starts ticking from this point.</a:t>
            </a:r>
          </a:p>
          <a:p>
            <a:pPr marL="0" lvl="0" indent="0" algn="l" rtl="0">
              <a:spcBef>
                <a:spcPts val="360"/>
              </a:spcBef>
              <a:spcAft>
                <a:spcPts val="0"/>
              </a:spcAft>
              <a:buClr>
                <a:schemeClr val="dk1"/>
              </a:buClr>
              <a:buFont typeface="Arial"/>
              <a:buNone/>
            </a:pPr>
            <a:r>
              <a:rPr lang="en-US" dirty="0"/>
              <a:t>From this screen, you can navigate almost anywhere in </a:t>
            </a:r>
            <a:r>
              <a:rPr lang="en-US" dirty="0" err="1"/>
              <a:t>eBuy</a:t>
            </a:r>
            <a:r>
              <a:rPr lang="en-US" dirty="0"/>
              <a:t>.  You could go back to the home page, you could go to your RFQs or your messages.  You could prepare a new RFQ.  We also have a feedback link in case you want to give us feedback on the site.  We welcome all feedback.  Many of the enhancements you see in this version of </a:t>
            </a:r>
            <a:r>
              <a:rPr lang="en-US" dirty="0" err="1"/>
              <a:t>eBuy</a:t>
            </a:r>
            <a:r>
              <a:rPr lang="en-US" dirty="0"/>
              <a:t> originated from customer feedback.</a:t>
            </a:r>
          </a:p>
          <a:p>
            <a:endParaRPr lang="en-US" dirty="0"/>
          </a:p>
        </p:txBody>
      </p:sp>
    </p:spTree>
    <p:extLst>
      <p:ext uri="{BB962C8B-B14F-4D97-AF65-F5344CB8AC3E}">
        <p14:creationId xmlns:p14="http://schemas.microsoft.com/office/powerpoint/2010/main" val="54168031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Now that the RFQ is out there, let’s cover how to forward an RFQ or modify an RFQ</a:t>
            </a:r>
          </a:p>
          <a:p>
            <a:endParaRPr lang="en-US" dirty="0"/>
          </a:p>
        </p:txBody>
      </p:sp>
      <p:sp>
        <p:nvSpPr>
          <p:cNvPr id="4" name="Slide Number Placeholder 3"/>
          <p:cNvSpPr>
            <a:spLocks noGrp="1"/>
          </p:cNvSpPr>
          <p:nvPr>
            <p:ph type="sldNum" sz="quarter" idx="5"/>
          </p:nvPr>
        </p:nvSpPr>
        <p:spPr/>
        <p:txBody>
          <a:bodyPr/>
          <a:lstStyle/>
          <a:p>
            <a:fld id="{1EA17250-56D1-8849-9C4F-9B4226955734}" type="slidenum">
              <a:rPr lang="en-US" smtClean="0"/>
              <a:t>86</a:t>
            </a:fld>
            <a:endParaRPr lang="en-US"/>
          </a:p>
        </p:txBody>
      </p:sp>
    </p:spTree>
    <p:extLst>
      <p:ext uri="{BB962C8B-B14F-4D97-AF65-F5344CB8AC3E}">
        <p14:creationId xmlns:p14="http://schemas.microsoft.com/office/powerpoint/2010/main" val="356366770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B4F4CB-C378-48BF-8045-9344E1A6D3BF}" type="slidenum">
              <a:rPr lang="en-US"/>
              <a:pPr/>
              <a:t>87</a:t>
            </a:fld>
            <a:endParaRPr lang="en-US"/>
          </a:p>
        </p:txBody>
      </p:sp>
      <p:sp>
        <p:nvSpPr>
          <p:cNvPr id="11266" name="Rectangle 2"/>
          <p:cNvSpPr>
            <a:spLocks noGrp="1" noRot="1" noChangeAspect="1" noChangeArrowheads="1" noTextEdit="1"/>
          </p:cNvSpPr>
          <p:nvPr>
            <p:ph type="sldImg"/>
          </p:nvPr>
        </p:nvSpPr>
        <p:spPr>
          <a:xfrm>
            <a:off x="381000" y="685800"/>
            <a:ext cx="6096000" cy="3429000"/>
          </a:xfrm>
          <a:ln/>
        </p:spPr>
      </p:sp>
      <p:sp>
        <p:nvSpPr>
          <p:cNvPr id="11267" name="Rectangle 3"/>
          <p:cNvSpPr>
            <a:spLocks noGrp="1" noChangeArrowheads="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My RFQs shows a list of RFQs you submitted.  This list shows you all of your RFQs, their numbers, titles, dates, responses, and status’.  You can even filter your list.   If you want to forward or modify an RFQ you can select one from the list.</a:t>
            </a:r>
          </a:p>
          <a:p>
            <a:endParaRPr lang="en-US" dirty="0"/>
          </a:p>
        </p:txBody>
      </p:sp>
    </p:spTree>
    <p:extLst>
      <p:ext uri="{BB962C8B-B14F-4D97-AF65-F5344CB8AC3E}">
        <p14:creationId xmlns:p14="http://schemas.microsoft.com/office/powerpoint/2010/main" val="62737425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From the RFQ Details page, you can forward an RFQ, send a “question and answers” document, modify the RFQ, or cancel the RFQ.  We’ll start with forwarding it.</a:t>
            </a:r>
          </a:p>
          <a:p>
            <a:endParaRPr lang="en-US" dirty="0"/>
          </a:p>
        </p:txBody>
      </p:sp>
      <p:sp>
        <p:nvSpPr>
          <p:cNvPr id="4" name="Slide Number Placeholder 3"/>
          <p:cNvSpPr>
            <a:spLocks noGrp="1"/>
          </p:cNvSpPr>
          <p:nvPr>
            <p:ph type="sldNum" sz="quarter" idx="5"/>
          </p:nvPr>
        </p:nvSpPr>
        <p:spPr/>
        <p:txBody>
          <a:bodyPr/>
          <a:lstStyle/>
          <a:p>
            <a:fld id="{1EA17250-56D1-8849-9C4F-9B4226955734}" type="slidenum">
              <a:rPr lang="en-US" smtClean="0"/>
              <a:t>88</a:t>
            </a:fld>
            <a:endParaRPr lang="en-US"/>
          </a:p>
        </p:txBody>
      </p:sp>
    </p:spTree>
    <p:extLst>
      <p:ext uri="{BB962C8B-B14F-4D97-AF65-F5344CB8AC3E}">
        <p14:creationId xmlns:p14="http://schemas.microsoft.com/office/powerpoint/2010/main" val="261555532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Font typeface="Arial"/>
              <a:buNone/>
            </a:pPr>
            <a:r>
              <a:rPr lang="en-US" dirty="0"/>
              <a:t>The ability to forward an RFQ is the core of </a:t>
            </a:r>
            <a:r>
              <a:rPr lang="en-US" dirty="0" err="1"/>
              <a:t>eBuy’s</a:t>
            </a:r>
            <a:r>
              <a:rPr lang="en-US" dirty="0"/>
              <a:t> collaborative nature.  The interface is fairly straightforward: give the RFQ a password, enter the recipient e-mails, enter comments, and click “forward”.  Recipients will get a an e-mail with a link to the RFQ.  Now, there are two VERY important caveats to using this function:</a:t>
            </a:r>
          </a:p>
          <a:p>
            <a:pPr marL="0" lvl="0" indent="0" algn="l" rtl="0">
              <a:spcBef>
                <a:spcPts val="360"/>
              </a:spcBef>
              <a:spcAft>
                <a:spcPts val="0"/>
              </a:spcAft>
              <a:buClr>
                <a:schemeClr val="dk1"/>
              </a:buClr>
              <a:buFont typeface="Arial"/>
              <a:buNone/>
            </a:pPr>
            <a:endParaRPr lang="en-US" dirty="0"/>
          </a:p>
          <a:p>
            <a:pPr marL="0" lvl="0" indent="0" algn="l" rtl="0">
              <a:spcBef>
                <a:spcPts val="360"/>
              </a:spcBef>
              <a:spcAft>
                <a:spcPts val="0"/>
              </a:spcAft>
              <a:buClr>
                <a:schemeClr val="dk1"/>
              </a:buClr>
              <a:buFont typeface="Arial"/>
              <a:buNone/>
            </a:pPr>
            <a:r>
              <a:rPr lang="en-US" dirty="0"/>
              <a:t>Firstly, only forward the RFQ to other buyers.  You cannot use the forward capability to send the RFQ to vendors, because they won’t be able to use the resulting link.  If you want to add more vendors, you can modify the RFQ to include them, which we will cover next.</a:t>
            </a:r>
          </a:p>
          <a:p>
            <a:pPr marL="0" lvl="0" indent="0" algn="l" rtl="0">
              <a:spcBef>
                <a:spcPts val="360"/>
              </a:spcBef>
              <a:spcAft>
                <a:spcPts val="0"/>
              </a:spcAft>
              <a:buClr>
                <a:schemeClr val="dk1"/>
              </a:buClr>
              <a:buFont typeface="Arial"/>
              <a:buNone/>
            </a:pPr>
            <a:endParaRPr lang="en-US" dirty="0"/>
          </a:p>
          <a:p>
            <a:pPr marL="0" lvl="0" indent="0" algn="l" rtl="0">
              <a:spcBef>
                <a:spcPts val="360"/>
              </a:spcBef>
              <a:spcAft>
                <a:spcPts val="0"/>
              </a:spcAft>
              <a:buClr>
                <a:schemeClr val="dk1"/>
              </a:buClr>
              <a:buFont typeface="Arial"/>
              <a:buNone/>
            </a:pPr>
            <a:r>
              <a:rPr lang="en-US" dirty="0"/>
              <a:t>Secondly, ANYONE you forward the RFQ to will have the same permissions as you do.  If the RFQ was just posted, other collaborators can modify or cancel it.  If the RFQ has closed, other collaborators can make award notifications.  So please keep that in mind as you plan other recipients.</a:t>
            </a:r>
          </a:p>
          <a:p>
            <a:endParaRPr lang="en-US" dirty="0"/>
          </a:p>
        </p:txBody>
      </p:sp>
      <p:sp>
        <p:nvSpPr>
          <p:cNvPr id="4" name="Slide Number Placeholder 3"/>
          <p:cNvSpPr>
            <a:spLocks noGrp="1"/>
          </p:cNvSpPr>
          <p:nvPr>
            <p:ph type="sldNum" sz="quarter" idx="5"/>
          </p:nvPr>
        </p:nvSpPr>
        <p:spPr/>
        <p:txBody>
          <a:bodyPr/>
          <a:lstStyle/>
          <a:p>
            <a:fld id="{1EA17250-56D1-8849-9C4F-9B4226955734}" type="slidenum">
              <a:rPr lang="en-US" smtClean="0"/>
              <a:t>89</a:t>
            </a:fld>
            <a:endParaRPr lang="en-US"/>
          </a:p>
        </p:txBody>
      </p:sp>
    </p:spTree>
    <p:extLst>
      <p:ext uri="{BB962C8B-B14F-4D97-AF65-F5344CB8AC3E}">
        <p14:creationId xmlns:p14="http://schemas.microsoft.com/office/powerpoint/2010/main" val="20158984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 was going a little fast through some of those slides so that I have time to got through the Buy process starting with registering for an account.  You must be a registered user to post an RFQ.</a:t>
            </a:r>
          </a:p>
          <a:p>
            <a:endParaRPr lang="en-US" dirty="0"/>
          </a:p>
        </p:txBody>
      </p:sp>
      <p:sp>
        <p:nvSpPr>
          <p:cNvPr id="4" name="Slide Number Placeholder 3"/>
          <p:cNvSpPr>
            <a:spLocks noGrp="1"/>
          </p:cNvSpPr>
          <p:nvPr>
            <p:ph type="sldNum" sz="quarter" idx="5"/>
          </p:nvPr>
        </p:nvSpPr>
        <p:spPr/>
        <p:txBody>
          <a:bodyPr/>
          <a:lstStyle/>
          <a:p>
            <a:fld id="{1EA17250-56D1-8849-9C4F-9B4226955734}" type="slidenum">
              <a:rPr lang="en-US" smtClean="0"/>
              <a:t>9</a:t>
            </a:fld>
            <a:endParaRPr lang="en-US"/>
          </a:p>
        </p:txBody>
      </p:sp>
    </p:spTree>
    <p:extLst>
      <p:ext uri="{BB962C8B-B14F-4D97-AF65-F5344CB8AC3E}">
        <p14:creationId xmlns:p14="http://schemas.microsoft.com/office/powerpoint/2010/main" val="114724261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FF3DF-FC05-4204-90DA-5A45827B8824}" type="slidenum">
              <a:rPr lang="en-US"/>
              <a:pPr/>
              <a:t>90</a:t>
            </a:fld>
            <a:endParaRPr lang="en-US"/>
          </a:p>
        </p:txBody>
      </p:sp>
      <p:sp>
        <p:nvSpPr>
          <p:cNvPr id="12290" name="Rectangle 2"/>
          <p:cNvSpPr>
            <a:spLocks noGrp="1" noRot="1" noChangeAspect="1" noChangeArrowheads="1" noTextEdit="1"/>
          </p:cNvSpPr>
          <p:nvPr>
            <p:ph type="sldImg"/>
          </p:nvPr>
        </p:nvSpPr>
        <p:spPr>
          <a:xfrm>
            <a:off x="381000" y="685800"/>
            <a:ext cx="6096000" cy="3429000"/>
          </a:xfrm>
          <a:ln/>
        </p:spPr>
      </p:sp>
      <p:sp>
        <p:nvSpPr>
          <p:cNvPr id="12291" name="Rectangle 3"/>
          <p:cNvSpPr>
            <a:spLocks noGrp="1" noChangeArrowheads="1"/>
          </p:cNvSpPr>
          <p:nvPr>
            <p:ph type="body" idx="1"/>
          </p:nvPr>
        </p:nvSpPr>
        <p:spPr/>
        <p:txBody>
          <a:bodyPr/>
          <a:lstStyle/>
          <a:p>
            <a:pPr marL="0" lvl="0" indent="0" algn="l" rtl="0">
              <a:spcBef>
                <a:spcPts val="0"/>
              </a:spcBef>
              <a:spcAft>
                <a:spcPts val="0"/>
              </a:spcAft>
              <a:buClr>
                <a:schemeClr val="dk1"/>
              </a:buClr>
              <a:buFont typeface="Arial"/>
              <a:buNone/>
            </a:pPr>
            <a:r>
              <a:rPr lang="en-US" dirty="0"/>
              <a:t>Next, we’ll cover question and answer documents.  This function was introduced as a way to ensure that questions asked by potential submitters can get their answers provided to all individuals quoting on the RFQ.  Providing the answers in writing helps ensure that the competition remains equal.  </a:t>
            </a:r>
          </a:p>
          <a:p>
            <a:pPr marL="0" lvl="0" indent="0" algn="l" rtl="0">
              <a:spcBef>
                <a:spcPts val="0"/>
              </a:spcBef>
              <a:spcAft>
                <a:spcPts val="0"/>
              </a:spcAft>
              <a:buClr>
                <a:schemeClr val="dk1"/>
              </a:buClr>
              <a:buFont typeface="Arial"/>
              <a:buNone/>
            </a:pPr>
            <a:r>
              <a:rPr lang="en-US" dirty="0"/>
              <a:t>In this example click Send Q&amp;As.</a:t>
            </a:r>
          </a:p>
          <a:p>
            <a:endParaRPr lang="en-US" dirty="0"/>
          </a:p>
        </p:txBody>
      </p:sp>
    </p:spTree>
    <p:extLst>
      <p:ext uri="{BB962C8B-B14F-4D97-AF65-F5344CB8AC3E}">
        <p14:creationId xmlns:p14="http://schemas.microsoft.com/office/powerpoint/2010/main" val="7886239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Q&amp;A function works similar and follows the same rules as attaching a document to your RFQ.  Just drag and drop your  “Q&amp;A” document or choose the document from a folder on your computer.</a:t>
            </a:r>
          </a:p>
          <a:p>
            <a:endParaRPr lang="en-US" dirty="0"/>
          </a:p>
        </p:txBody>
      </p:sp>
      <p:sp>
        <p:nvSpPr>
          <p:cNvPr id="4" name="Slide Number Placeholder 3"/>
          <p:cNvSpPr>
            <a:spLocks noGrp="1"/>
          </p:cNvSpPr>
          <p:nvPr>
            <p:ph type="sldNum" sz="quarter" idx="5"/>
          </p:nvPr>
        </p:nvSpPr>
        <p:spPr/>
        <p:txBody>
          <a:bodyPr/>
          <a:lstStyle/>
          <a:p>
            <a:fld id="{1EA17250-56D1-8849-9C4F-9B4226955734}" type="slidenum">
              <a:rPr lang="en-US" smtClean="0"/>
              <a:t>91</a:t>
            </a:fld>
            <a:endParaRPr lang="en-US"/>
          </a:p>
        </p:txBody>
      </p:sp>
    </p:spTree>
    <p:extLst>
      <p:ext uri="{BB962C8B-B14F-4D97-AF65-F5344CB8AC3E}">
        <p14:creationId xmlns:p14="http://schemas.microsoft.com/office/powerpoint/2010/main" val="263886551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B4F4CB-C378-48BF-8045-9344E1A6D3BF}" type="slidenum">
              <a:rPr lang="en-US"/>
              <a:pPr/>
              <a:t>92</a:t>
            </a:fld>
            <a:endParaRPr lang="en-US"/>
          </a:p>
        </p:txBody>
      </p:sp>
      <p:sp>
        <p:nvSpPr>
          <p:cNvPr id="11266" name="Rectangle 2"/>
          <p:cNvSpPr>
            <a:spLocks noGrp="1" noRot="1" noChangeAspect="1" noChangeArrowheads="1" noTextEdit="1"/>
          </p:cNvSpPr>
          <p:nvPr>
            <p:ph type="sldImg"/>
          </p:nvPr>
        </p:nvSpPr>
        <p:spPr>
          <a:xfrm>
            <a:off x="381000" y="685800"/>
            <a:ext cx="6096000" cy="3429000"/>
          </a:xfrm>
          <a:ln/>
        </p:spPr>
      </p:sp>
      <p:sp>
        <p:nvSpPr>
          <p:cNvPr id="11267" name="Rectangle 3"/>
          <p:cNvSpPr>
            <a:spLocks noGrp="1" noChangeArrowheads="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document will be attached to your RFQ allowing all vendors to view it.  Vendors who have already submitted a quote or who you selected will receive an email notice that a Q&amp;A document has been posted.  The last step for posting the Q&amp;A document is to click Send Now.</a:t>
            </a:r>
          </a:p>
          <a:p>
            <a:endParaRPr lang="en-US" dirty="0"/>
          </a:p>
        </p:txBody>
      </p:sp>
    </p:spTree>
    <p:extLst>
      <p:ext uri="{BB962C8B-B14F-4D97-AF65-F5344CB8AC3E}">
        <p14:creationId xmlns:p14="http://schemas.microsoft.com/office/powerpoint/2010/main" val="238354584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For any edits to your RFQ you would use the “modify RFQ” function.  You can only modify an RFQ prior to its close.  Click the modify link, and you will have the opportunity to make changes to the RFQ.</a:t>
            </a:r>
          </a:p>
          <a:p>
            <a:endParaRPr lang="en-US" dirty="0"/>
          </a:p>
        </p:txBody>
      </p:sp>
      <p:sp>
        <p:nvSpPr>
          <p:cNvPr id="4" name="Slide Number Placeholder 3"/>
          <p:cNvSpPr>
            <a:spLocks noGrp="1"/>
          </p:cNvSpPr>
          <p:nvPr>
            <p:ph type="sldNum" sz="quarter" idx="5"/>
          </p:nvPr>
        </p:nvSpPr>
        <p:spPr/>
        <p:txBody>
          <a:bodyPr/>
          <a:lstStyle/>
          <a:p>
            <a:fld id="{1EA17250-56D1-8849-9C4F-9B4226955734}" type="slidenum">
              <a:rPr lang="en-US" smtClean="0"/>
              <a:t>93</a:t>
            </a:fld>
            <a:endParaRPr lang="en-US"/>
          </a:p>
        </p:txBody>
      </p:sp>
    </p:spTree>
    <p:extLst>
      <p:ext uri="{BB962C8B-B14F-4D97-AF65-F5344CB8AC3E}">
        <p14:creationId xmlns:p14="http://schemas.microsoft.com/office/powerpoint/2010/main" val="172567225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First, describe the reason that you are making this modification.  Maybe you are extending the close date.  Maybe you are adding another SIN or changing the scope.  This information is useful both for would-be offerors, but also for vendors who may have already submitted a quote.  Make your changes on this screen.  You can cancel the changes, or review and submit the changes.  When it comes to the close time, you can extend it, but you cannot reduce it.  If you need to reduce the time, you are going to have to cancel the RFQ and issue a new one with a sooner close date.</a:t>
            </a:r>
          </a:p>
          <a:p>
            <a:endParaRPr lang="en-US" dirty="0"/>
          </a:p>
        </p:txBody>
      </p:sp>
      <p:sp>
        <p:nvSpPr>
          <p:cNvPr id="4" name="Slide Number Placeholder 3"/>
          <p:cNvSpPr>
            <a:spLocks noGrp="1"/>
          </p:cNvSpPr>
          <p:nvPr>
            <p:ph type="sldNum" sz="quarter" idx="5"/>
          </p:nvPr>
        </p:nvSpPr>
        <p:spPr/>
        <p:txBody>
          <a:bodyPr/>
          <a:lstStyle/>
          <a:p>
            <a:fld id="{1EA17250-56D1-8849-9C4F-9B4226955734}" type="slidenum">
              <a:rPr lang="en-US" smtClean="0"/>
              <a:t>94</a:t>
            </a:fld>
            <a:endParaRPr lang="en-US"/>
          </a:p>
        </p:txBody>
      </p:sp>
    </p:spTree>
    <p:extLst>
      <p:ext uri="{BB962C8B-B14F-4D97-AF65-F5344CB8AC3E}">
        <p14:creationId xmlns:p14="http://schemas.microsoft.com/office/powerpoint/2010/main" val="198446166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FF3DF-FC05-4204-90DA-5A45827B8824}" type="slidenum">
              <a:rPr lang="en-US"/>
              <a:pPr/>
              <a:t>95</a:t>
            </a:fld>
            <a:endParaRPr lang="en-US"/>
          </a:p>
        </p:txBody>
      </p:sp>
      <p:sp>
        <p:nvSpPr>
          <p:cNvPr id="12290" name="Rectangle 2"/>
          <p:cNvSpPr>
            <a:spLocks noGrp="1" noRot="1" noChangeAspect="1" noChangeArrowheads="1" noTextEdit="1"/>
          </p:cNvSpPr>
          <p:nvPr>
            <p:ph type="sldImg"/>
          </p:nvPr>
        </p:nvSpPr>
        <p:spPr>
          <a:xfrm>
            <a:off x="381000" y="685800"/>
            <a:ext cx="6096000" cy="3429000"/>
          </a:xfrm>
          <a:ln/>
        </p:spPr>
      </p:sp>
      <p:sp>
        <p:nvSpPr>
          <p:cNvPr id="12291" name="Rectangle 3"/>
          <p:cNvSpPr>
            <a:spLocks noGrp="1" noChangeArrowheads="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Before submitting the modification you have the opportunity to review the RFQ changes.  Review the RFQ and click SUBMIT.</a:t>
            </a:r>
          </a:p>
          <a:p>
            <a:endParaRPr lang="en-US" dirty="0"/>
          </a:p>
        </p:txBody>
      </p:sp>
    </p:spTree>
    <p:extLst>
      <p:ext uri="{BB962C8B-B14F-4D97-AF65-F5344CB8AC3E}">
        <p14:creationId xmlns:p14="http://schemas.microsoft.com/office/powerpoint/2010/main" val="34215920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After you submit the modification a message will display with the results of your submission. Next we’ll go back to your RFQ to identify which vendors were notified.  Click Go To My RFQs.</a:t>
            </a:r>
          </a:p>
          <a:p>
            <a:endParaRPr lang="en-US" dirty="0"/>
          </a:p>
        </p:txBody>
      </p:sp>
      <p:sp>
        <p:nvSpPr>
          <p:cNvPr id="4" name="Slide Number Placeholder 3"/>
          <p:cNvSpPr>
            <a:spLocks noGrp="1"/>
          </p:cNvSpPr>
          <p:nvPr>
            <p:ph type="sldNum" sz="quarter" idx="5"/>
          </p:nvPr>
        </p:nvSpPr>
        <p:spPr/>
        <p:txBody>
          <a:bodyPr/>
          <a:lstStyle/>
          <a:p>
            <a:fld id="{1EA17250-56D1-8849-9C4F-9B4226955734}" type="slidenum">
              <a:rPr lang="en-US" smtClean="0"/>
              <a:t>96</a:t>
            </a:fld>
            <a:endParaRPr lang="en-US"/>
          </a:p>
        </p:txBody>
      </p:sp>
    </p:spTree>
    <p:extLst>
      <p:ext uri="{BB962C8B-B14F-4D97-AF65-F5344CB8AC3E}">
        <p14:creationId xmlns:p14="http://schemas.microsoft.com/office/powerpoint/2010/main" val="249837657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B4F4CB-C378-48BF-8045-9344E1A6D3BF}" type="slidenum">
              <a:rPr lang="en-US"/>
              <a:pPr/>
              <a:t>97</a:t>
            </a:fld>
            <a:endParaRPr lang="en-US"/>
          </a:p>
        </p:txBody>
      </p:sp>
      <p:sp>
        <p:nvSpPr>
          <p:cNvPr id="11266" name="Rectangle 2"/>
          <p:cNvSpPr>
            <a:spLocks noGrp="1" noRot="1" noChangeAspect="1" noChangeArrowheads="1" noTextEdit="1"/>
          </p:cNvSpPr>
          <p:nvPr>
            <p:ph type="sldImg"/>
          </p:nvPr>
        </p:nvSpPr>
        <p:spPr>
          <a:xfrm>
            <a:off x="381000" y="685800"/>
            <a:ext cx="6096000" cy="3429000"/>
          </a:xfrm>
          <a:ln/>
        </p:spPr>
      </p:sp>
      <p:sp>
        <p:nvSpPr>
          <p:cNvPr id="112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0254015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Now that we are in My RFQs, click on the RFQ number of the RFQ we just created.</a:t>
            </a:r>
          </a:p>
          <a:p>
            <a:endParaRPr lang="en-US" dirty="0"/>
          </a:p>
        </p:txBody>
      </p:sp>
      <p:sp>
        <p:nvSpPr>
          <p:cNvPr id="4" name="Slide Number Placeholder 3"/>
          <p:cNvSpPr>
            <a:spLocks noGrp="1"/>
          </p:cNvSpPr>
          <p:nvPr>
            <p:ph type="sldNum" sz="quarter" idx="5"/>
          </p:nvPr>
        </p:nvSpPr>
        <p:spPr/>
        <p:txBody>
          <a:bodyPr/>
          <a:lstStyle/>
          <a:p>
            <a:fld id="{1EA17250-56D1-8849-9C4F-9B4226955734}" type="slidenum">
              <a:rPr lang="en-US" smtClean="0"/>
              <a:t>98</a:t>
            </a:fld>
            <a:endParaRPr lang="en-US"/>
          </a:p>
        </p:txBody>
      </p:sp>
    </p:spTree>
    <p:extLst>
      <p:ext uri="{BB962C8B-B14F-4D97-AF65-F5344CB8AC3E}">
        <p14:creationId xmlns:p14="http://schemas.microsoft.com/office/powerpoint/2010/main" val="224805299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To see which vendors received notifications you can click on any of the two SIN categories that were selected for this RFQ.  Go to “Selected Categories and Vendors” and let click on “MAS 33411: 30 Vendors”.</a:t>
            </a:r>
          </a:p>
          <a:p>
            <a:endParaRPr lang="en-US" dirty="0"/>
          </a:p>
        </p:txBody>
      </p:sp>
      <p:sp>
        <p:nvSpPr>
          <p:cNvPr id="4" name="Slide Number Placeholder 3"/>
          <p:cNvSpPr>
            <a:spLocks noGrp="1"/>
          </p:cNvSpPr>
          <p:nvPr>
            <p:ph type="sldNum" sz="quarter" idx="5"/>
          </p:nvPr>
        </p:nvSpPr>
        <p:spPr/>
        <p:txBody>
          <a:bodyPr/>
          <a:lstStyle/>
          <a:p>
            <a:fld id="{1EA17250-56D1-8849-9C4F-9B4226955734}" type="slidenum">
              <a:rPr lang="en-US" smtClean="0"/>
              <a:t>99</a:t>
            </a:fld>
            <a:endParaRPr lang="en-US"/>
          </a:p>
        </p:txBody>
      </p:sp>
    </p:spTree>
    <p:extLst>
      <p:ext uri="{BB962C8B-B14F-4D97-AF65-F5344CB8AC3E}">
        <p14:creationId xmlns:p14="http://schemas.microsoft.com/office/powerpoint/2010/main" val="11540309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GSA Logo"/>
          <p:cNvPicPr>
            <a:picLocks noChangeAspect="1"/>
          </p:cNvPicPr>
          <p:nvPr userDrawn="1"/>
        </p:nvPicPr>
        <p:blipFill>
          <a:blip r:embed="rId2" cstate="print"/>
          <a:stretch>
            <a:fillRect/>
          </a:stretch>
        </p:blipFill>
        <p:spPr>
          <a:xfrm>
            <a:off x="685800" y="457200"/>
            <a:ext cx="759524" cy="685800"/>
          </a:xfrm>
          <a:prstGeom prst="rect">
            <a:avLst/>
          </a:prstGeom>
        </p:spPr>
      </p:pic>
      <p:sp>
        <p:nvSpPr>
          <p:cNvPr id="8" name="Text Box 10"/>
          <p:cNvSpPr txBox="1">
            <a:spLocks noChangeArrowheads="1"/>
          </p:cNvSpPr>
          <p:nvPr userDrawn="1"/>
        </p:nvSpPr>
        <p:spPr bwMode="auto">
          <a:xfrm>
            <a:off x="4419600" y="1031241"/>
            <a:ext cx="4038600" cy="243840"/>
          </a:xfrm>
          <a:prstGeom prst="rect">
            <a:avLst/>
          </a:prstGeom>
          <a:noFill/>
          <a:ln w="9525">
            <a:noFill/>
            <a:miter lim="800000"/>
            <a:headEnd/>
            <a:tailEnd/>
          </a:ln>
        </p:spPr>
        <p:txBody>
          <a:bodyPr lIns="0" tIns="0" rIns="0" bIns="0" anchor="ctr"/>
          <a:lstStyle/>
          <a:p>
            <a:pPr algn="r">
              <a:spcBef>
                <a:spcPct val="50000"/>
              </a:spcBef>
            </a:pPr>
            <a:r>
              <a:rPr lang="en-US" sz="1200" b="1" dirty="0">
                <a:solidFill>
                  <a:schemeClr val="bg2"/>
                </a:solidFill>
              </a:rPr>
              <a:t>U.S. General Services Administration</a:t>
            </a:r>
          </a:p>
        </p:txBody>
      </p:sp>
      <p:pic>
        <p:nvPicPr>
          <p:cNvPr id="9" name="Picture 8" descr="GSA SmartPay Virtual Training Forum&#10;June 13-15, 2023 with image of woman at the computer taking a training. "/>
          <p:cNvPicPr>
            <a:picLocks noChangeAspect="1"/>
          </p:cNvPicPr>
          <p:nvPr userDrawn="1"/>
        </p:nvPicPr>
        <p:blipFill>
          <a:blip r:embed="rId3"/>
          <a:srcRect l="2893" r="2893"/>
          <a:stretch/>
        </p:blipFill>
        <p:spPr>
          <a:xfrm>
            <a:off x="0" y="1595422"/>
            <a:ext cx="9144000" cy="3548077"/>
          </a:xfrm>
          <a:prstGeom prst="rect">
            <a:avLst/>
          </a:prstGeom>
        </p:spPr>
      </p:pic>
      <p:sp>
        <p:nvSpPr>
          <p:cNvPr id="5" name="Title 2">
            <a:extLst>
              <a:ext uri="{FF2B5EF4-FFF2-40B4-BE49-F238E27FC236}">
                <a16:creationId xmlns:a16="http://schemas.microsoft.com/office/drawing/2014/main" id="{ADF2AF59-26E2-B501-9AFC-3854EDE695A6}"/>
              </a:ext>
            </a:extLst>
          </p:cNvPr>
          <p:cNvSpPr>
            <a:spLocks noGrp="1"/>
          </p:cNvSpPr>
          <p:nvPr>
            <p:ph type="title"/>
          </p:nvPr>
        </p:nvSpPr>
        <p:spPr>
          <a:xfrm>
            <a:off x="304800" y="3683634"/>
            <a:ext cx="4177990" cy="857250"/>
          </a:xfrm>
        </p:spPr>
        <p:txBody>
          <a:bodyPr/>
          <a:lstStyle/>
          <a:p>
            <a:endParaRPr lang="en-US" dirty="0"/>
          </a:p>
        </p:txBody>
      </p:sp>
    </p:spTree>
    <p:extLst>
      <p:ext uri="{BB962C8B-B14F-4D97-AF65-F5344CB8AC3E}">
        <p14:creationId xmlns:p14="http://schemas.microsoft.com/office/powerpoint/2010/main" val="16210292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lumMod val="75000"/>
                  </a:schemeClr>
                </a:solidFill>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E9C1D6-2C0D-4790-BAA7-9D676315AF97}" type="datetime1">
              <a:rPr lang="en-US" smtClean="0"/>
              <a:t>4/11/2023</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891217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lvl1pPr>
              <a:defRPr>
                <a:solidFill>
                  <a:schemeClr val="accent4">
                    <a:lumMod val="75000"/>
                  </a:schemeClr>
                </a:solidFill>
              </a:defRPr>
            </a:lvl1pPr>
          </a:lstStyle>
          <a:p>
            <a:r>
              <a:rPr lang="en-US" dirty="0"/>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770A65-4C60-4337-BAD8-7658518450E9}" type="datetime1">
              <a:rPr lang="en-US" smtClean="0"/>
              <a:t>4/11/2023</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411530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156D492-2D1D-56EF-570C-88395D3E32FB}"/>
              </a:ext>
            </a:extLst>
          </p:cNvPr>
          <p:cNvPicPr>
            <a:picLocks noChangeAspect="1"/>
          </p:cNvPicPr>
          <p:nvPr userDrawn="1"/>
        </p:nvPicPr>
        <p:blipFill>
          <a:blip r:embed="rId2"/>
          <a:stretch>
            <a:fillRect/>
          </a:stretch>
        </p:blipFill>
        <p:spPr>
          <a:xfrm>
            <a:off x="1116" y="0"/>
            <a:ext cx="9141768" cy="5143500"/>
          </a:xfrm>
          <a:prstGeom prst="rect">
            <a:avLst/>
          </a:prstGeom>
        </p:spPr>
      </p:pic>
      <p:sp>
        <p:nvSpPr>
          <p:cNvPr id="2" name="Title 1"/>
          <p:cNvSpPr>
            <a:spLocks noGrp="1"/>
          </p:cNvSpPr>
          <p:nvPr>
            <p:ph type="title"/>
          </p:nvPr>
        </p:nvSpPr>
        <p:spPr/>
        <p:txBody>
          <a:bodyPr/>
          <a:lstStyle>
            <a:lvl1pPr algn="ctr">
              <a:defRPr>
                <a:solidFill>
                  <a:schemeClr val="accent4">
                    <a:lumMod val="7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2015FBB7-A73F-477E-ADD0-0CE8162E738B}" type="datetime1">
              <a:rPr lang="en-US" smtClean="0"/>
              <a:t>4/11/2023</a:t>
            </a:fld>
            <a:endParaRPr lang="en-US"/>
          </a:p>
        </p:txBody>
      </p:sp>
      <p:sp>
        <p:nvSpPr>
          <p:cNvPr id="5" name="Footer Placeholder 4"/>
          <p:cNvSpPr>
            <a:spLocks noGrp="1"/>
          </p:cNvSpPr>
          <p:nvPr>
            <p:ph type="ftr" sz="quarter" idx="11"/>
          </p:nvPr>
        </p:nvSpPr>
        <p:spPr/>
        <p:txBody>
          <a:bodyPr/>
          <a:lstStyle/>
          <a:p>
            <a:endParaRPr lang="en-US" dirty="0"/>
          </a:p>
        </p:txBody>
      </p:sp>
      <p:sp>
        <p:nvSpPr>
          <p:cNvPr id="7" name="TextBox 6">
            <a:extLst>
              <a:ext uri="{FF2B5EF4-FFF2-40B4-BE49-F238E27FC236}">
                <a16:creationId xmlns:a16="http://schemas.microsoft.com/office/drawing/2014/main" id="{FDBA7C9E-9F75-81D6-0615-E036BA076681}"/>
              </a:ext>
            </a:extLst>
          </p:cNvPr>
          <p:cNvSpPr txBox="1"/>
          <p:nvPr userDrawn="1"/>
        </p:nvSpPr>
        <p:spPr>
          <a:xfrm>
            <a:off x="8686800" y="4781666"/>
            <a:ext cx="457200" cy="276999"/>
          </a:xfrm>
          <a:prstGeom prst="rect">
            <a:avLst/>
          </a:prstGeom>
          <a:noFill/>
        </p:spPr>
        <p:txBody>
          <a:bodyPr wrap="square">
            <a:spAutoFit/>
          </a:bodyPr>
          <a:lstStyle/>
          <a:p>
            <a:pPr algn="r"/>
            <a:fld id="{A148A2A4-532E-8B48-BE15-FAD2C9B6FD7A}" type="slidenum">
              <a:rPr lang="en-US" sz="1200" smtClean="0">
                <a:solidFill>
                  <a:schemeClr val="bg1">
                    <a:lumMod val="50000"/>
                  </a:schemeClr>
                </a:solidFill>
              </a:rPr>
              <a:pPr algn="r"/>
              <a:t>‹#›</a:t>
            </a:fld>
            <a:endParaRPr lang="en-US" sz="1200" dirty="0">
              <a:solidFill>
                <a:schemeClr val="bg1">
                  <a:lumMod val="50000"/>
                </a:schemeClr>
              </a:solidFill>
            </a:endParaRPr>
          </a:p>
        </p:txBody>
      </p:sp>
    </p:spTree>
    <p:extLst>
      <p:ext uri="{BB962C8B-B14F-4D97-AF65-F5344CB8AC3E}">
        <p14:creationId xmlns:p14="http://schemas.microsoft.com/office/powerpoint/2010/main" val="30771923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solidFill>
                  <a:schemeClr val="accent4">
                    <a:lumMod val="75000"/>
                  </a:schemeClr>
                </a:solidFill>
              </a:defRPr>
            </a:lvl1pPr>
          </a:lstStyle>
          <a:p>
            <a:r>
              <a:rPr lang="en-US" dirty="0"/>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BEBC2A5-0C78-49C4-9571-F55127384FF0}" type="datetime1">
              <a:rPr lang="en-US" smtClean="0"/>
              <a:t>4/11/2023</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7356012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lumMod val="75000"/>
                  </a:schemeClr>
                </a:solidFill>
              </a:defRPr>
            </a:lvl1pPr>
          </a:lstStyle>
          <a:p>
            <a:r>
              <a:rPr lang="en-US" dirty="0"/>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A6F04B9-0C82-4F15-9E00-321D39271644}" type="datetime1">
              <a:rPr lang="en-US" smtClean="0"/>
              <a:t>4/11/2023</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860990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solidFill>
                  <a:schemeClr val="accent4">
                    <a:lumMod val="75000"/>
                  </a:schemeClr>
                </a:solidFill>
              </a:defRPr>
            </a:lvl1pPr>
          </a:lstStyle>
          <a:p>
            <a:r>
              <a:rPr lang="en-US" dirty="0"/>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05902A-0690-4D5E-945A-235EDC9DA9F8}" type="datetime1">
              <a:rPr lang="en-US" smtClean="0"/>
              <a:t>4/11/2023</a:t>
            </a:fld>
            <a:endParaRPr lang="en-US"/>
          </a:p>
        </p:txBody>
      </p:sp>
      <p:sp>
        <p:nvSpPr>
          <p:cNvPr id="8" name="Footer Placeholder 7"/>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822381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lumMod val="75000"/>
                  </a:schemeClr>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28959906-CBAE-4A15-BD56-7BE9A4609059}" type="datetime1">
              <a:rPr lang="en-US" smtClean="0"/>
              <a:t>4/11/2023</a:t>
            </a:fld>
            <a:endParaRPr lang="en-US"/>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296012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939612-D290-F3C6-33E3-434810F8048B}"/>
              </a:ext>
            </a:extLst>
          </p:cNvPr>
          <p:cNvSpPr>
            <a:spLocks noGrp="1"/>
          </p:cNvSpPr>
          <p:nvPr>
            <p:ph type="title" hasCustomPrompt="1"/>
          </p:nvPr>
        </p:nvSpPr>
        <p:spPr/>
        <p:txBody>
          <a:bodyPr/>
          <a:lstStyle>
            <a:lvl1pPr>
              <a:defRPr>
                <a:solidFill>
                  <a:schemeClr val="bg1"/>
                </a:solidFill>
              </a:defRPr>
            </a:lvl1pPr>
          </a:lstStyle>
          <a:p>
            <a:r>
              <a:rPr lang="en-US" dirty="0"/>
              <a:t>GSA Starmark Logo</a:t>
            </a:r>
          </a:p>
        </p:txBody>
      </p:sp>
      <p:sp>
        <p:nvSpPr>
          <p:cNvPr id="2" name="Date Placeholder 1"/>
          <p:cNvSpPr>
            <a:spLocks noGrp="1"/>
          </p:cNvSpPr>
          <p:nvPr>
            <p:ph type="dt" sz="half" idx="10"/>
          </p:nvPr>
        </p:nvSpPr>
        <p:spPr/>
        <p:txBody>
          <a:bodyPr/>
          <a:lstStyle/>
          <a:p>
            <a:fld id="{C8DEB564-8690-4E47-AE00-01268C955669}" type="datetime1">
              <a:rPr lang="en-US" smtClean="0"/>
              <a:t>4/11/2023</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82900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solidFill>
                  <a:schemeClr val="accent4">
                    <a:lumMod val="75000"/>
                  </a:schemeClr>
                </a:solidFill>
              </a:defRPr>
            </a:lvl1pPr>
          </a:lstStyle>
          <a:p>
            <a:r>
              <a:rPr lang="en-US" dirty="0"/>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DC142B9-A135-48E8-B671-3EEB5432FEE8}" type="datetime1">
              <a:rPr lang="en-US" smtClean="0"/>
              <a:t>4/11/2023</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7163826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solidFill>
                  <a:schemeClr val="accent4">
                    <a:lumMod val="75000"/>
                  </a:schemeClr>
                </a:solidFill>
              </a:defRPr>
            </a:lvl1pPr>
          </a:lstStyle>
          <a:p>
            <a:r>
              <a:rPr lang="en-US" dirty="0"/>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E777620-1C49-4244-8B6B-4E9BC66CD550}" type="datetime1">
              <a:rPr lang="en-US" smtClean="0"/>
              <a:t>4/11/2023</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216537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8F990E05-1C58-471A-864F-B6395B31FA9C}" type="datetime1">
              <a:rPr lang="en-US" smtClean="0"/>
              <a:t>4/11/2023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8" name="TextBox 7">
            <a:extLst>
              <a:ext uri="{FF2B5EF4-FFF2-40B4-BE49-F238E27FC236}">
                <a16:creationId xmlns:a16="http://schemas.microsoft.com/office/drawing/2014/main" id="{7994DFF6-CA6E-D8B9-A6E2-C793C64B513F}"/>
              </a:ext>
            </a:extLst>
          </p:cNvPr>
          <p:cNvSpPr txBox="1"/>
          <p:nvPr userDrawn="1"/>
        </p:nvSpPr>
        <p:spPr>
          <a:xfrm>
            <a:off x="8686800" y="4781666"/>
            <a:ext cx="457200" cy="276999"/>
          </a:xfrm>
          <a:prstGeom prst="rect">
            <a:avLst/>
          </a:prstGeom>
          <a:noFill/>
        </p:spPr>
        <p:txBody>
          <a:bodyPr wrap="square">
            <a:spAutoFit/>
          </a:bodyPr>
          <a:lstStyle/>
          <a:p>
            <a:pPr algn="r"/>
            <a:fld id="{A148A2A4-532E-8B48-BE15-FAD2C9B6FD7A}" type="slidenum">
              <a:rPr lang="en-US" sz="1200" smtClean="0">
                <a:solidFill>
                  <a:schemeClr val="bg1">
                    <a:lumMod val="50000"/>
                  </a:schemeClr>
                </a:solidFill>
              </a:rPr>
              <a:pPr algn="r"/>
              <a:t>‹#›</a:t>
            </a:fld>
            <a:endParaRPr lang="en-US" sz="1200" dirty="0">
              <a:solidFill>
                <a:schemeClr val="bg1">
                  <a:lumMod val="50000"/>
                </a:schemeClr>
              </a:solidFill>
            </a:endParaRPr>
          </a:p>
        </p:txBody>
      </p:sp>
    </p:spTree>
    <p:extLst>
      <p:ext uri="{BB962C8B-B14F-4D97-AF65-F5344CB8AC3E}">
        <p14:creationId xmlns:p14="http://schemas.microsoft.com/office/powerpoint/2010/main" val="2662370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4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customXml" Target="../ink/ink2.xml"/><Relationship Id="rId5" Type="http://schemas.openxmlformats.org/officeDocument/2006/relationships/image" Target="../media/image24.png"/><Relationship Id="rId4" Type="http://schemas.openxmlformats.org/officeDocument/2006/relationships/customXml" Target="../ink/ink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6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69.jpg"/></Relationships>
</file>

<file path=ppt/slides/_rels/slide7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6A006-ECA2-1AFB-B7A4-464F46A1B1A6}"/>
              </a:ext>
            </a:extLst>
          </p:cNvPr>
          <p:cNvSpPr>
            <a:spLocks noGrp="1"/>
          </p:cNvSpPr>
          <p:nvPr>
            <p:ph type="title"/>
          </p:nvPr>
        </p:nvSpPr>
        <p:spPr>
          <a:xfrm>
            <a:off x="203204" y="3535314"/>
            <a:ext cx="4177990" cy="1103418"/>
          </a:xfrm>
        </p:spPr>
        <p:txBody>
          <a:bodyPr>
            <a:normAutofit fontScale="90000"/>
          </a:bodyPr>
          <a:lstStyle/>
          <a:p>
            <a:pPr algn="l">
              <a:lnSpc>
                <a:spcPct val="70000"/>
              </a:lnSpc>
              <a:spcBef>
                <a:spcPts val="600"/>
              </a:spcBef>
            </a:pPr>
            <a:r>
              <a:rPr lang="en-US" sz="3600" dirty="0">
                <a:solidFill>
                  <a:srgbClr val="005087"/>
                </a:solidFill>
              </a:rPr>
              <a:t>Getting the Most Out</a:t>
            </a:r>
            <a:br>
              <a:rPr lang="en-US" sz="3600" dirty="0">
                <a:solidFill>
                  <a:srgbClr val="005087"/>
                </a:solidFill>
              </a:rPr>
            </a:br>
            <a:r>
              <a:rPr lang="en-US" sz="3600" dirty="0">
                <a:solidFill>
                  <a:srgbClr val="005087"/>
                </a:solidFill>
              </a:rPr>
              <a:t>of GSA eBuy &amp; eBuy Open</a:t>
            </a:r>
            <a:br>
              <a:rPr lang="en-US" sz="3600" dirty="0">
                <a:solidFill>
                  <a:srgbClr val="005087"/>
                </a:solidFill>
              </a:rPr>
            </a:br>
            <a:br>
              <a:rPr lang="en-US" sz="3600" dirty="0">
                <a:solidFill>
                  <a:srgbClr val="005087"/>
                </a:solidFill>
              </a:rPr>
            </a:br>
            <a:r>
              <a:rPr lang="en-US" sz="2400" dirty="0">
                <a:solidFill>
                  <a:schemeClr val="tx2">
                    <a:lumMod val="50000"/>
                  </a:schemeClr>
                </a:solidFill>
                <a:latin typeface="Arial Bold" pitchFamily="92" charset="0"/>
              </a:rPr>
              <a:t>Doug DuBois</a:t>
            </a:r>
            <a:br>
              <a:rPr lang="en-US" sz="2400" dirty="0">
                <a:solidFill>
                  <a:schemeClr val="tx2">
                    <a:lumMod val="50000"/>
                  </a:schemeClr>
                </a:solidFill>
                <a:latin typeface="Arial Bold" pitchFamily="92" charset="0"/>
              </a:rPr>
            </a:br>
            <a:r>
              <a:rPr lang="en-US" sz="2400" dirty="0">
                <a:solidFill>
                  <a:schemeClr val="tx2">
                    <a:lumMod val="50000"/>
                  </a:schemeClr>
                </a:solidFill>
                <a:latin typeface="Arial Bold" pitchFamily="92" charset="0"/>
              </a:rPr>
              <a:t> </a:t>
            </a:r>
            <a:endParaRPr lang="en-US" sz="3600" dirty="0"/>
          </a:p>
        </p:txBody>
      </p:sp>
    </p:spTree>
    <p:extLst>
      <p:ext uri="{BB962C8B-B14F-4D97-AF65-F5344CB8AC3E}">
        <p14:creationId xmlns:p14="http://schemas.microsoft.com/office/powerpoint/2010/main" val="40108072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9FB26-5B4C-1E8E-8993-359A4F96BF7B}"/>
              </a:ext>
            </a:extLst>
          </p:cNvPr>
          <p:cNvSpPr>
            <a:spLocks noGrp="1"/>
          </p:cNvSpPr>
          <p:nvPr>
            <p:ph type="title"/>
          </p:nvPr>
        </p:nvSpPr>
        <p:spPr>
          <a:xfrm>
            <a:off x="457200" y="152400"/>
            <a:ext cx="8229600" cy="321734"/>
          </a:xfrm>
        </p:spPr>
        <p:txBody>
          <a:bodyPr>
            <a:normAutofit fontScale="90000"/>
          </a:bodyPr>
          <a:lstStyle/>
          <a:p>
            <a:r>
              <a:rPr lang="en-US" sz="2100" dirty="0"/>
              <a:t>“New User” Registration</a:t>
            </a:r>
          </a:p>
        </p:txBody>
      </p:sp>
      <p:pic>
        <p:nvPicPr>
          <p:cNvPr id="4" name="Google Shape;198;p40" descr="Screenshot of GSA eBuy Home page">
            <a:extLst>
              <a:ext uri="{FF2B5EF4-FFF2-40B4-BE49-F238E27FC236}">
                <a16:creationId xmlns:a16="http://schemas.microsoft.com/office/drawing/2014/main" id="{33485C14-6299-A187-19C4-7AF7CFA5FEEC}"/>
              </a:ext>
            </a:extLst>
          </p:cNvPr>
          <p:cNvPicPr preferRelativeResize="0"/>
          <p:nvPr/>
        </p:nvPicPr>
        <p:blipFill>
          <a:blip r:embed="rId3">
            <a:alphaModFix/>
          </a:blip>
          <a:stretch>
            <a:fillRect/>
          </a:stretch>
        </p:blipFill>
        <p:spPr>
          <a:xfrm>
            <a:off x="902677" y="313267"/>
            <a:ext cx="7338646" cy="4629058"/>
          </a:xfrm>
          <a:prstGeom prst="rect">
            <a:avLst/>
          </a:prstGeom>
          <a:noFill/>
          <a:ln>
            <a:noFill/>
          </a:ln>
        </p:spPr>
      </p:pic>
    </p:spTree>
    <p:extLst>
      <p:ext uri="{BB962C8B-B14F-4D97-AF65-F5344CB8AC3E}">
        <p14:creationId xmlns:p14="http://schemas.microsoft.com/office/powerpoint/2010/main" val="152440983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F1CC08E-47EE-702B-B2EE-93B0290FE0B2}"/>
              </a:ext>
            </a:extLst>
          </p:cNvPr>
          <p:cNvSpPr>
            <a:spLocks noGrp="1"/>
          </p:cNvSpPr>
          <p:nvPr>
            <p:ph type="title"/>
          </p:nvPr>
        </p:nvSpPr>
        <p:spPr>
          <a:xfrm>
            <a:off x="457200" y="205979"/>
            <a:ext cx="8229600" cy="415344"/>
          </a:xfrm>
        </p:spPr>
        <p:txBody>
          <a:bodyPr vert="horz" lIns="91440" tIns="45720" rIns="91440" bIns="45720" rtlCol="0" anchor="ctr">
            <a:normAutofit fontScale="90000"/>
          </a:bodyPr>
          <a:lstStyle/>
          <a:p>
            <a:pPr>
              <a:lnSpc>
                <a:spcPct val="90000"/>
              </a:lnSpc>
            </a:pPr>
            <a:r>
              <a:rPr lang="en-US" sz="2400" dirty="0"/>
              <a:t>RFQs Details Page: Identifying Vendors Notified</a:t>
            </a:r>
          </a:p>
        </p:txBody>
      </p:sp>
      <p:pic>
        <p:nvPicPr>
          <p:cNvPr id="2" name="Google Shape;739;p130" descr="A screenshot of a computer&#10;&#10;Description automatically generated">
            <a:extLst>
              <a:ext uri="{FF2B5EF4-FFF2-40B4-BE49-F238E27FC236}">
                <a16:creationId xmlns:a16="http://schemas.microsoft.com/office/drawing/2014/main" id="{C8D50110-0874-255B-761A-A47A63493578}"/>
              </a:ext>
            </a:extLst>
          </p:cNvPr>
          <p:cNvPicPr preferRelativeResize="0"/>
          <p:nvPr/>
        </p:nvPicPr>
        <p:blipFill rotWithShape="1">
          <a:blip r:embed="rId3"/>
          <a:srcRect b="15822"/>
          <a:stretch/>
        </p:blipFill>
        <p:spPr>
          <a:xfrm>
            <a:off x="457200" y="874514"/>
            <a:ext cx="8229600" cy="3394472"/>
          </a:xfrm>
          <a:prstGeom prst="rect">
            <a:avLst/>
          </a:prstGeom>
          <a:noFill/>
          <a:ln>
            <a:noFill/>
          </a:ln>
        </p:spPr>
      </p:pic>
    </p:spTree>
    <p:extLst>
      <p:ext uri="{BB962C8B-B14F-4D97-AF65-F5344CB8AC3E}">
        <p14:creationId xmlns:p14="http://schemas.microsoft.com/office/powerpoint/2010/main" val="68065091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4AA59-C5E6-E908-A174-7D76B6B80CAD}"/>
              </a:ext>
            </a:extLst>
          </p:cNvPr>
          <p:cNvSpPr>
            <a:spLocks noGrp="1"/>
          </p:cNvSpPr>
          <p:nvPr>
            <p:ph type="title"/>
          </p:nvPr>
        </p:nvSpPr>
        <p:spPr>
          <a:xfrm>
            <a:off x="457200" y="2143125"/>
            <a:ext cx="8229600" cy="857250"/>
          </a:xfrm>
        </p:spPr>
        <p:txBody>
          <a:bodyPr/>
          <a:lstStyle/>
          <a:p>
            <a:r>
              <a:rPr lang="en-US" dirty="0"/>
              <a:t>Evaluating Quotes</a:t>
            </a:r>
          </a:p>
        </p:txBody>
      </p:sp>
    </p:spTree>
    <p:extLst>
      <p:ext uri="{BB962C8B-B14F-4D97-AF65-F5344CB8AC3E}">
        <p14:creationId xmlns:p14="http://schemas.microsoft.com/office/powerpoint/2010/main" val="92377203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03A505F-70E2-E4C2-A0B9-AAC8A3C49B0B}"/>
              </a:ext>
            </a:extLst>
          </p:cNvPr>
          <p:cNvSpPr>
            <a:spLocks noGrp="1"/>
          </p:cNvSpPr>
          <p:nvPr>
            <p:ph type="title"/>
          </p:nvPr>
        </p:nvSpPr>
        <p:spPr>
          <a:xfrm>
            <a:off x="457200" y="205979"/>
            <a:ext cx="8229600" cy="415344"/>
          </a:xfrm>
        </p:spPr>
        <p:txBody>
          <a:bodyPr vert="horz" lIns="91440" tIns="45720" rIns="91440" bIns="45720" rtlCol="0" anchor="ctr">
            <a:normAutofit fontScale="90000"/>
          </a:bodyPr>
          <a:lstStyle/>
          <a:p>
            <a:pPr>
              <a:lnSpc>
                <a:spcPct val="90000"/>
              </a:lnSpc>
            </a:pPr>
            <a:r>
              <a:rPr lang="en-US" sz="2400" dirty="0"/>
              <a:t>Evaluating Quotes: Quotes Received</a:t>
            </a:r>
          </a:p>
        </p:txBody>
      </p:sp>
      <p:pic>
        <p:nvPicPr>
          <p:cNvPr id="2" name="Google Shape;750;p132" descr="Graphical user interface, text, application&#10;&#10;Description automatically generated">
            <a:extLst>
              <a:ext uri="{FF2B5EF4-FFF2-40B4-BE49-F238E27FC236}">
                <a16:creationId xmlns:a16="http://schemas.microsoft.com/office/drawing/2014/main" id="{0EC1FBA0-8A47-237B-25F0-4F893BB82B57}"/>
              </a:ext>
            </a:extLst>
          </p:cNvPr>
          <p:cNvPicPr preferRelativeResize="0"/>
          <p:nvPr/>
        </p:nvPicPr>
        <p:blipFill>
          <a:blip r:embed="rId3"/>
          <a:stretch>
            <a:fillRect/>
          </a:stretch>
        </p:blipFill>
        <p:spPr>
          <a:xfrm>
            <a:off x="973225" y="705422"/>
            <a:ext cx="7197549" cy="3732655"/>
          </a:xfrm>
          <a:prstGeom prst="rect">
            <a:avLst/>
          </a:prstGeom>
          <a:noFill/>
          <a:ln>
            <a:noFill/>
          </a:ln>
        </p:spPr>
      </p:pic>
    </p:spTree>
    <p:extLst>
      <p:ext uri="{BB962C8B-B14F-4D97-AF65-F5344CB8AC3E}">
        <p14:creationId xmlns:p14="http://schemas.microsoft.com/office/powerpoint/2010/main" val="230608511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06BC83C-90F6-BD79-45A0-1DEA579F03A3}"/>
              </a:ext>
            </a:extLst>
          </p:cNvPr>
          <p:cNvSpPr>
            <a:spLocks noGrp="1"/>
          </p:cNvSpPr>
          <p:nvPr>
            <p:ph type="title"/>
          </p:nvPr>
        </p:nvSpPr>
        <p:spPr>
          <a:xfrm>
            <a:off x="457200" y="205979"/>
            <a:ext cx="8229600" cy="415344"/>
          </a:xfrm>
        </p:spPr>
        <p:txBody>
          <a:bodyPr vert="horz" lIns="91440" tIns="45720" rIns="91440" bIns="45720" rtlCol="0" anchor="ctr">
            <a:normAutofit fontScale="90000"/>
          </a:bodyPr>
          <a:lstStyle/>
          <a:p>
            <a:pPr>
              <a:lnSpc>
                <a:spcPct val="90000"/>
              </a:lnSpc>
            </a:pPr>
            <a:r>
              <a:rPr lang="en-US" sz="2400" dirty="0"/>
              <a:t>Evaluating Quotes: Quotes Received</a:t>
            </a:r>
          </a:p>
        </p:txBody>
      </p:sp>
      <p:pic>
        <p:nvPicPr>
          <p:cNvPr id="4" name="Google Shape;756;p133" descr="A computer screen with a blue background&#10;&#10;Description automatically generated with low confidence">
            <a:extLst>
              <a:ext uri="{FF2B5EF4-FFF2-40B4-BE49-F238E27FC236}">
                <a16:creationId xmlns:a16="http://schemas.microsoft.com/office/drawing/2014/main" id="{1D3B82D7-160B-16DB-5C6E-E10CAFDDE3C9}"/>
              </a:ext>
            </a:extLst>
          </p:cNvPr>
          <p:cNvPicPr preferRelativeResize="0"/>
          <p:nvPr/>
        </p:nvPicPr>
        <p:blipFill>
          <a:blip r:embed="rId3"/>
          <a:stretch>
            <a:fillRect/>
          </a:stretch>
        </p:blipFill>
        <p:spPr>
          <a:xfrm>
            <a:off x="1072544" y="874514"/>
            <a:ext cx="6998911" cy="3394472"/>
          </a:xfrm>
          <a:prstGeom prst="rect">
            <a:avLst/>
          </a:prstGeom>
          <a:noFill/>
          <a:ln>
            <a:noFill/>
          </a:ln>
        </p:spPr>
      </p:pic>
    </p:spTree>
    <p:extLst>
      <p:ext uri="{BB962C8B-B14F-4D97-AF65-F5344CB8AC3E}">
        <p14:creationId xmlns:p14="http://schemas.microsoft.com/office/powerpoint/2010/main" val="113531031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C3DE7F7-9C23-3C97-07A8-C97C000049DE}"/>
              </a:ext>
            </a:extLst>
          </p:cNvPr>
          <p:cNvSpPr>
            <a:spLocks noGrp="1"/>
          </p:cNvSpPr>
          <p:nvPr>
            <p:ph type="title"/>
          </p:nvPr>
        </p:nvSpPr>
        <p:spPr>
          <a:xfrm>
            <a:off x="457200" y="205979"/>
            <a:ext cx="8229600" cy="415344"/>
          </a:xfrm>
        </p:spPr>
        <p:txBody>
          <a:bodyPr vert="horz" lIns="91440" tIns="45720" rIns="91440" bIns="45720" rtlCol="0" anchor="ctr">
            <a:normAutofit fontScale="90000"/>
          </a:bodyPr>
          <a:lstStyle/>
          <a:p>
            <a:pPr>
              <a:lnSpc>
                <a:spcPct val="90000"/>
              </a:lnSpc>
            </a:pPr>
            <a:r>
              <a:rPr lang="en-US" sz="2400" dirty="0"/>
              <a:t>Evaluating Quotes: “No Quotes” Received</a:t>
            </a:r>
          </a:p>
        </p:txBody>
      </p:sp>
      <p:pic>
        <p:nvPicPr>
          <p:cNvPr id="4" name="Google Shape;763;p134" descr="Graphical user interface, application&#10;&#10;Description automatically generated">
            <a:extLst>
              <a:ext uri="{FF2B5EF4-FFF2-40B4-BE49-F238E27FC236}">
                <a16:creationId xmlns:a16="http://schemas.microsoft.com/office/drawing/2014/main" id="{F8B7FC6B-EFD3-87B4-3453-57F7AEFD3F32}"/>
              </a:ext>
            </a:extLst>
          </p:cNvPr>
          <p:cNvPicPr preferRelativeResize="0"/>
          <p:nvPr/>
        </p:nvPicPr>
        <p:blipFill>
          <a:blip r:embed="rId3"/>
          <a:stretch>
            <a:fillRect/>
          </a:stretch>
        </p:blipFill>
        <p:spPr>
          <a:xfrm>
            <a:off x="882373" y="740591"/>
            <a:ext cx="7379254" cy="3662317"/>
          </a:xfrm>
          <a:prstGeom prst="rect">
            <a:avLst/>
          </a:prstGeom>
          <a:noFill/>
          <a:ln>
            <a:noFill/>
          </a:ln>
        </p:spPr>
      </p:pic>
    </p:spTree>
    <p:extLst>
      <p:ext uri="{BB962C8B-B14F-4D97-AF65-F5344CB8AC3E}">
        <p14:creationId xmlns:p14="http://schemas.microsoft.com/office/powerpoint/2010/main" val="94486808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10E30CF-1329-B2A5-923C-5564823620A1}"/>
              </a:ext>
            </a:extLst>
          </p:cNvPr>
          <p:cNvSpPr>
            <a:spLocks noGrp="1"/>
          </p:cNvSpPr>
          <p:nvPr>
            <p:ph type="title"/>
          </p:nvPr>
        </p:nvSpPr>
        <p:spPr>
          <a:xfrm>
            <a:off x="457200" y="205979"/>
            <a:ext cx="8229600" cy="415344"/>
          </a:xfrm>
        </p:spPr>
        <p:txBody>
          <a:bodyPr vert="horz" lIns="91440" tIns="45720" rIns="91440" bIns="45720" rtlCol="0" anchor="ctr">
            <a:normAutofit fontScale="90000"/>
          </a:bodyPr>
          <a:lstStyle/>
          <a:p>
            <a:pPr>
              <a:lnSpc>
                <a:spcPct val="90000"/>
              </a:lnSpc>
            </a:pPr>
            <a:r>
              <a:rPr lang="en-US" sz="2400" dirty="0"/>
              <a:t>Evaluating Quotes: Quotes Received</a:t>
            </a:r>
          </a:p>
        </p:txBody>
      </p:sp>
      <p:pic>
        <p:nvPicPr>
          <p:cNvPr id="2" name="Google Shape;770;p135" descr="Graphical user interface, application&#10;&#10;Description automatically generated">
            <a:extLst>
              <a:ext uri="{FF2B5EF4-FFF2-40B4-BE49-F238E27FC236}">
                <a16:creationId xmlns:a16="http://schemas.microsoft.com/office/drawing/2014/main" id="{CE60DEBA-1CF2-90AC-F560-668AC1973D7F}"/>
              </a:ext>
            </a:extLst>
          </p:cNvPr>
          <p:cNvPicPr preferRelativeResize="0"/>
          <p:nvPr/>
        </p:nvPicPr>
        <p:blipFill>
          <a:blip r:embed="rId3"/>
          <a:stretch>
            <a:fillRect/>
          </a:stretch>
        </p:blipFill>
        <p:spPr>
          <a:xfrm>
            <a:off x="1090490" y="874514"/>
            <a:ext cx="6963019" cy="3394472"/>
          </a:xfrm>
          <a:prstGeom prst="rect">
            <a:avLst/>
          </a:prstGeom>
          <a:noFill/>
          <a:ln>
            <a:noFill/>
          </a:ln>
        </p:spPr>
      </p:pic>
    </p:spTree>
    <p:extLst>
      <p:ext uri="{BB962C8B-B14F-4D97-AF65-F5344CB8AC3E}">
        <p14:creationId xmlns:p14="http://schemas.microsoft.com/office/powerpoint/2010/main" val="44731558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173887D-EE7A-9E17-1E9D-ADEAB4533AB1}"/>
              </a:ext>
            </a:extLst>
          </p:cNvPr>
          <p:cNvSpPr>
            <a:spLocks noGrp="1"/>
          </p:cNvSpPr>
          <p:nvPr>
            <p:ph type="title"/>
          </p:nvPr>
        </p:nvSpPr>
        <p:spPr>
          <a:xfrm>
            <a:off x="457200" y="205979"/>
            <a:ext cx="8229600" cy="415344"/>
          </a:xfrm>
        </p:spPr>
        <p:txBody>
          <a:bodyPr vert="horz" lIns="91440" tIns="45720" rIns="91440" bIns="45720" rtlCol="0" anchor="ctr">
            <a:normAutofit fontScale="90000"/>
          </a:bodyPr>
          <a:lstStyle/>
          <a:p>
            <a:pPr>
              <a:lnSpc>
                <a:spcPct val="90000"/>
              </a:lnSpc>
            </a:pPr>
            <a:r>
              <a:rPr lang="en-US" sz="2400" dirty="0"/>
              <a:t>Evaluating Quotes: Quotes Details</a:t>
            </a:r>
          </a:p>
        </p:txBody>
      </p:sp>
      <p:pic>
        <p:nvPicPr>
          <p:cNvPr id="4" name="Google Shape;776;p136" descr="Graphical user interface, text, application, email&#10;&#10;Description automatically generated">
            <a:extLst>
              <a:ext uri="{FF2B5EF4-FFF2-40B4-BE49-F238E27FC236}">
                <a16:creationId xmlns:a16="http://schemas.microsoft.com/office/drawing/2014/main" id="{98A04C96-64B1-FE87-7240-5DC0151AE389}"/>
              </a:ext>
            </a:extLst>
          </p:cNvPr>
          <p:cNvPicPr preferRelativeResize="0"/>
          <p:nvPr/>
        </p:nvPicPr>
        <p:blipFill>
          <a:blip r:embed="rId3"/>
          <a:stretch>
            <a:fillRect/>
          </a:stretch>
        </p:blipFill>
        <p:spPr>
          <a:xfrm>
            <a:off x="839726" y="621323"/>
            <a:ext cx="7464548" cy="4024839"/>
          </a:xfrm>
          <a:prstGeom prst="rect">
            <a:avLst/>
          </a:prstGeom>
          <a:noFill/>
          <a:ln>
            <a:noFill/>
          </a:ln>
        </p:spPr>
      </p:pic>
    </p:spTree>
    <p:extLst>
      <p:ext uri="{BB962C8B-B14F-4D97-AF65-F5344CB8AC3E}">
        <p14:creationId xmlns:p14="http://schemas.microsoft.com/office/powerpoint/2010/main" val="269619161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30B68BE-EC96-3E88-ED8C-176655AF7D0B}"/>
              </a:ext>
            </a:extLst>
          </p:cNvPr>
          <p:cNvSpPr>
            <a:spLocks noGrp="1"/>
          </p:cNvSpPr>
          <p:nvPr>
            <p:ph type="title"/>
          </p:nvPr>
        </p:nvSpPr>
        <p:spPr>
          <a:xfrm>
            <a:off x="457200" y="205979"/>
            <a:ext cx="8229600" cy="415344"/>
          </a:xfrm>
        </p:spPr>
        <p:txBody>
          <a:bodyPr vert="horz" lIns="91440" tIns="45720" rIns="91440" bIns="45720" rtlCol="0" anchor="ctr">
            <a:normAutofit fontScale="90000"/>
          </a:bodyPr>
          <a:lstStyle/>
          <a:p>
            <a:pPr>
              <a:lnSpc>
                <a:spcPct val="90000"/>
              </a:lnSpc>
            </a:pPr>
            <a:r>
              <a:rPr lang="en-US" sz="2400" dirty="0"/>
              <a:t>Evaluating Quotes: Quotes Details</a:t>
            </a:r>
          </a:p>
        </p:txBody>
      </p:sp>
      <p:pic>
        <p:nvPicPr>
          <p:cNvPr id="2" name="Google Shape;782;p137" descr="Graphical user interface, application, Teams&#10;&#10;Description automatically generated">
            <a:extLst>
              <a:ext uri="{FF2B5EF4-FFF2-40B4-BE49-F238E27FC236}">
                <a16:creationId xmlns:a16="http://schemas.microsoft.com/office/drawing/2014/main" id="{5CC25F3C-98DE-DF8A-2A98-4177CD46C019}"/>
              </a:ext>
            </a:extLst>
          </p:cNvPr>
          <p:cNvPicPr preferRelativeResize="0"/>
          <p:nvPr/>
        </p:nvPicPr>
        <p:blipFill>
          <a:blip r:embed="rId3"/>
          <a:stretch>
            <a:fillRect/>
          </a:stretch>
        </p:blipFill>
        <p:spPr>
          <a:xfrm>
            <a:off x="862194" y="874514"/>
            <a:ext cx="7419612" cy="3394472"/>
          </a:xfrm>
          <a:prstGeom prst="rect">
            <a:avLst/>
          </a:prstGeom>
          <a:noFill/>
          <a:ln>
            <a:noFill/>
          </a:ln>
        </p:spPr>
      </p:pic>
    </p:spTree>
    <p:extLst>
      <p:ext uri="{BB962C8B-B14F-4D97-AF65-F5344CB8AC3E}">
        <p14:creationId xmlns:p14="http://schemas.microsoft.com/office/powerpoint/2010/main" val="255018332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F5B253E-8E72-DB96-5E21-007F68CD6D60}"/>
              </a:ext>
            </a:extLst>
          </p:cNvPr>
          <p:cNvSpPr>
            <a:spLocks noGrp="1"/>
          </p:cNvSpPr>
          <p:nvPr>
            <p:ph type="title"/>
          </p:nvPr>
        </p:nvSpPr>
        <p:spPr>
          <a:xfrm>
            <a:off x="457200" y="205979"/>
            <a:ext cx="8229600" cy="415344"/>
          </a:xfrm>
        </p:spPr>
        <p:txBody>
          <a:bodyPr vert="horz" lIns="91440" tIns="45720" rIns="91440" bIns="45720" rtlCol="0" anchor="ctr">
            <a:normAutofit fontScale="90000"/>
          </a:bodyPr>
          <a:lstStyle/>
          <a:p>
            <a:pPr>
              <a:lnSpc>
                <a:spcPct val="90000"/>
              </a:lnSpc>
            </a:pPr>
            <a:r>
              <a:rPr lang="en-US" sz="2400" dirty="0"/>
              <a:t>Evaluating Quotes: Quotes Details</a:t>
            </a:r>
          </a:p>
        </p:txBody>
      </p:sp>
      <p:pic>
        <p:nvPicPr>
          <p:cNvPr id="4" name="Google Shape;788;p138" descr="Graphical user interface, application&#10;&#10;Description automatically generated">
            <a:extLst>
              <a:ext uri="{FF2B5EF4-FFF2-40B4-BE49-F238E27FC236}">
                <a16:creationId xmlns:a16="http://schemas.microsoft.com/office/drawing/2014/main" id="{372B07BA-4041-B571-3CD5-6E099318EF64}"/>
              </a:ext>
            </a:extLst>
          </p:cNvPr>
          <p:cNvPicPr preferRelativeResize="0"/>
          <p:nvPr/>
        </p:nvPicPr>
        <p:blipFill>
          <a:blip r:embed="rId3"/>
          <a:stretch>
            <a:fillRect/>
          </a:stretch>
        </p:blipFill>
        <p:spPr>
          <a:xfrm>
            <a:off x="580292" y="621323"/>
            <a:ext cx="7983415" cy="4208585"/>
          </a:xfrm>
          <a:prstGeom prst="rect">
            <a:avLst/>
          </a:prstGeom>
          <a:noFill/>
          <a:ln>
            <a:noFill/>
          </a:ln>
        </p:spPr>
      </p:pic>
    </p:spTree>
    <p:extLst>
      <p:ext uri="{BB962C8B-B14F-4D97-AF65-F5344CB8AC3E}">
        <p14:creationId xmlns:p14="http://schemas.microsoft.com/office/powerpoint/2010/main" val="108705058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9FB26-5B4C-1E8E-8993-359A4F96BF7B}"/>
              </a:ext>
            </a:extLst>
          </p:cNvPr>
          <p:cNvSpPr>
            <a:spLocks noGrp="1"/>
          </p:cNvSpPr>
          <p:nvPr>
            <p:ph type="title"/>
          </p:nvPr>
        </p:nvSpPr>
        <p:spPr>
          <a:xfrm>
            <a:off x="457200" y="2143125"/>
            <a:ext cx="8229600" cy="857250"/>
          </a:xfrm>
        </p:spPr>
        <p:txBody>
          <a:bodyPr/>
          <a:lstStyle/>
          <a:p>
            <a:r>
              <a:rPr lang="en-US" dirty="0"/>
              <a:t>Awarding Quotes</a:t>
            </a:r>
          </a:p>
        </p:txBody>
      </p:sp>
    </p:spTree>
    <p:extLst>
      <p:ext uri="{BB962C8B-B14F-4D97-AF65-F5344CB8AC3E}">
        <p14:creationId xmlns:p14="http://schemas.microsoft.com/office/powerpoint/2010/main" val="27047860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32FF432-ED97-203F-57BE-8B566BEADD50}"/>
              </a:ext>
            </a:extLst>
          </p:cNvPr>
          <p:cNvSpPr>
            <a:spLocks noGrp="1"/>
          </p:cNvSpPr>
          <p:nvPr>
            <p:ph type="title"/>
          </p:nvPr>
        </p:nvSpPr>
        <p:spPr>
          <a:xfrm>
            <a:off x="457200" y="234462"/>
            <a:ext cx="8229600" cy="480646"/>
          </a:xfrm>
        </p:spPr>
        <p:txBody>
          <a:bodyPr>
            <a:normAutofit/>
          </a:bodyPr>
          <a:lstStyle/>
          <a:p>
            <a:r>
              <a:rPr lang="en-US" sz="2100" dirty="0"/>
              <a:t>“New User” Registration</a:t>
            </a:r>
          </a:p>
        </p:txBody>
      </p:sp>
      <p:pic>
        <p:nvPicPr>
          <p:cNvPr id="2" name="Google Shape;205;p41" descr="Graphical user interface, application&#10;&#10;Description automatically generated">
            <a:extLst>
              <a:ext uri="{FF2B5EF4-FFF2-40B4-BE49-F238E27FC236}">
                <a16:creationId xmlns:a16="http://schemas.microsoft.com/office/drawing/2014/main" id="{7FBA4E75-22CC-1B22-0B24-99A3C11C9342}"/>
              </a:ext>
            </a:extLst>
          </p:cNvPr>
          <p:cNvPicPr preferRelativeResize="0"/>
          <p:nvPr/>
        </p:nvPicPr>
        <p:blipFill>
          <a:blip r:embed="rId3"/>
          <a:stretch>
            <a:fillRect/>
          </a:stretch>
        </p:blipFill>
        <p:spPr>
          <a:xfrm>
            <a:off x="1108254" y="874514"/>
            <a:ext cx="6927492" cy="3394472"/>
          </a:xfrm>
          <a:prstGeom prst="rect">
            <a:avLst/>
          </a:prstGeom>
          <a:noFill/>
          <a:ln>
            <a:noFill/>
          </a:ln>
        </p:spPr>
      </p:pic>
    </p:spTree>
    <p:extLst>
      <p:ext uri="{BB962C8B-B14F-4D97-AF65-F5344CB8AC3E}">
        <p14:creationId xmlns:p14="http://schemas.microsoft.com/office/powerpoint/2010/main" val="334719896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677AE4A-226E-CADE-C650-B22F66C95C23}"/>
              </a:ext>
            </a:extLst>
          </p:cNvPr>
          <p:cNvSpPr>
            <a:spLocks noGrp="1"/>
          </p:cNvSpPr>
          <p:nvPr>
            <p:ph type="title"/>
          </p:nvPr>
        </p:nvSpPr>
        <p:spPr>
          <a:xfrm>
            <a:off x="457200" y="0"/>
            <a:ext cx="8229600" cy="750277"/>
          </a:xfrm>
        </p:spPr>
        <p:txBody>
          <a:bodyPr vert="horz" lIns="91440" tIns="45720" rIns="91440" bIns="45720" rtlCol="0" anchor="ctr">
            <a:normAutofit/>
          </a:bodyPr>
          <a:lstStyle/>
          <a:p>
            <a:pPr>
              <a:lnSpc>
                <a:spcPct val="90000"/>
              </a:lnSpc>
            </a:pPr>
            <a:r>
              <a:rPr lang="en-US" sz="2400" dirty="0"/>
              <a:t>Awarding Quotes: No Line Items </a:t>
            </a:r>
          </a:p>
        </p:txBody>
      </p:sp>
      <p:pic>
        <p:nvPicPr>
          <p:cNvPr id="7" name="Google Shape;799;p140" descr="Graphical user interface, text, application&#10;&#10;Description automatically generated">
            <a:extLst>
              <a:ext uri="{FF2B5EF4-FFF2-40B4-BE49-F238E27FC236}">
                <a16:creationId xmlns:a16="http://schemas.microsoft.com/office/drawing/2014/main" id="{5FCE7EBC-6B15-4C55-3F17-8715BC9CA1DE}"/>
              </a:ext>
            </a:extLst>
          </p:cNvPr>
          <p:cNvPicPr preferRelativeResize="0"/>
          <p:nvPr/>
        </p:nvPicPr>
        <p:blipFill>
          <a:blip r:embed="rId3"/>
          <a:stretch>
            <a:fillRect/>
          </a:stretch>
        </p:blipFill>
        <p:spPr>
          <a:xfrm>
            <a:off x="1406173" y="625375"/>
            <a:ext cx="6331654" cy="4141888"/>
          </a:xfrm>
          <a:prstGeom prst="rect">
            <a:avLst/>
          </a:prstGeom>
          <a:noFill/>
          <a:ln>
            <a:noFill/>
          </a:ln>
        </p:spPr>
      </p:pic>
    </p:spTree>
    <p:extLst>
      <p:ext uri="{BB962C8B-B14F-4D97-AF65-F5344CB8AC3E}">
        <p14:creationId xmlns:p14="http://schemas.microsoft.com/office/powerpoint/2010/main" val="394067777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87BCF83-8A89-C797-3AEF-E091769FE4CC}"/>
              </a:ext>
            </a:extLst>
          </p:cNvPr>
          <p:cNvSpPr>
            <a:spLocks noGrp="1"/>
          </p:cNvSpPr>
          <p:nvPr>
            <p:ph type="title"/>
          </p:nvPr>
        </p:nvSpPr>
        <p:spPr>
          <a:xfrm>
            <a:off x="457200" y="0"/>
            <a:ext cx="8311662" cy="750277"/>
          </a:xfrm>
        </p:spPr>
        <p:txBody>
          <a:bodyPr vert="horz" lIns="91440" tIns="45720" rIns="91440" bIns="45720" rtlCol="0" anchor="ctr">
            <a:normAutofit/>
          </a:bodyPr>
          <a:lstStyle/>
          <a:p>
            <a:pPr>
              <a:lnSpc>
                <a:spcPct val="90000"/>
              </a:lnSpc>
            </a:pPr>
            <a:r>
              <a:rPr lang="en-US" sz="2400" dirty="0"/>
              <a:t>Awarding Quotes with No Line Items: Send No Award Notification</a:t>
            </a:r>
          </a:p>
        </p:txBody>
      </p:sp>
      <p:pic>
        <p:nvPicPr>
          <p:cNvPr id="6" name="Google Shape;805;p141" descr="Screenshot of GSA eBuy Notify Vendors-No Award">
            <a:extLst>
              <a:ext uri="{FF2B5EF4-FFF2-40B4-BE49-F238E27FC236}">
                <a16:creationId xmlns:a16="http://schemas.microsoft.com/office/drawing/2014/main" id="{01A94E13-0009-5FB3-6F18-68A96EA56617}"/>
              </a:ext>
            </a:extLst>
          </p:cNvPr>
          <p:cNvPicPr preferRelativeResize="0"/>
          <p:nvPr/>
        </p:nvPicPr>
        <p:blipFill>
          <a:blip r:embed="rId3">
            <a:alphaModFix/>
          </a:blip>
          <a:stretch>
            <a:fillRect/>
          </a:stretch>
        </p:blipFill>
        <p:spPr>
          <a:xfrm>
            <a:off x="803031" y="750277"/>
            <a:ext cx="7620000" cy="3653850"/>
          </a:xfrm>
          <a:prstGeom prst="rect">
            <a:avLst/>
          </a:prstGeom>
          <a:noFill/>
          <a:ln>
            <a:noFill/>
          </a:ln>
        </p:spPr>
      </p:pic>
    </p:spTree>
    <p:extLst>
      <p:ext uri="{BB962C8B-B14F-4D97-AF65-F5344CB8AC3E}">
        <p14:creationId xmlns:p14="http://schemas.microsoft.com/office/powerpoint/2010/main" val="296847280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4548D9B-C772-8B84-E263-D292F4705E43}"/>
              </a:ext>
            </a:extLst>
          </p:cNvPr>
          <p:cNvSpPr>
            <a:spLocks noGrp="1"/>
          </p:cNvSpPr>
          <p:nvPr>
            <p:ph type="title"/>
          </p:nvPr>
        </p:nvSpPr>
        <p:spPr>
          <a:xfrm>
            <a:off x="457200" y="205979"/>
            <a:ext cx="8229600" cy="556021"/>
          </a:xfrm>
        </p:spPr>
        <p:txBody>
          <a:bodyPr vert="horz" lIns="91440" tIns="45720" rIns="91440" bIns="45720" rtlCol="0" anchor="ctr">
            <a:normAutofit/>
          </a:bodyPr>
          <a:lstStyle/>
          <a:p>
            <a:pPr>
              <a:lnSpc>
                <a:spcPct val="90000"/>
              </a:lnSpc>
            </a:pPr>
            <a:r>
              <a:rPr lang="en-US" sz="2400" dirty="0"/>
              <a:t>Awarding Quotes: No Line Items</a:t>
            </a:r>
          </a:p>
        </p:txBody>
      </p:sp>
      <p:pic>
        <p:nvPicPr>
          <p:cNvPr id="5" name="Google Shape;811;p142" descr="Graphical user interface, text, application&#10;&#10;Description automatically generated">
            <a:extLst>
              <a:ext uri="{FF2B5EF4-FFF2-40B4-BE49-F238E27FC236}">
                <a16:creationId xmlns:a16="http://schemas.microsoft.com/office/drawing/2014/main" id="{011A7C06-F030-5454-D44B-9B4E51834ECD}"/>
              </a:ext>
            </a:extLst>
          </p:cNvPr>
          <p:cNvPicPr preferRelativeResize="0"/>
          <p:nvPr/>
        </p:nvPicPr>
        <p:blipFill>
          <a:blip r:embed="rId3"/>
          <a:stretch>
            <a:fillRect/>
          </a:stretch>
        </p:blipFill>
        <p:spPr>
          <a:xfrm>
            <a:off x="1359280" y="569118"/>
            <a:ext cx="6425439" cy="4005263"/>
          </a:xfrm>
          <a:prstGeom prst="rect">
            <a:avLst/>
          </a:prstGeom>
          <a:noFill/>
          <a:ln>
            <a:noFill/>
          </a:ln>
        </p:spPr>
      </p:pic>
    </p:spTree>
    <p:extLst>
      <p:ext uri="{BB962C8B-B14F-4D97-AF65-F5344CB8AC3E}">
        <p14:creationId xmlns:p14="http://schemas.microsoft.com/office/powerpoint/2010/main" val="216517002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99D489D-BAE1-4DDD-7832-CF0BBE303369}"/>
              </a:ext>
            </a:extLst>
          </p:cNvPr>
          <p:cNvSpPr>
            <a:spLocks noGrp="1"/>
          </p:cNvSpPr>
          <p:nvPr>
            <p:ph type="title"/>
          </p:nvPr>
        </p:nvSpPr>
        <p:spPr>
          <a:xfrm>
            <a:off x="457200" y="205979"/>
            <a:ext cx="8229600" cy="556021"/>
          </a:xfrm>
        </p:spPr>
        <p:txBody>
          <a:bodyPr vert="horz" lIns="91440" tIns="45720" rIns="91440" bIns="45720" rtlCol="0" anchor="ctr">
            <a:normAutofit/>
          </a:bodyPr>
          <a:lstStyle/>
          <a:p>
            <a:pPr>
              <a:lnSpc>
                <a:spcPct val="90000"/>
              </a:lnSpc>
            </a:pPr>
            <a:r>
              <a:rPr lang="en-US" sz="2400" dirty="0"/>
              <a:t>Awarding Quotes: No Line Items</a:t>
            </a:r>
          </a:p>
        </p:txBody>
      </p:sp>
      <p:pic>
        <p:nvPicPr>
          <p:cNvPr id="4" name="Google Shape;817;p143" descr="Graphical user interface, application, website&#10;&#10;Description automatically generated">
            <a:extLst>
              <a:ext uri="{FF2B5EF4-FFF2-40B4-BE49-F238E27FC236}">
                <a16:creationId xmlns:a16="http://schemas.microsoft.com/office/drawing/2014/main" id="{C2D62A9B-02CE-7E41-2CB0-0AC23E317099}"/>
              </a:ext>
            </a:extLst>
          </p:cNvPr>
          <p:cNvPicPr preferRelativeResize="0"/>
          <p:nvPr/>
        </p:nvPicPr>
        <p:blipFill>
          <a:blip r:embed="rId3"/>
          <a:stretch>
            <a:fillRect/>
          </a:stretch>
        </p:blipFill>
        <p:spPr>
          <a:xfrm>
            <a:off x="1961299" y="762000"/>
            <a:ext cx="5221401" cy="4063007"/>
          </a:xfrm>
          <a:prstGeom prst="rect">
            <a:avLst/>
          </a:prstGeom>
          <a:noFill/>
          <a:ln>
            <a:noFill/>
          </a:ln>
        </p:spPr>
      </p:pic>
    </p:spTree>
    <p:extLst>
      <p:ext uri="{BB962C8B-B14F-4D97-AF65-F5344CB8AC3E}">
        <p14:creationId xmlns:p14="http://schemas.microsoft.com/office/powerpoint/2010/main" val="357170802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C0EBBD9-77FB-70AA-5C69-39A29A6AAA49}"/>
              </a:ext>
            </a:extLst>
          </p:cNvPr>
          <p:cNvSpPr>
            <a:spLocks noGrp="1"/>
          </p:cNvSpPr>
          <p:nvPr>
            <p:ph type="title"/>
          </p:nvPr>
        </p:nvSpPr>
        <p:spPr>
          <a:xfrm>
            <a:off x="457200" y="205979"/>
            <a:ext cx="8229600" cy="556021"/>
          </a:xfrm>
        </p:spPr>
        <p:txBody>
          <a:bodyPr vert="horz" lIns="91440" tIns="45720" rIns="91440" bIns="45720" rtlCol="0" anchor="ctr">
            <a:normAutofit/>
          </a:bodyPr>
          <a:lstStyle/>
          <a:p>
            <a:pPr>
              <a:lnSpc>
                <a:spcPct val="90000"/>
              </a:lnSpc>
            </a:pPr>
            <a:r>
              <a:rPr lang="en-US" sz="2400" dirty="0"/>
              <a:t>Awarding Quotes: No Line Items</a:t>
            </a:r>
          </a:p>
        </p:txBody>
      </p:sp>
      <p:pic>
        <p:nvPicPr>
          <p:cNvPr id="4" name="Google Shape;823;p144" descr="Graphical user interface, website&#10;&#10;Description automatically generated">
            <a:extLst>
              <a:ext uri="{FF2B5EF4-FFF2-40B4-BE49-F238E27FC236}">
                <a16:creationId xmlns:a16="http://schemas.microsoft.com/office/drawing/2014/main" id="{95047D1F-64B2-DE8B-FFB2-FC2D38D10C6C}"/>
              </a:ext>
            </a:extLst>
          </p:cNvPr>
          <p:cNvPicPr preferRelativeResize="0"/>
          <p:nvPr/>
        </p:nvPicPr>
        <p:blipFill>
          <a:blip r:embed="rId3"/>
          <a:stretch>
            <a:fillRect/>
          </a:stretch>
        </p:blipFill>
        <p:spPr>
          <a:xfrm>
            <a:off x="1108254" y="874514"/>
            <a:ext cx="6927492" cy="3394472"/>
          </a:xfrm>
          <a:prstGeom prst="rect">
            <a:avLst/>
          </a:prstGeom>
          <a:noFill/>
          <a:ln>
            <a:noFill/>
          </a:ln>
        </p:spPr>
      </p:pic>
    </p:spTree>
    <p:extLst>
      <p:ext uri="{BB962C8B-B14F-4D97-AF65-F5344CB8AC3E}">
        <p14:creationId xmlns:p14="http://schemas.microsoft.com/office/powerpoint/2010/main" val="223643909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85760DA-9D97-EA2A-5957-7207D2A4D52E}"/>
              </a:ext>
            </a:extLst>
          </p:cNvPr>
          <p:cNvSpPr>
            <a:spLocks noGrp="1"/>
          </p:cNvSpPr>
          <p:nvPr>
            <p:ph type="title"/>
          </p:nvPr>
        </p:nvSpPr>
        <p:spPr>
          <a:xfrm>
            <a:off x="457200" y="205979"/>
            <a:ext cx="8229600" cy="731867"/>
          </a:xfrm>
        </p:spPr>
        <p:txBody>
          <a:bodyPr vert="horz" lIns="91440" tIns="45720" rIns="91440" bIns="45720" rtlCol="0" anchor="ctr">
            <a:normAutofit/>
          </a:bodyPr>
          <a:lstStyle/>
          <a:p>
            <a:pPr>
              <a:lnSpc>
                <a:spcPct val="90000"/>
              </a:lnSpc>
            </a:pPr>
            <a:r>
              <a:rPr lang="en-US" sz="2400" dirty="0"/>
              <a:t>Awarding Quotes: No Line Items </a:t>
            </a:r>
          </a:p>
        </p:txBody>
      </p:sp>
      <p:pic>
        <p:nvPicPr>
          <p:cNvPr id="2" name="Google Shape;829;p145" descr="Graphical user interface, application&#10;&#10;Description automatically generated">
            <a:extLst>
              <a:ext uri="{FF2B5EF4-FFF2-40B4-BE49-F238E27FC236}">
                <a16:creationId xmlns:a16="http://schemas.microsoft.com/office/drawing/2014/main" id="{1AD99371-3178-035C-2273-41FA32362040}"/>
              </a:ext>
            </a:extLst>
          </p:cNvPr>
          <p:cNvPicPr preferRelativeResize="0"/>
          <p:nvPr/>
        </p:nvPicPr>
        <p:blipFill>
          <a:blip r:embed="rId3"/>
          <a:stretch>
            <a:fillRect/>
          </a:stretch>
        </p:blipFill>
        <p:spPr>
          <a:xfrm>
            <a:off x="1369082" y="937845"/>
            <a:ext cx="6405835" cy="3880339"/>
          </a:xfrm>
          <a:prstGeom prst="rect">
            <a:avLst/>
          </a:prstGeom>
          <a:noFill/>
          <a:ln>
            <a:noFill/>
          </a:ln>
        </p:spPr>
      </p:pic>
    </p:spTree>
    <p:extLst>
      <p:ext uri="{BB962C8B-B14F-4D97-AF65-F5344CB8AC3E}">
        <p14:creationId xmlns:p14="http://schemas.microsoft.com/office/powerpoint/2010/main" val="337229806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A12A496-9421-7F03-6FA0-A81A9C3D492D}"/>
              </a:ext>
            </a:extLst>
          </p:cNvPr>
          <p:cNvSpPr>
            <a:spLocks noGrp="1"/>
          </p:cNvSpPr>
          <p:nvPr>
            <p:ph type="title"/>
          </p:nvPr>
        </p:nvSpPr>
        <p:spPr>
          <a:xfrm>
            <a:off x="457200" y="205979"/>
            <a:ext cx="8229600" cy="731867"/>
          </a:xfrm>
        </p:spPr>
        <p:txBody>
          <a:bodyPr vert="horz" lIns="91440" tIns="45720" rIns="91440" bIns="45720" rtlCol="0" anchor="ctr">
            <a:normAutofit/>
          </a:bodyPr>
          <a:lstStyle/>
          <a:p>
            <a:pPr>
              <a:lnSpc>
                <a:spcPct val="90000"/>
              </a:lnSpc>
            </a:pPr>
            <a:r>
              <a:rPr lang="en-US" sz="2400" dirty="0"/>
              <a:t>Awarding Quotes: With Line Items</a:t>
            </a:r>
          </a:p>
        </p:txBody>
      </p:sp>
      <p:pic>
        <p:nvPicPr>
          <p:cNvPr id="4" name="Google Shape;835;p146" descr="Graphical user interface, text, application, email&#10;&#10;Description automatically generated">
            <a:extLst>
              <a:ext uri="{FF2B5EF4-FFF2-40B4-BE49-F238E27FC236}">
                <a16:creationId xmlns:a16="http://schemas.microsoft.com/office/drawing/2014/main" id="{1B148FA4-E9B9-191D-65FB-BFAA712C2B85}"/>
              </a:ext>
            </a:extLst>
          </p:cNvPr>
          <p:cNvPicPr preferRelativeResize="0"/>
          <p:nvPr/>
        </p:nvPicPr>
        <p:blipFill>
          <a:blip r:embed="rId3"/>
          <a:stretch>
            <a:fillRect/>
          </a:stretch>
        </p:blipFill>
        <p:spPr>
          <a:xfrm>
            <a:off x="1143240" y="937846"/>
            <a:ext cx="6857519" cy="3394472"/>
          </a:xfrm>
          <a:prstGeom prst="rect">
            <a:avLst/>
          </a:prstGeom>
          <a:noFill/>
          <a:ln>
            <a:noFill/>
          </a:ln>
        </p:spPr>
      </p:pic>
    </p:spTree>
    <p:extLst>
      <p:ext uri="{BB962C8B-B14F-4D97-AF65-F5344CB8AC3E}">
        <p14:creationId xmlns:p14="http://schemas.microsoft.com/office/powerpoint/2010/main" val="408898830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5B006DB-2B40-A2BD-34F2-BB71E91DFB05}"/>
              </a:ext>
            </a:extLst>
          </p:cNvPr>
          <p:cNvSpPr>
            <a:spLocks noGrp="1"/>
          </p:cNvSpPr>
          <p:nvPr>
            <p:ph type="title"/>
          </p:nvPr>
        </p:nvSpPr>
        <p:spPr>
          <a:xfrm>
            <a:off x="457200" y="205979"/>
            <a:ext cx="8229600" cy="731867"/>
          </a:xfrm>
        </p:spPr>
        <p:txBody>
          <a:bodyPr vert="horz" lIns="91440" tIns="45720" rIns="91440" bIns="45720" rtlCol="0" anchor="ctr">
            <a:normAutofit/>
          </a:bodyPr>
          <a:lstStyle/>
          <a:p>
            <a:pPr>
              <a:lnSpc>
                <a:spcPct val="90000"/>
              </a:lnSpc>
            </a:pPr>
            <a:r>
              <a:rPr lang="en-US" sz="2400" dirty="0"/>
              <a:t>Awarding Quotes: With Line Items </a:t>
            </a:r>
          </a:p>
        </p:txBody>
      </p:sp>
      <p:pic>
        <p:nvPicPr>
          <p:cNvPr id="2" name="Google Shape;841;p147" descr="Graphical user interface, table, Teams&#10;&#10;Description automatically generated">
            <a:extLst>
              <a:ext uri="{FF2B5EF4-FFF2-40B4-BE49-F238E27FC236}">
                <a16:creationId xmlns:a16="http://schemas.microsoft.com/office/drawing/2014/main" id="{0876454C-EF97-450F-19A0-E6277056B5D9}"/>
              </a:ext>
            </a:extLst>
          </p:cNvPr>
          <p:cNvPicPr preferRelativeResize="0"/>
          <p:nvPr/>
        </p:nvPicPr>
        <p:blipFill>
          <a:blip r:embed="rId3"/>
          <a:stretch>
            <a:fillRect/>
          </a:stretch>
        </p:blipFill>
        <p:spPr>
          <a:xfrm>
            <a:off x="1490473" y="937847"/>
            <a:ext cx="6208776" cy="3615866"/>
          </a:xfrm>
          <a:prstGeom prst="rect">
            <a:avLst/>
          </a:prstGeom>
          <a:noFill/>
          <a:ln>
            <a:noFill/>
          </a:ln>
        </p:spPr>
      </p:pic>
    </p:spTree>
    <p:extLst>
      <p:ext uri="{BB962C8B-B14F-4D97-AF65-F5344CB8AC3E}">
        <p14:creationId xmlns:p14="http://schemas.microsoft.com/office/powerpoint/2010/main" val="281736385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B4C4A0E-E5EC-A32B-2D28-70655DC53B98}"/>
              </a:ext>
            </a:extLst>
          </p:cNvPr>
          <p:cNvSpPr>
            <a:spLocks noGrp="1"/>
          </p:cNvSpPr>
          <p:nvPr>
            <p:ph type="title"/>
          </p:nvPr>
        </p:nvSpPr>
        <p:spPr>
          <a:xfrm>
            <a:off x="457200" y="205979"/>
            <a:ext cx="8229600" cy="731867"/>
          </a:xfrm>
        </p:spPr>
        <p:txBody>
          <a:bodyPr vert="horz" lIns="91440" tIns="45720" rIns="91440" bIns="45720" rtlCol="0" anchor="ctr">
            <a:normAutofit/>
          </a:bodyPr>
          <a:lstStyle/>
          <a:p>
            <a:pPr>
              <a:lnSpc>
                <a:spcPct val="90000"/>
              </a:lnSpc>
            </a:pPr>
            <a:r>
              <a:rPr lang="en-US" sz="2400" dirty="0"/>
              <a:t>Awarding Quotes: With Line Items </a:t>
            </a:r>
          </a:p>
        </p:txBody>
      </p:sp>
      <p:pic>
        <p:nvPicPr>
          <p:cNvPr id="4" name="Google Shape;847;p148" descr="Graphical user interface, text, application, email&#10;&#10;Description automatically generated">
            <a:extLst>
              <a:ext uri="{FF2B5EF4-FFF2-40B4-BE49-F238E27FC236}">
                <a16:creationId xmlns:a16="http://schemas.microsoft.com/office/drawing/2014/main" id="{07A0F3FD-42BC-0ADD-18DB-DF314FC328BC}"/>
              </a:ext>
            </a:extLst>
          </p:cNvPr>
          <p:cNvPicPr preferRelativeResize="0"/>
          <p:nvPr/>
        </p:nvPicPr>
        <p:blipFill>
          <a:blip r:embed="rId3"/>
          <a:stretch>
            <a:fillRect/>
          </a:stretch>
        </p:blipFill>
        <p:spPr>
          <a:xfrm>
            <a:off x="2911319" y="937846"/>
            <a:ext cx="3321361" cy="3999675"/>
          </a:xfrm>
          <a:prstGeom prst="rect">
            <a:avLst/>
          </a:prstGeom>
          <a:noFill/>
          <a:ln>
            <a:noFill/>
          </a:ln>
        </p:spPr>
      </p:pic>
    </p:spTree>
    <p:extLst>
      <p:ext uri="{BB962C8B-B14F-4D97-AF65-F5344CB8AC3E}">
        <p14:creationId xmlns:p14="http://schemas.microsoft.com/office/powerpoint/2010/main" val="303904819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43A7A15-D763-1716-C2E7-07FB07811FCB}"/>
              </a:ext>
            </a:extLst>
          </p:cNvPr>
          <p:cNvSpPr>
            <a:spLocks noGrp="1"/>
          </p:cNvSpPr>
          <p:nvPr>
            <p:ph type="title"/>
          </p:nvPr>
        </p:nvSpPr>
        <p:spPr>
          <a:xfrm>
            <a:off x="457200" y="205979"/>
            <a:ext cx="8229600" cy="731867"/>
          </a:xfrm>
        </p:spPr>
        <p:txBody>
          <a:bodyPr vert="horz" lIns="91440" tIns="45720" rIns="91440" bIns="45720" rtlCol="0" anchor="ctr">
            <a:normAutofit/>
          </a:bodyPr>
          <a:lstStyle/>
          <a:p>
            <a:pPr>
              <a:lnSpc>
                <a:spcPct val="90000"/>
              </a:lnSpc>
            </a:pPr>
            <a:r>
              <a:rPr lang="en-US" sz="2400" dirty="0"/>
              <a:t>Awarding Quotes: With Line Items </a:t>
            </a:r>
          </a:p>
        </p:txBody>
      </p:sp>
      <p:pic>
        <p:nvPicPr>
          <p:cNvPr id="4" name="Google Shape;853;p149" descr="A screenshot of a computer&#10;&#10;Description automatically generated">
            <a:extLst>
              <a:ext uri="{FF2B5EF4-FFF2-40B4-BE49-F238E27FC236}">
                <a16:creationId xmlns:a16="http://schemas.microsoft.com/office/drawing/2014/main" id="{43157742-DC62-D92F-759C-B694C6844A14}"/>
              </a:ext>
            </a:extLst>
          </p:cNvPr>
          <p:cNvPicPr preferRelativeResize="0"/>
          <p:nvPr/>
        </p:nvPicPr>
        <p:blipFill>
          <a:blip r:embed="rId3"/>
          <a:stretch>
            <a:fillRect/>
          </a:stretch>
        </p:blipFill>
        <p:spPr>
          <a:xfrm>
            <a:off x="821204" y="1200151"/>
            <a:ext cx="7501592" cy="3394472"/>
          </a:xfrm>
          <a:prstGeom prst="rect">
            <a:avLst/>
          </a:prstGeom>
          <a:noFill/>
          <a:ln>
            <a:noFill/>
          </a:ln>
        </p:spPr>
      </p:pic>
    </p:spTree>
    <p:extLst>
      <p:ext uri="{BB962C8B-B14F-4D97-AF65-F5344CB8AC3E}">
        <p14:creationId xmlns:p14="http://schemas.microsoft.com/office/powerpoint/2010/main" val="33272226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6463A6AC-F73B-E98C-B230-00EC0827C3F6}"/>
              </a:ext>
            </a:extLst>
          </p:cNvPr>
          <p:cNvSpPr>
            <a:spLocks noGrp="1"/>
          </p:cNvSpPr>
          <p:nvPr>
            <p:ph type="title"/>
          </p:nvPr>
        </p:nvSpPr>
        <p:spPr>
          <a:xfrm>
            <a:off x="457199" y="474785"/>
            <a:ext cx="8229600" cy="480646"/>
          </a:xfrm>
        </p:spPr>
        <p:txBody>
          <a:bodyPr>
            <a:normAutofit/>
          </a:bodyPr>
          <a:lstStyle/>
          <a:p>
            <a:r>
              <a:rPr lang="en-US" sz="2100" dirty="0"/>
              <a:t>“New User” Registration</a:t>
            </a:r>
          </a:p>
        </p:txBody>
      </p:sp>
      <p:pic>
        <p:nvPicPr>
          <p:cNvPr id="8" name="Google Shape;211;p42" descr="Graphical user interface, application&#10;&#10;Description automatically generated">
            <a:extLst>
              <a:ext uri="{FF2B5EF4-FFF2-40B4-BE49-F238E27FC236}">
                <a16:creationId xmlns:a16="http://schemas.microsoft.com/office/drawing/2014/main" id="{D55A98F3-55B3-DD10-7840-9354319BC3B2}"/>
              </a:ext>
            </a:extLst>
          </p:cNvPr>
          <p:cNvPicPr preferRelativeResize="0"/>
          <p:nvPr/>
        </p:nvPicPr>
        <p:blipFill>
          <a:blip r:embed="rId3"/>
          <a:stretch>
            <a:fillRect/>
          </a:stretch>
        </p:blipFill>
        <p:spPr>
          <a:xfrm>
            <a:off x="1211137" y="1200151"/>
            <a:ext cx="6721725" cy="3394472"/>
          </a:xfrm>
          <a:prstGeom prst="rect">
            <a:avLst/>
          </a:prstGeom>
          <a:noFill/>
          <a:ln>
            <a:noFill/>
          </a:ln>
        </p:spPr>
      </p:pic>
    </p:spTree>
    <p:extLst>
      <p:ext uri="{BB962C8B-B14F-4D97-AF65-F5344CB8AC3E}">
        <p14:creationId xmlns:p14="http://schemas.microsoft.com/office/powerpoint/2010/main" val="355504885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9FAFC47-1C8C-6D95-5072-D09953FC8153}"/>
              </a:ext>
            </a:extLst>
          </p:cNvPr>
          <p:cNvSpPr>
            <a:spLocks noGrp="1"/>
          </p:cNvSpPr>
          <p:nvPr>
            <p:ph type="title"/>
          </p:nvPr>
        </p:nvSpPr>
        <p:spPr>
          <a:xfrm>
            <a:off x="457200" y="205979"/>
            <a:ext cx="8229600" cy="731867"/>
          </a:xfrm>
        </p:spPr>
        <p:txBody>
          <a:bodyPr vert="horz" lIns="91440" tIns="45720" rIns="91440" bIns="45720" rtlCol="0" anchor="ctr">
            <a:normAutofit/>
          </a:bodyPr>
          <a:lstStyle/>
          <a:p>
            <a:pPr>
              <a:lnSpc>
                <a:spcPct val="90000"/>
              </a:lnSpc>
            </a:pPr>
            <a:r>
              <a:rPr lang="en-US" sz="2400" dirty="0"/>
              <a:t>Awarding Quotes: With Line Items </a:t>
            </a:r>
          </a:p>
        </p:txBody>
      </p:sp>
      <p:pic>
        <p:nvPicPr>
          <p:cNvPr id="2" name="Google Shape;859;p150" descr="Graphical user interface, website&#10;&#10;Description automatically generated">
            <a:extLst>
              <a:ext uri="{FF2B5EF4-FFF2-40B4-BE49-F238E27FC236}">
                <a16:creationId xmlns:a16="http://schemas.microsoft.com/office/drawing/2014/main" id="{42AB5062-5E91-3E03-4BCD-2D851F901C7B}"/>
              </a:ext>
            </a:extLst>
          </p:cNvPr>
          <p:cNvPicPr preferRelativeResize="0"/>
          <p:nvPr/>
        </p:nvPicPr>
        <p:blipFill>
          <a:blip r:embed="rId3"/>
          <a:stretch>
            <a:fillRect/>
          </a:stretch>
        </p:blipFill>
        <p:spPr>
          <a:xfrm>
            <a:off x="911681" y="937845"/>
            <a:ext cx="7320638" cy="3845169"/>
          </a:xfrm>
          <a:prstGeom prst="rect">
            <a:avLst/>
          </a:prstGeom>
          <a:noFill/>
          <a:ln>
            <a:noFill/>
          </a:ln>
        </p:spPr>
      </p:pic>
    </p:spTree>
    <p:extLst>
      <p:ext uri="{BB962C8B-B14F-4D97-AF65-F5344CB8AC3E}">
        <p14:creationId xmlns:p14="http://schemas.microsoft.com/office/powerpoint/2010/main" val="310951671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A7A9FA3-29A4-8E53-B7D4-AFEA02278520}"/>
              </a:ext>
            </a:extLst>
          </p:cNvPr>
          <p:cNvSpPr>
            <a:spLocks noGrp="1"/>
          </p:cNvSpPr>
          <p:nvPr>
            <p:ph type="title"/>
          </p:nvPr>
        </p:nvSpPr>
        <p:spPr>
          <a:xfrm>
            <a:off x="457200" y="205979"/>
            <a:ext cx="8229600" cy="731867"/>
          </a:xfrm>
        </p:spPr>
        <p:txBody>
          <a:bodyPr vert="horz" lIns="91440" tIns="45720" rIns="91440" bIns="45720" rtlCol="0" anchor="ctr">
            <a:normAutofit/>
          </a:bodyPr>
          <a:lstStyle/>
          <a:p>
            <a:pPr>
              <a:lnSpc>
                <a:spcPct val="90000"/>
              </a:lnSpc>
            </a:pPr>
            <a:r>
              <a:rPr lang="en-US" sz="2400" dirty="0"/>
              <a:t>Awarding Quotes: Create PO</a:t>
            </a:r>
          </a:p>
        </p:txBody>
      </p:sp>
      <p:pic>
        <p:nvPicPr>
          <p:cNvPr id="4" name="Google Shape;865;p151" descr="Graphical user interface, text, application&#10;&#10;Description automatically generated">
            <a:extLst>
              <a:ext uri="{FF2B5EF4-FFF2-40B4-BE49-F238E27FC236}">
                <a16:creationId xmlns:a16="http://schemas.microsoft.com/office/drawing/2014/main" id="{78703B54-8743-0C2A-0EF1-880744FB9FC2}"/>
              </a:ext>
            </a:extLst>
          </p:cNvPr>
          <p:cNvPicPr preferRelativeResize="0"/>
          <p:nvPr/>
        </p:nvPicPr>
        <p:blipFill>
          <a:blip r:embed="rId3"/>
          <a:stretch>
            <a:fillRect/>
          </a:stretch>
        </p:blipFill>
        <p:spPr>
          <a:xfrm>
            <a:off x="1130567" y="937846"/>
            <a:ext cx="6882865" cy="3692769"/>
          </a:xfrm>
          <a:prstGeom prst="rect">
            <a:avLst/>
          </a:prstGeom>
          <a:noFill/>
          <a:ln>
            <a:noFill/>
          </a:ln>
        </p:spPr>
      </p:pic>
    </p:spTree>
    <p:extLst>
      <p:ext uri="{BB962C8B-B14F-4D97-AF65-F5344CB8AC3E}">
        <p14:creationId xmlns:p14="http://schemas.microsoft.com/office/powerpoint/2010/main" val="202897698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20F8EBA-EEB1-2A1B-6D1B-6BBF8E553A99}"/>
              </a:ext>
            </a:extLst>
          </p:cNvPr>
          <p:cNvSpPr>
            <a:spLocks noGrp="1"/>
          </p:cNvSpPr>
          <p:nvPr>
            <p:ph type="title"/>
          </p:nvPr>
        </p:nvSpPr>
        <p:spPr>
          <a:xfrm>
            <a:off x="457200" y="205979"/>
            <a:ext cx="8229600" cy="731867"/>
          </a:xfrm>
        </p:spPr>
        <p:txBody>
          <a:bodyPr vert="horz" lIns="91440" tIns="45720" rIns="91440" bIns="45720" rtlCol="0" anchor="ctr">
            <a:normAutofit/>
          </a:bodyPr>
          <a:lstStyle/>
          <a:p>
            <a:pPr>
              <a:lnSpc>
                <a:spcPct val="90000"/>
              </a:lnSpc>
            </a:pPr>
            <a:r>
              <a:rPr lang="en-US" sz="2400" dirty="0"/>
              <a:t>Awarding Quotes: Create PO</a:t>
            </a:r>
          </a:p>
        </p:txBody>
      </p:sp>
      <p:pic>
        <p:nvPicPr>
          <p:cNvPr id="4" name="Google Shape;871;p152" descr="Graphical user interface, text, application, email&#10;&#10;Description automatically generated">
            <a:extLst>
              <a:ext uri="{FF2B5EF4-FFF2-40B4-BE49-F238E27FC236}">
                <a16:creationId xmlns:a16="http://schemas.microsoft.com/office/drawing/2014/main" id="{D7571B1B-F148-4F07-85BA-B6B3917E683C}"/>
              </a:ext>
            </a:extLst>
          </p:cNvPr>
          <p:cNvPicPr preferRelativeResize="0"/>
          <p:nvPr/>
        </p:nvPicPr>
        <p:blipFill>
          <a:blip r:embed="rId3"/>
          <a:stretch>
            <a:fillRect/>
          </a:stretch>
        </p:blipFill>
        <p:spPr>
          <a:xfrm>
            <a:off x="993651" y="937846"/>
            <a:ext cx="7156698" cy="3704492"/>
          </a:xfrm>
          <a:prstGeom prst="rect">
            <a:avLst/>
          </a:prstGeom>
          <a:noFill/>
          <a:ln>
            <a:noFill/>
          </a:ln>
        </p:spPr>
      </p:pic>
    </p:spTree>
    <p:extLst>
      <p:ext uri="{BB962C8B-B14F-4D97-AF65-F5344CB8AC3E}">
        <p14:creationId xmlns:p14="http://schemas.microsoft.com/office/powerpoint/2010/main" val="201527962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48347F0-F122-A052-C870-3ACBAF488B46}"/>
              </a:ext>
            </a:extLst>
          </p:cNvPr>
          <p:cNvSpPr>
            <a:spLocks noGrp="1"/>
          </p:cNvSpPr>
          <p:nvPr>
            <p:ph type="title"/>
          </p:nvPr>
        </p:nvSpPr>
        <p:spPr>
          <a:xfrm>
            <a:off x="457200" y="205979"/>
            <a:ext cx="8229600" cy="731867"/>
          </a:xfrm>
        </p:spPr>
        <p:txBody>
          <a:bodyPr vert="horz" lIns="91440" tIns="45720" rIns="91440" bIns="45720" rtlCol="0" anchor="ctr">
            <a:normAutofit/>
          </a:bodyPr>
          <a:lstStyle/>
          <a:p>
            <a:pPr>
              <a:lnSpc>
                <a:spcPct val="90000"/>
              </a:lnSpc>
            </a:pPr>
            <a:r>
              <a:rPr lang="en-US" sz="2400" dirty="0"/>
              <a:t>Awarding Quotes: Archiving RFQs</a:t>
            </a:r>
          </a:p>
        </p:txBody>
      </p:sp>
      <p:pic>
        <p:nvPicPr>
          <p:cNvPr id="4" name="Google Shape;877;p153" descr="Graphical user interface, text, application&#10;&#10;Description automatically generated">
            <a:extLst>
              <a:ext uri="{FF2B5EF4-FFF2-40B4-BE49-F238E27FC236}">
                <a16:creationId xmlns:a16="http://schemas.microsoft.com/office/drawing/2014/main" id="{41B7B9D3-FEC7-10EC-6AE3-86DAF97554C4}"/>
              </a:ext>
            </a:extLst>
          </p:cNvPr>
          <p:cNvPicPr preferRelativeResize="0"/>
          <p:nvPr/>
        </p:nvPicPr>
        <p:blipFill>
          <a:blip r:embed="rId3"/>
          <a:stretch>
            <a:fillRect/>
          </a:stretch>
        </p:blipFill>
        <p:spPr>
          <a:xfrm>
            <a:off x="1013337" y="937846"/>
            <a:ext cx="7117326" cy="3868616"/>
          </a:xfrm>
          <a:prstGeom prst="rect">
            <a:avLst/>
          </a:prstGeom>
          <a:noFill/>
          <a:ln>
            <a:noFill/>
          </a:ln>
        </p:spPr>
      </p:pic>
    </p:spTree>
    <p:extLst>
      <p:ext uri="{BB962C8B-B14F-4D97-AF65-F5344CB8AC3E}">
        <p14:creationId xmlns:p14="http://schemas.microsoft.com/office/powerpoint/2010/main" val="249723110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D5BA45D-6A5B-D8F6-F509-D4C557F1D85D}"/>
              </a:ext>
            </a:extLst>
          </p:cNvPr>
          <p:cNvSpPr>
            <a:spLocks noGrp="1"/>
          </p:cNvSpPr>
          <p:nvPr>
            <p:ph type="title"/>
          </p:nvPr>
        </p:nvSpPr>
        <p:spPr>
          <a:xfrm>
            <a:off x="457200" y="205979"/>
            <a:ext cx="8229600" cy="731867"/>
          </a:xfrm>
        </p:spPr>
        <p:txBody>
          <a:bodyPr vert="horz" lIns="91440" tIns="45720" rIns="91440" bIns="45720" rtlCol="0" anchor="ctr">
            <a:normAutofit/>
          </a:bodyPr>
          <a:lstStyle/>
          <a:p>
            <a:pPr>
              <a:lnSpc>
                <a:spcPct val="90000"/>
              </a:lnSpc>
            </a:pPr>
            <a:r>
              <a:rPr lang="en-US" sz="2800" dirty="0"/>
              <a:t>What is GSA’s </a:t>
            </a:r>
            <a:r>
              <a:rPr lang="en-US" sz="2800" dirty="0" err="1"/>
              <a:t>eBuy</a:t>
            </a:r>
            <a:r>
              <a:rPr lang="en-US" sz="2800" dirty="0"/>
              <a:t> Open?</a:t>
            </a:r>
          </a:p>
        </p:txBody>
      </p:sp>
      <p:sp>
        <p:nvSpPr>
          <p:cNvPr id="8" name="TextBox 7">
            <a:extLst>
              <a:ext uri="{FF2B5EF4-FFF2-40B4-BE49-F238E27FC236}">
                <a16:creationId xmlns:a16="http://schemas.microsoft.com/office/drawing/2014/main" id="{8A92823D-48BA-D473-DD74-CF4496BA9590}"/>
              </a:ext>
            </a:extLst>
          </p:cNvPr>
          <p:cNvSpPr txBox="1"/>
          <p:nvPr/>
        </p:nvSpPr>
        <p:spPr>
          <a:xfrm>
            <a:off x="1008668" y="1783557"/>
            <a:ext cx="7239786" cy="1354217"/>
          </a:xfrm>
          <a:prstGeom prst="rect">
            <a:avLst/>
          </a:prstGeom>
          <a:noFill/>
        </p:spPr>
        <p:txBody>
          <a:bodyPr wrap="square">
            <a:spAutoFit/>
          </a:bodyPr>
          <a:lstStyle/>
          <a:p>
            <a:pPr rtl="0" fontAlgn="base">
              <a:spcBef>
                <a:spcPts val="375"/>
              </a:spcBef>
              <a:spcAft>
                <a:spcPts val="0"/>
              </a:spcAft>
              <a:buFont typeface="Arial" panose="020B0604020202020204" pitchFamily="34" charset="0"/>
              <a:buChar char="•"/>
            </a:pPr>
            <a:r>
              <a:rPr lang="en-US" sz="1800" b="0" i="0" u="none" strike="noStrike" dirty="0">
                <a:solidFill>
                  <a:srgbClr val="1F497D"/>
                </a:solidFill>
                <a:effectLst/>
                <a:latin typeface="Arial" panose="020B0604020202020204" pitchFamily="34" charset="0"/>
              </a:rPr>
              <a:t> </a:t>
            </a:r>
            <a:r>
              <a:rPr lang="en-US" dirty="0">
                <a:solidFill>
                  <a:srgbClr val="1F497D"/>
                </a:solidFill>
                <a:latin typeface="Arial" panose="020B0604020202020204" pitchFamily="34" charset="0"/>
              </a:rPr>
              <a:t>Searchable historical database of </a:t>
            </a:r>
            <a:r>
              <a:rPr lang="en-US" dirty="0" err="1">
                <a:solidFill>
                  <a:srgbClr val="1F497D"/>
                </a:solidFill>
                <a:latin typeface="Arial" panose="020B0604020202020204" pitchFamily="34" charset="0"/>
              </a:rPr>
              <a:t>eBuy</a:t>
            </a:r>
            <a:r>
              <a:rPr lang="en-US" dirty="0">
                <a:solidFill>
                  <a:srgbClr val="1F497D"/>
                </a:solidFill>
                <a:latin typeface="Arial" panose="020B0604020202020204" pitchFamily="34" charset="0"/>
              </a:rPr>
              <a:t> RFQs</a:t>
            </a:r>
          </a:p>
          <a:p>
            <a:pPr rtl="0" fontAlgn="base">
              <a:spcBef>
                <a:spcPts val="375"/>
              </a:spcBef>
              <a:spcAft>
                <a:spcPts val="0"/>
              </a:spcAft>
              <a:buFont typeface="Arial" panose="020B0604020202020204" pitchFamily="34" charset="0"/>
              <a:buChar char="•"/>
            </a:pPr>
            <a:r>
              <a:rPr lang="en-US" sz="1800" b="0" i="0" u="none" strike="noStrike" dirty="0">
                <a:solidFill>
                  <a:srgbClr val="1F497D"/>
                </a:solidFill>
                <a:effectLst/>
                <a:latin typeface="Arial" panose="020B0604020202020204" pitchFamily="34" charset="0"/>
              </a:rPr>
              <a:t> Powerful market research tool</a:t>
            </a:r>
          </a:p>
          <a:p>
            <a:pPr rtl="0" fontAlgn="base">
              <a:spcBef>
                <a:spcPts val="375"/>
              </a:spcBef>
              <a:spcAft>
                <a:spcPts val="0"/>
              </a:spcAft>
              <a:buFont typeface="Arial" panose="020B0604020202020204" pitchFamily="34" charset="0"/>
              <a:buChar char="•"/>
            </a:pPr>
            <a:r>
              <a:rPr lang="en-US" sz="1800" b="0" i="0" u="none" strike="noStrike" dirty="0">
                <a:solidFill>
                  <a:srgbClr val="1F497D"/>
                </a:solidFill>
                <a:effectLst/>
                <a:latin typeface="Arial" panose="020B0604020202020204" pitchFamily="34" charset="0"/>
              </a:rPr>
              <a:t> Sharing of best contracting practices from other agencies</a:t>
            </a:r>
          </a:p>
          <a:p>
            <a:pPr rtl="0" fontAlgn="base">
              <a:spcBef>
                <a:spcPts val="375"/>
              </a:spcBef>
              <a:spcAft>
                <a:spcPts val="0"/>
              </a:spcAft>
              <a:buFont typeface="Arial" panose="020B0604020202020204" pitchFamily="34" charset="0"/>
              <a:buChar char="•"/>
            </a:pPr>
            <a:r>
              <a:rPr lang="en-US" sz="1800" b="0" i="0" u="none" strike="noStrike" dirty="0">
                <a:solidFill>
                  <a:srgbClr val="1F497D"/>
                </a:solidFill>
                <a:effectLst/>
                <a:latin typeface="Arial" panose="020B0604020202020204" pitchFamily="34" charset="0"/>
              </a:rPr>
              <a:t> Visibility of SOW and other RFQ related documents </a:t>
            </a:r>
            <a:endParaRPr lang="en-US" sz="1800" b="0" i="0" u="none" strike="noStrike"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115539583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D5BA45D-6A5B-D8F6-F509-D4C557F1D85D}"/>
              </a:ext>
            </a:extLst>
          </p:cNvPr>
          <p:cNvSpPr>
            <a:spLocks noGrp="1"/>
          </p:cNvSpPr>
          <p:nvPr>
            <p:ph type="title"/>
          </p:nvPr>
        </p:nvSpPr>
        <p:spPr>
          <a:xfrm>
            <a:off x="457200" y="205979"/>
            <a:ext cx="8229600" cy="731867"/>
          </a:xfrm>
        </p:spPr>
        <p:txBody>
          <a:bodyPr vert="horz" lIns="91440" tIns="45720" rIns="91440" bIns="45720" rtlCol="0" anchor="ctr">
            <a:normAutofit/>
          </a:bodyPr>
          <a:lstStyle/>
          <a:p>
            <a:pPr>
              <a:lnSpc>
                <a:spcPct val="90000"/>
              </a:lnSpc>
            </a:pPr>
            <a:r>
              <a:rPr lang="en-US" sz="2400" dirty="0" err="1"/>
              <a:t>eBuy</a:t>
            </a:r>
            <a:r>
              <a:rPr lang="en-US" sz="2400" dirty="0"/>
              <a:t> Open</a:t>
            </a:r>
          </a:p>
        </p:txBody>
      </p:sp>
      <p:pic>
        <p:nvPicPr>
          <p:cNvPr id="3" name="Picture 2" descr="Screenshot of Acquisition Gateway">
            <a:extLst>
              <a:ext uri="{FF2B5EF4-FFF2-40B4-BE49-F238E27FC236}">
                <a16:creationId xmlns:a16="http://schemas.microsoft.com/office/drawing/2014/main" id="{41E1EA02-4768-9971-51AF-EA4D22BA4457}"/>
              </a:ext>
            </a:extLst>
          </p:cNvPr>
          <p:cNvPicPr>
            <a:picLocks noChangeAspect="1"/>
          </p:cNvPicPr>
          <p:nvPr/>
        </p:nvPicPr>
        <p:blipFill>
          <a:blip r:embed="rId3"/>
          <a:stretch>
            <a:fillRect/>
          </a:stretch>
        </p:blipFill>
        <p:spPr>
          <a:xfrm>
            <a:off x="754145" y="967635"/>
            <a:ext cx="7777114" cy="3670602"/>
          </a:xfrm>
          <a:prstGeom prst="rect">
            <a:avLst/>
          </a:prstGeom>
        </p:spPr>
      </p:pic>
    </p:spTree>
    <p:extLst>
      <p:ext uri="{BB962C8B-B14F-4D97-AF65-F5344CB8AC3E}">
        <p14:creationId xmlns:p14="http://schemas.microsoft.com/office/powerpoint/2010/main" val="36519400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D5BA45D-6A5B-D8F6-F509-D4C557F1D85D}"/>
              </a:ext>
            </a:extLst>
          </p:cNvPr>
          <p:cNvSpPr>
            <a:spLocks noGrp="1"/>
          </p:cNvSpPr>
          <p:nvPr>
            <p:ph type="title"/>
          </p:nvPr>
        </p:nvSpPr>
        <p:spPr>
          <a:xfrm>
            <a:off x="457200" y="205979"/>
            <a:ext cx="8229600" cy="731867"/>
          </a:xfrm>
        </p:spPr>
        <p:txBody>
          <a:bodyPr vert="horz" lIns="91440" tIns="45720" rIns="91440" bIns="45720" rtlCol="0" anchor="ctr">
            <a:normAutofit/>
          </a:bodyPr>
          <a:lstStyle/>
          <a:p>
            <a:pPr>
              <a:lnSpc>
                <a:spcPct val="90000"/>
              </a:lnSpc>
            </a:pPr>
            <a:r>
              <a:rPr lang="en-US" sz="2400" dirty="0" err="1"/>
              <a:t>eBuy</a:t>
            </a:r>
            <a:r>
              <a:rPr lang="en-US" sz="2400" dirty="0"/>
              <a:t> Open – PIV Card Login</a:t>
            </a:r>
          </a:p>
        </p:txBody>
      </p:sp>
      <p:pic>
        <p:nvPicPr>
          <p:cNvPr id="3" name="Picture 2" descr="Screenshot of MAX.GOV Login">
            <a:extLst>
              <a:ext uri="{FF2B5EF4-FFF2-40B4-BE49-F238E27FC236}">
                <a16:creationId xmlns:a16="http://schemas.microsoft.com/office/drawing/2014/main" id="{C00AA51D-66C4-5C53-DAEB-CAEE153C8025}"/>
              </a:ext>
            </a:extLst>
          </p:cNvPr>
          <p:cNvPicPr>
            <a:picLocks noChangeAspect="1"/>
          </p:cNvPicPr>
          <p:nvPr/>
        </p:nvPicPr>
        <p:blipFill>
          <a:blip r:embed="rId3"/>
          <a:stretch>
            <a:fillRect/>
          </a:stretch>
        </p:blipFill>
        <p:spPr>
          <a:xfrm>
            <a:off x="1650638" y="986186"/>
            <a:ext cx="5842724" cy="3781077"/>
          </a:xfrm>
          <a:prstGeom prst="rect">
            <a:avLst/>
          </a:prstGeom>
        </p:spPr>
      </p:pic>
    </p:spTree>
    <p:extLst>
      <p:ext uri="{BB962C8B-B14F-4D97-AF65-F5344CB8AC3E}">
        <p14:creationId xmlns:p14="http://schemas.microsoft.com/office/powerpoint/2010/main" val="140999729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D5BA45D-6A5B-D8F6-F509-D4C557F1D85D}"/>
              </a:ext>
            </a:extLst>
          </p:cNvPr>
          <p:cNvSpPr>
            <a:spLocks noGrp="1"/>
          </p:cNvSpPr>
          <p:nvPr>
            <p:ph type="title"/>
          </p:nvPr>
        </p:nvSpPr>
        <p:spPr>
          <a:xfrm>
            <a:off x="457200" y="205979"/>
            <a:ext cx="8229600" cy="731867"/>
          </a:xfrm>
        </p:spPr>
        <p:txBody>
          <a:bodyPr vert="horz" lIns="91440" tIns="45720" rIns="91440" bIns="45720" rtlCol="0" anchor="ctr">
            <a:normAutofit/>
          </a:bodyPr>
          <a:lstStyle/>
          <a:p>
            <a:pPr>
              <a:lnSpc>
                <a:spcPct val="90000"/>
              </a:lnSpc>
            </a:pPr>
            <a:r>
              <a:rPr lang="en-US" sz="2400" dirty="0" err="1"/>
              <a:t>eBuy</a:t>
            </a:r>
            <a:r>
              <a:rPr lang="en-US" sz="2400" dirty="0"/>
              <a:t> Open – Acquisition Gateway Menu</a:t>
            </a:r>
          </a:p>
        </p:txBody>
      </p:sp>
      <p:pic>
        <p:nvPicPr>
          <p:cNvPr id="3" name="Picture 2" descr="Screenshot of Acquisition Gateway Menu">
            <a:extLst>
              <a:ext uri="{FF2B5EF4-FFF2-40B4-BE49-F238E27FC236}">
                <a16:creationId xmlns:a16="http://schemas.microsoft.com/office/drawing/2014/main" id="{B2F9570F-EE4E-A2A7-2F70-D0BDA9A0B1EC}"/>
              </a:ext>
            </a:extLst>
          </p:cNvPr>
          <p:cNvPicPr>
            <a:picLocks noChangeAspect="1"/>
          </p:cNvPicPr>
          <p:nvPr/>
        </p:nvPicPr>
        <p:blipFill>
          <a:blip r:embed="rId3"/>
          <a:stretch>
            <a:fillRect/>
          </a:stretch>
        </p:blipFill>
        <p:spPr>
          <a:xfrm>
            <a:off x="937660" y="1029412"/>
            <a:ext cx="7453131" cy="3646285"/>
          </a:xfrm>
          <a:prstGeom prst="rect">
            <a:avLst/>
          </a:prstGeom>
        </p:spPr>
      </p:pic>
    </p:spTree>
    <p:extLst>
      <p:ext uri="{BB962C8B-B14F-4D97-AF65-F5344CB8AC3E}">
        <p14:creationId xmlns:p14="http://schemas.microsoft.com/office/powerpoint/2010/main" val="217853512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D5BA45D-6A5B-D8F6-F509-D4C557F1D85D}"/>
              </a:ext>
            </a:extLst>
          </p:cNvPr>
          <p:cNvSpPr>
            <a:spLocks noGrp="1"/>
          </p:cNvSpPr>
          <p:nvPr>
            <p:ph type="title"/>
          </p:nvPr>
        </p:nvSpPr>
        <p:spPr>
          <a:xfrm>
            <a:off x="457200" y="205979"/>
            <a:ext cx="8229600" cy="731867"/>
          </a:xfrm>
        </p:spPr>
        <p:txBody>
          <a:bodyPr vert="horz" lIns="91440" tIns="45720" rIns="91440" bIns="45720" rtlCol="0" anchor="ctr">
            <a:normAutofit/>
          </a:bodyPr>
          <a:lstStyle/>
          <a:p>
            <a:pPr>
              <a:lnSpc>
                <a:spcPct val="90000"/>
              </a:lnSpc>
            </a:pPr>
            <a:r>
              <a:rPr lang="en-US" sz="2400" dirty="0" err="1"/>
              <a:t>eBuy</a:t>
            </a:r>
            <a:r>
              <a:rPr lang="en-US" sz="2400" dirty="0"/>
              <a:t> Open – Main Search</a:t>
            </a:r>
          </a:p>
        </p:txBody>
      </p:sp>
      <p:pic>
        <p:nvPicPr>
          <p:cNvPr id="8" name="Picture 7" descr="Screenshot of GSA eBuy Open Welcome page">
            <a:extLst>
              <a:ext uri="{FF2B5EF4-FFF2-40B4-BE49-F238E27FC236}">
                <a16:creationId xmlns:a16="http://schemas.microsoft.com/office/drawing/2014/main" id="{6DBB778C-9C77-FD3A-2630-CB0218CFA94F}"/>
              </a:ext>
            </a:extLst>
          </p:cNvPr>
          <p:cNvPicPr>
            <a:picLocks noChangeAspect="1"/>
          </p:cNvPicPr>
          <p:nvPr/>
        </p:nvPicPr>
        <p:blipFill>
          <a:blip r:embed="rId3"/>
          <a:stretch>
            <a:fillRect/>
          </a:stretch>
        </p:blipFill>
        <p:spPr>
          <a:xfrm>
            <a:off x="801278" y="1170080"/>
            <a:ext cx="7720553" cy="3364949"/>
          </a:xfrm>
          <a:prstGeom prst="rect">
            <a:avLst/>
          </a:prstGeom>
        </p:spPr>
      </p:pic>
    </p:spTree>
    <p:extLst>
      <p:ext uri="{BB962C8B-B14F-4D97-AF65-F5344CB8AC3E}">
        <p14:creationId xmlns:p14="http://schemas.microsoft.com/office/powerpoint/2010/main" val="24619788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D5BA45D-6A5B-D8F6-F509-D4C557F1D85D}"/>
              </a:ext>
            </a:extLst>
          </p:cNvPr>
          <p:cNvSpPr>
            <a:spLocks noGrp="1"/>
          </p:cNvSpPr>
          <p:nvPr>
            <p:ph type="title"/>
          </p:nvPr>
        </p:nvSpPr>
        <p:spPr>
          <a:xfrm>
            <a:off x="457200" y="205979"/>
            <a:ext cx="8229600" cy="731867"/>
          </a:xfrm>
        </p:spPr>
        <p:txBody>
          <a:bodyPr vert="horz" lIns="91440" tIns="45720" rIns="91440" bIns="45720" rtlCol="0" anchor="ctr">
            <a:normAutofit/>
          </a:bodyPr>
          <a:lstStyle/>
          <a:p>
            <a:pPr>
              <a:lnSpc>
                <a:spcPct val="90000"/>
              </a:lnSpc>
            </a:pPr>
            <a:r>
              <a:rPr lang="en-US" sz="2400" dirty="0" err="1"/>
              <a:t>eBuy</a:t>
            </a:r>
            <a:r>
              <a:rPr lang="en-US" sz="2400" dirty="0"/>
              <a:t> Open – Search Historical RFQs</a:t>
            </a:r>
          </a:p>
        </p:txBody>
      </p:sp>
      <p:pic>
        <p:nvPicPr>
          <p:cNvPr id="3" name="Picture 2" descr="Screenshot of GSA eBuy Open Welcome page">
            <a:extLst>
              <a:ext uri="{FF2B5EF4-FFF2-40B4-BE49-F238E27FC236}">
                <a16:creationId xmlns:a16="http://schemas.microsoft.com/office/drawing/2014/main" id="{E56B0DE5-0110-CEB5-627F-C0F8717D3D94}"/>
              </a:ext>
            </a:extLst>
          </p:cNvPr>
          <p:cNvPicPr>
            <a:picLocks noChangeAspect="1"/>
          </p:cNvPicPr>
          <p:nvPr/>
        </p:nvPicPr>
        <p:blipFill>
          <a:blip r:embed="rId3"/>
          <a:stretch>
            <a:fillRect/>
          </a:stretch>
        </p:blipFill>
        <p:spPr>
          <a:xfrm>
            <a:off x="660375" y="937846"/>
            <a:ext cx="8229601" cy="3617886"/>
          </a:xfrm>
          <a:prstGeom prst="rect">
            <a:avLst/>
          </a:prstGeom>
        </p:spPr>
      </p:pic>
    </p:spTree>
    <p:extLst>
      <p:ext uri="{BB962C8B-B14F-4D97-AF65-F5344CB8AC3E}">
        <p14:creationId xmlns:p14="http://schemas.microsoft.com/office/powerpoint/2010/main" val="13677585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EE49F6F-423A-9CD6-2624-6A721E6CFF0A}"/>
              </a:ext>
            </a:extLst>
          </p:cNvPr>
          <p:cNvSpPr>
            <a:spLocks noGrp="1"/>
          </p:cNvSpPr>
          <p:nvPr>
            <p:ph type="title"/>
          </p:nvPr>
        </p:nvSpPr>
        <p:spPr>
          <a:xfrm>
            <a:off x="457199" y="474785"/>
            <a:ext cx="8229600" cy="480646"/>
          </a:xfrm>
        </p:spPr>
        <p:txBody>
          <a:bodyPr>
            <a:normAutofit/>
          </a:bodyPr>
          <a:lstStyle/>
          <a:p>
            <a:r>
              <a:rPr lang="en-US" sz="2100" dirty="0"/>
              <a:t>“New User” Registration</a:t>
            </a:r>
          </a:p>
        </p:txBody>
      </p:sp>
      <p:pic>
        <p:nvPicPr>
          <p:cNvPr id="3" name="Google Shape;217;p43" descr="Graphical user interface, text, application, email&#10;&#10;Description automatically generated">
            <a:extLst>
              <a:ext uri="{FF2B5EF4-FFF2-40B4-BE49-F238E27FC236}">
                <a16:creationId xmlns:a16="http://schemas.microsoft.com/office/drawing/2014/main" id="{49D0D05B-C153-196C-8E8A-80AF7FB9F515}"/>
              </a:ext>
            </a:extLst>
          </p:cNvPr>
          <p:cNvPicPr preferRelativeResize="0"/>
          <p:nvPr/>
        </p:nvPicPr>
        <p:blipFill>
          <a:blip r:embed="rId3"/>
          <a:stretch>
            <a:fillRect/>
          </a:stretch>
        </p:blipFill>
        <p:spPr>
          <a:xfrm>
            <a:off x="1180214" y="1198991"/>
            <a:ext cx="6617533" cy="3469723"/>
          </a:xfrm>
          <a:prstGeom prst="rect">
            <a:avLst/>
          </a:prstGeom>
          <a:noFill/>
          <a:ln>
            <a:noFill/>
          </a:ln>
        </p:spPr>
      </p:pic>
    </p:spTree>
    <p:extLst>
      <p:ext uri="{BB962C8B-B14F-4D97-AF65-F5344CB8AC3E}">
        <p14:creationId xmlns:p14="http://schemas.microsoft.com/office/powerpoint/2010/main" val="96902342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D5BA45D-6A5B-D8F6-F509-D4C557F1D85D}"/>
              </a:ext>
            </a:extLst>
          </p:cNvPr>
          <p:cNvSpPr>
            <a:spLocks noGrp="1"/>
          </p:cNvSpPr>
          <p:nvPr>
            <p:ph type="title"/>
          </p:nvPr>
        </p:nvSpPr>
        <p:spPr>
          <a:xfrm>
            <a:off x="457200" y="205979"/>
            <a:ext cx="8229600" cy="731867"/>
          </a:xfrm>
        </p:spPr>
        <p:txBody>
          <a:bodyPr vert="horz" lIns="91440" tIns="45720" rIns="91440" bIns="45720" rtlCol="0" anchor="ctr">
            <a:normAutofit/>
          </a:bodyPr>
          <a:lstStyle/>
          <a:p>
            <a:pPr>
              <a:lnSpc>
                <a:spcPct val="90000"/>
              </a:lnSpc>
            </a:pPr>
            <a:r>
              <a:rPr lang="en-US" sz="2400" dirty="0" err="1"/>
              <a:t>eBuy</a:t>
            </a:r>
            <a:r>
              <a:rPr lang="en-US" sz="2400" dirty="0"/>
              <a:t> Open – Using Filters</a:t>
            </a:r>
          </a:p>
        </p:txBody>
      </p:sp>
      <p:pic>
        <p:nvPicPr>
          <p:cNvPr id="8" name="Picture 7" descr="Screenshot of GSA eBuy Open Using Filters">
            <a:extLst>
              <a:ext uri="{FF2B5EF4-FFF2-40B4-BE49-F238E27FC236}">
                <a16:creationId xmlns:a16="http://schemas.microsoft.com/office/drawing/2014/main" id="{56C7CC78-460A-AA1D-9EEB-1B8CDBF7D8A0}"/>
              </a:ext>
            </a:extLst>
          </p:cNvPr>
          <p:cNvPicPr>
            <a:picLocks noChangeAspect="1"/>
          </p:cNvPicPr>
          <p:nvPr/>
        </p:nvPicPr>
        <p:blipFill>
          <a:blip r:embed="rId3"/>
          <a:stretch>
            <a:fillRect/>
          </a:stretch>
        </p:blipFill>
        <p:spPr>
          <a:xfrm>
            <a:off x="631596" y="1192284"/>
            <a:ext cx="8131775" cy="3040351"/>
          </a:xfrm>
          <a:prstGeom prst="rect">
            <a:avLst/>
          </a:prstGeom>
        </p:spPr>
      </p:pic>
    </p:spTree>
    <p:extLst>
      <p:ext uri="{BB962C8B-B14F-4D97-AF65-F5344CB8AC3E}">
        <p14:creationId xmlns:p14="http://schemas.microsoft.com/office/powerpoint/2010/main" val="322967324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D5BA45D-6A5B-D8F6-F509-D4C557F1D85D}"/>
              </a:ext>
            </a:extLst>
          </p:cNvPr>
          <p:cNvSpPr>
            <a:spLocks noGrp="1"/>
          </p:cNvSpPr>
          <p:nvPr>
            <p:ph type="title"/>
          </p:nvPr>
        </p:nvSpPr>
        <p:spPr>
          <a:xfrm>
            <a:off x="457200" y="205979"/>
            <a:ext cx="8229600" cy="731867"/>
          </a:xfrm>
        </p:spPr>
        <p:txBody>
          <a:bodyPr vert="horz" lIns="91440" tIns="45720" rIns="91440" bIns="45720" rtlCol="0" anchor="ctr">
            <a:normAutofit/>
          </a:bodyPr>
          <a:lstStyle/>
          <a:p>
            <a:pPr>
              <a:lnSpc>
                <a:spcPct val="90000"/>
              </a:lnSpc>
            </a:pPr>
            <a:r>
              <a:rPr lang="en-US" sz="2400" dirty="0" err="1"/>
              <a:t>eBuy</a:t>
            </a:r>
            <a:r>
              <a:rPr lang="en-US" sz="2400" dirty="0"/>
              <a:t> Open – Filtering</a:t>
            </a:r>
          </a:p>
        </p:txBody>
      </p:sp>
      <p:pic>
        <p:nvPicPr>
          <p:cNvPr id="8" name="Picture 7" descr="Screenshot of GSA eBuy Open Filtering">
            <a:extLst>
              <a:ext uri="{FF2B5EF4-FFF2-40B4-BE49-F238E27FC236}">
                <a16:creationId xmlns:a16="http://schemas.microsoft.com/office/drawing/2014/main" id="{C7014D19-3ED3-4F54-C469-E241A45A8CC1}"/>
              </a:ext>
            </a:extLst>
          </p:cNvPr>
          <p:cNvPicPr>
            <a:picLocks noChangeAspect="1"/>
          </p:cNvPicPr>
          <p:nvPr/>
        </p:nvPicPr>
        <p:blipFill>
          <a:blip r:embed="rId3"/>
          <a:stretch>
            <a:fillRect/>
          </a:stretch>
        </p:blipFill>
        <p:spPr>
          <a:xfrm>
            <a:off x="670838" y="1393967"/>
            <a:ext cx="7802324" cy="2917174"/>
          </a:xfrm>
          <a:prstGeom prst="rect">
            <a:avLst/>
          </a:prstGeom>
        </p:spPr>
      </p:pic>
    </p:spTree>
    <p:extLst>
      <p:ext uri="{BB962C8B-B14F-4D97-AF65-F5344CB8AC3E}">
        <p14:creationId xmlns:p14="http://schemas.microsoft.com/office/powerpoint/2010/main" val="28257502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D5BA45D-6A5B-D8F6-F509-D4C557F1D85D}"/>
              </a:ext>
            </a:extLst>
          </p:cNvPr>
          <p:cNvSpPr>
            <a:spLocks noGrp="1"/>
          </p:cNvSpPr>
          <p:nvPr>
            <p:ph type="title"/>
          </p:nvPr>
        </p:nvSpPr>
        <p:spPr>
          <a:xfrm>
            <a:off x="457200" y="205979"/>
            <a:ext cx="8229600" cy="731867"/>
          </a:xfrm>
        </p:spPr>
        <p:txBody>
          <a:bodyPr vert="horz" lIns="91440" tIns="45720" rIns="91440" bIns="45720" rtlCol="0" anchor="ctr">
            <a:normAutofit/>
          </a:bodyPr>
          <a:lstStyle/>
          <a:p>
            <a:pPr>
              <a:lnSpc>
                <a:spcPct val="90000"/>
              </a:lnSpc>
            </a:pPr>
            <a:r>
              <a:rPr lang="en-US" sz="2400" dirty="0" err="1"/>
              <a:t>eBuy</a:t>
            </a:r>
            <a:r>
              <a:rPr lang="en-US" sz="2400" dirty="0"/>
              <a:t> Open – Search Results</a:t>
            </a:r>
          </a:p>
        </p:txBody>
      </p:sp>
      <p:pic>
        <p:nvPicPr>
          <p:cNvPr id="3" name="Picture 2" descr="Screenshot of GSA eBuy Open Search Results">
            <a:extLst>
              <a:ext uri="{FF2B5EF4-FFF2-40B4-BE49-F238E27FC236}">
                <a16:creationId xmlns:a16="http://schemas.microsoft.com/office/drawing/2014/main" id="{2E079D69-6B3E-0EA3-7884-3ABAFBC66323}"/>
              </a:ext>
            </a:extLst>
          </p:cNvPr>
          <p:cNvPicPr>
            <a:picLocks noChangeAspect="1"/>
          </p:cNvPicPr>
          <p:nvPr/>
        </p:nvPicPr>
        <p:blipFill>
          <a:blip r:embed="rId3"/>
          <a:stretch>
            <a:fillRect/>
          </a:stretch>
        </p:blipFill>
        <p:spPr>
          <a:xfrm>
            <a:off x="677201" y="1298350"/>
            <a:ext cx="7789598" cy="3108409"/>
          </a:xfrm>
          <a:prstGeom prst="rect">
            <a:avLst/>
          </a:prstGeom>
        </p:spPr>
      </p:pic>
    </p:spTree>
    <p:extLst>
      <p:ext uri="{BB962C8B-B14F-4D97-AF65-F5344CB8AC3E}">
        <p14:creationId xmlns:p14="http://schemas.microsoft.com/office/powerpoint/2010/main" val="247189586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D5BA45D-6A5B-D8F6-F509-D4C557F1D85D}"/>
              </a:ext>
            </a:extLst>
          </p:cNvPr>
          <p:cNvSpPr>
            <a:spLocks noGrp="1"/>
          </p:cNvSpPr>
          <p:nvPr>
            <p:ph type="title"/>
          </p:nvPr>
        </p:nvSpPr>
        <p:spPr>
          <a:xfrm>
            <a:off x="457200" y="205979"/>
            <a:ext cx="8229600" cy="731867"/>
          </a:xfrm>
        </p:spPr>
        <p:txBody>
          <a:bodyPr vert="horz" lIns="91440" tIns="45720" rIns="91440" bIns="45720" rtlCol="0" anchor="ctr">
            <a:normAutofit/>
          </a:bodyPr>
          <a:lstStyle/>
          <a:p>
            <a:pPr>
              <a:lnSpc>
                <a:spcPct val="90000"/>
              </a:lnSpc>
            </a:pPr>
            <a:r>
              <a:rPr lang="en-US" sz="2400" dirty="0" err="1"/>
              <a:t>eBuy</a:t>
            </a:r>
            <a:r>
              <a:rPr lang="en-US" sz="2400" dirty="0"/>
              <a:t> Open – Agency Filter</a:t>
            </a:r>
          </a:p>
        </p:txBody>
      </p:sp>
      <p:pic>
        <p:nvPicPr>
          <p:cNvPr id="3" name="Picture 2" descr="Screenshot of GSA eBuy Open Agency Filter">
            <a:extLst>
              <a:ext uri="{FF2B5EF4-FFF2-40B4-BE49-F238E27FC236}">
                <a16:creationId xmlns:a16="http://schemas.microsoft.com/office/drawing/2014/main" id="{20D06098-309A-4EDE-EC98-026F9B7530E5}"/>
              </a:ext>
            </a:extLst>
          </p:cNvPr>
          <p:cNvPicPr>
            <a:picLocks noChangeAspect="1"/>
          </p:cNvPicPr>
          <p:nvPr/>
        </p:nvPicPr>
        <p:blipFill>
          <a:blip r:embed="rId3"/>
          <a:stretch>
            <a:fillRect/>
          </a:stretch>
        </p:blipFill>
        <p:spPr>
          <a:xfrm>
            <a:off x="689546" y="937847"/>
            <a:ext cx="7997254" cy="3561080"/>
          </a:xfrm>
          <a:prstGeom prst="rect">
            <a:avLst/>
          </a:prstGeom>
        </p:spPr>
      </p:pic>
    </p:spTree>
    <p:extLst>
      <p:ext uri="{BB962C8B-B14F-4D97-AF65-F5344CB8AC3E}">
        <p14:creationId xmlns:p14="http://schemas.microsoft.com/office/powerpoint/2010/main" val="368123131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D5BA45D-6A5B-D8F6-F509-D4C557F1D85D}"/>
              </a:ext>
            </a:extLst>
          </p:cNvPr>
          <p:cNvSpPr>
            <a:spLocks noGrp="1"/>
          </p:cNvSpPr>
          <p:nvPr>
            <p:ph type="title"/>
          </p:nvPr>
        </p:nvSpPr>
        <p:spPr>
          <a:xfrm>
            <a:off x="457200" y="205979"/>
            <a:ext cx="8229600" cy="731867"/>
          </a:xfrm>
        </p:spPr>
        <p:txBody>
          <a:bodyPr vert="horz" lIns="91440" tIns="45720" rIns="91440" bIns="45720" rtlCol="0" anchor="ctr">
            <a:normAutofit/>
          </a:bodyPr>
          <a:lstStyle/>
          <a:p>
            <a:pPr>
              <a:lnSpc>
                <a:spcPct val="90000"/>
              </a:lnSpc>
            </a:pPr>
            <a:r>
              <a:rPr lang="en-US" sz="2400" dirty="0" err="1"/>
              <a:t>eBuy</a:t>
            </a:r>
            <a:r>
              <a:rPr lang="en-US" sz="2400" dirty="0"/>
              <a:t> Open – Search Results Display</a:t>
            </a:r>
          </a:p>
        </p:txBody>
      </p:sp>
      <p:pic>
        <p:nvPicPr>
          <p:cNvPr id="3" name="Picture 2" descr="Screenshot of GSA eBuy Open Search Results Display">
            <a:extLst>
              <a:ext uri="{FF2B5EF4-FFF2-40B4-BE49-F238E27FC236}">
                <a16:creationId xmlns:a16="http://schemas.microsoft.com/office/drawing/2014/main" id="{27383420-A1AC-ECE1-1371-9345777D0B0D}"/>
              </a:ext>
            </a:extLst>
          </p:cNvPr>
          <p:cNvPicPr>
            <a:picLocks noChangeAspect="1"/>
          </p:cNvPicPr>
          <p:nvPr/>
        </p:nvPicPr>
        <p:blipFill>
          <a:blip r:embed="rId3"/>
          <a:stretch>
            <a:fillRect/>
          </a:stretch>
        </p:blipFill>
        <p:spPr>
          <a:xfrm>
            <a:off x="650449" y="1035596"/>
            <a:ext cx="8036351" cy="3633917"/>
          </a:xfrm>
          <a:prstGeom prst="rect">
            <a:avLst/>
          </a:prstGeom>
        </p:spPr>
      </p:pic>
    </p:spTree>
    <p:extLst>
      <p:ext uri="{BB962C8B-B14F-4D97-AF65-F5344CB8AC3E}">
        <p14:creationId xmlns:p14="http://schemas.microsoft.com/office/powerpoint/2010/main" val="102053027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D5BA45D-6A5B-D8F6-F509-D4C557F1D85D}"/>
              </a:ext>
            </a:extLst>
          </p:cNvPr>
          <p:cNvSpPr>
            <a:spLocks noGrp="1"/>
          </p:cNvSpPr>
          <p:nvPr>
            <p:ph type="title"/>
          </p:nvPr>
        </p:nvSpPr>
        <p:spPr>
          <a:xfrm>
            <a:off x="457200" y="205979"/>
            <a:ext cx="8229600" cy="731867"/>
          </a:xfrm>
        </p:spPr>
        <p:txBody>
          <a:bodyPr vert="horz" lIns="91440" tIns="45720" rIns="91440" bIns="45720" rtlCol="0" anchor="ctr">
            <a:normAutofit/>
          </a:bodyPr>
          <a:lstStyle/>
          <a:p>
            <a:pPr>
              <a:lnSpc>
                <a:spcPct val="90000"/>
              </a:lnSpc>
            </a:pPr>
            <a:r>
              <a:rPr lang="en-US" sz="2400" dirty="0" err="1"/>
              <a:t>eBuy</a:t>
            </a:r>
            <a:r>
              <a:rPr lang="en-US" sz="2400" dirty="0"/>
              <a:t> Open – Agency Search Results</a:t>
            </a:r>
          </a:p>
        </p:txBody>
      </p:sp>
      <p:pic>
        <p:nvPicPr>
          <p:cNvPr id="3" name="Picture 2" descr="Screenshot of GSA eBuy Open Agency Search Results">
            <a:extLst>
              <a:ext uri="{FF2B5EF4-FFF2-40B4-BE49-F238E27FC236}">
                <a16:creationId xmlns:a16="http://schemas.microsoft.com/office/drawing/2014/main" id="{3306F82A-59AB-6872-F30C-8962B9AB9454}"/>
              </a:ext>
            </a:extLst>
          </p:cNvPr>
          <p:cNvPicPr>
            <a:picLocks noChangeAspect="1"/>
          </p:cNvPicPr>
          <p:nvPr/>
        </p:nvPicPr>
        <p:blipFill>
          <a:blip r:embed="rId3"/>
          <a:stretch>
            <a:fillRect/>
          </a:stretch>
        </p:blipFill>
        <p:spPr>
          <a:xfrm>
            <a:off x="754144" y="1109192"/>
            <a:ext cx="7932656" cy="3313641"/>
          </a:xfrm>
          <a:prstGeom prst="rect">
            <a:avLst/>
          </a:prstGeom>
        </p:spPr>
      </p:pic>
    </p:spTree>
    <p:extLst>
      <p:ext uri="{BB962C8B-B14F-4D97-AF65-F5344CB8AC3E}">
        <p14:creationId xmlns:p14="http://schemas.microsoft.com/office/powerpoint/2010/main" val="416606377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D5BA45D-6A5B-D8F6-F509-D4C557F1D85D}"/>
              </a:ext>
            </a:extLst>
          </p:cNvPr>
          <p:cNvSpPr>
            <a:spLocks noGrp="1"/>
          </p:cNvSpPr>
          <p:nvPr>
            <p:ph type="title"/>
          </p:nvPr>
        </p:nvSpPr>
        <p:spPr>
          <a:xfrm>
            <a:off x="457200" y="205979"/>
            <a:ext cx="8229600" cy="731867"/>
          </a:xfrm>
        </p:spPr>
        <p:txBody>
          <a:bodyPr vert="horz" lIns="91440" tIns="45720" rIns="91440" bIns="45720" rtlCol="0" anchor="ctr">
            <a:normAutofit/>
          </a:bodyPr>
          <a:lstStyle/>
          <a:p>
            <a:pPr>
              <a:lnSpc>
                <a:spcPct val="90000"/>
              </a:lnSpc>
            </a:pPr>
            <a:r>
              <a:rPr lang="en-US" sz="2400" dirty="0" err="1"/>
              <a:t>eBuy</a:t>
            </a:r>
            <a:r>
              <a:rPr lang="en-US" sz="2400" dirty="0"/>
              <a:t> Open – GSA RFQs</a:t>
            </a:r>
          </a:p>
        </p:txBody>
      </p:sp>
      <p:pic>
        <p:nvPicPr>
          <p:cNvPr id="3" name="Picture 2" descr="Screenshot of GSA eBuy Open GSA RFQs">
            <a:extLst>
              <a:ext uri="{FF2B5EF4-FFF2-40B4-BE49-F238E27FC236}">
                <a16:creationId xmlns:a16="http://schemas.microsoft.com/office/drawing/2014/main" id="{807DB9C8-A30B-BF8A-06F3-06574BC7F75B}"/>
              </a:ext>
            </a:extLst>
          </p:cNvPr>
          <p:cNvPicPr>
            <a:picLocks noChangeAspect="1"/>
          </p:cNvPicPr>
          <p:nvPr/>
        </p:nvPicPr>
        <p:blipFill>
          <a:blip r:embed="rId3"/>
          <a:stretch>
            <a:fillRect/>
          </a:stretch>
        </p:blipFill>
        <p:spPr>
          <a:xfrm>
            <a:off x="650449" y="998029"/>
            <a:ext cx="7843101" cy="3516907"/>
          </a:xfrm>
          <a:prstGeom prst="rect">
            <a:avLst/>
          </a:prstGeom>
        </p:spPr>
      </p:pic>
    </p:spTree>
    <p:extLst>
      <p:ext uri="{BB962C8B-B14F-4D97-AF65-F5344CB8AC3E}">
        <p14:creationId xmlns:p14="http://schemas.microsoft.com/office/powerpoint/2010/main" val="175431682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D5BA45D-6A5B-D8F6-F509-D4C557F1D85D}"/>
              </a:ext>
            </a:extLst>
          </p:cNvPr>
          <p:cNvSpPr>
            <a:spLocks noGrp="1"/>
          </p:cNvSpPr>
          <p:nvPr>
            <p:ph type="title"/>
          </p:nvPr>
        </p:nvSpPr>
        <p:spPr>
          <a:xfrm>
            <a:off x="457200" y="205979"/>
            <a:ext cx="8229600" cy="731867"/>
          </a:xfrm>
        </p:spPr>
        <p:txBody>
          <a:bodyPr vert="horz" lIns="91440" tIns="45720" rIns="91440" bIns="45720" rtlCol="0" anchor="ctr">
            <a:normAutofit/>
          </a:bodyPr>
          <a:lstStyle/>
          <a:p>
            <a:pPr>
              <a:lnSpc>
                <a:spcPct val="90000"/>
              </a:lnSpc>
            </a:pPr>
            <a:r>
              <a:rPr lang="en-US" sz="2400" dirty="0" err="1"/>
              <a:t>eBuy</a:t>
            </a:r>
            <a:r>
              <a:rPr lang="en-US" sz="2400" dirty="0"/>
              <a:t> Open – Contract Source Filter</a:t>
            </a:r>
          </a:p>
        </p:txBody>
      </p:sp>
      <p:pic>
        <p:nvPicPr>
          <p:cNvPr id="3" name="Picture 2" descr="Screenshot of GSA eBuy Open Contract Source Filter">
            <a:extLst>
              <a:ext uri="{FF2B5EF4-FFF2-40B4-BE49-F238E27FC236}">
                <a16:creationId xmlns:a16="http://schemas.microsoft.com/office/drawing/2014/main" id="{F4C11FDA-0CF4-7160-BD8E-6CBF7FD8D571}"/>
              </a:ext>
            </a:extLst>
          </p:cNvPr>
          <p:cNvPicPr>
            <a:picLocks noChangeAspect="1"/>
          </p:cNvPicPr>
          <p:nvPr/>
        </p:nvPicPr>
        <p:blipFill>
          <a:blip r:embed="rId3"/>
          <a:stretch>
            <a:fillRect/>
          </a:stretch>
        </p:blipFill>
        <p:spPr>
          <a:xfrm>
            <a:off x="658722" y="937846"/>
            <a:ext cx="7826555" cy="3540703"/>
          </a:xfrm>
          <a:prstGeom prst="rect">
            <a:avLst/>
          </a:prstGeom>
        </p:spPr>
      </p:pic>
    </p:spTree>
    <p:extLst>
      <p:ext uri="{BB962C8B-B14F-4D97-AF65-F5344CB8AC3E}">
        <p14:creationId xmlns:p14="http://schemas.microsoft.com/office/powerpoint/2010/main" val="192185526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D5BA45D-6A5B-D8F6-F509-D4C557F1D85D}"/>
              </a:ext>
            </a:extLst>
          </p:cNvPr>
          <p:cNvSpPr>
            <a:spLocks noGrp="1"/>
          </p:cNvSpPr>
          <p:nvPr>
            <p:ph type="title"/>
          </p:nvPr>
        </p:nvSpPr>
        <p:spPr>
          <a:xfrm>
            <a:off x="457200" y="205979"/>
            <a:ext cx="8229600" cy="731867"/>
          </a:xfrm>
        </p:spPr>
        <p:txBody>
          <a:bodyPr vert="horz" lIns="91440" tIns="45720" rIns="91440" bIns="45720" rtlCol="0" anchor="ctr">
            <a:normAutofit/>
          </a:bodyPr>
          <a:lstStyle/>
          <a:p>
            <a:pPr>
              <a:lnSpc>
                <a:spcPct val="90000"/>
              </a:lnSpc>
            </a:pPr>
            <a:r>
              <a:rPr lang="en-US" sz="2400" dirty="0" err="1"/>
              <a:t>eBuy</a:t>
            </a:r>
            <a:r>
              <a:rPr lang="en-US" sz="2400" dirty="0"/>
              <a:t> Open – Multiple Filters</a:t>
            </a:r>
          </a:p>
        </p:txBody>
      </p:sp>
      <p:pic>
        <p:nvPicPr>
          <p:cNvPr id="3" name="Picture 2" descr="Screenshot of GSA eBuy Open Multiple Filters">
            <a:extLst>
              <a:ext uri="{FF2B5EF4-FFF2-40B4-BE49-F238E27FC236}">
                <a16:creationId xmlns:a16="http://schemas.microsoft.com/office/drawing/2014/main" id="{33B21BA4-02C1-92EB-B03D-AEDD4B2882F6}"/>
              </a:ext>
            </a:extLst>
          </p:cNvPr>
          <p:cNvPicPr>
            <a:picLocks noChangeAspect="1"/>
          </p:cNvPicPr>
          <p:nvPr/>
        </p:nvPicPr>
        <p:blipFill>
          <a:blip r:embed="rId3"/>
          <a:stretch>
            <a:fillRect/>
          </a:stretch>
        </p:blipFill>
        <p:spPr>
          <a:xfrm>
            <a:off x="659876" y="937846"/>
            <a:ext cx="8116478" cy="3525757"/>
          </a:xfrm>
          <a:prstGeom prst="rect">
            <a:avLst/>
          </a:prstGeom>
        </p:spPr>
      </p:pic>
    </p:spTree>
    <p:extLst>
      <p:ext uri="{BB962C8B-B14F-4D97-AF65-F5344CB8AC3E}">
        <p14:creationId xmlns:p14="http://schemas.microsoft.com/office/powerpoint/2010/main" val="30183768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D5BA45D-6A5B-D8F6-F509-D4C557F1D85D}"/>
              </a:ext>
            </a:extLst>
          </p:cNvPr>
          <p:cNvSpPr>
            <a:spLocks noGrp="1"/>
          </p:cNvSpPr>
          <p:nvPr>
            <p:ph type="title"/>
          </p:nvPr>
        </p:nvSpPr>
        <p:spPr>
          <a:xfrm>
            <a:off x="457200" y="205979"/>
            <a:ext cx="8229600" cy="731867"/>
          </a:xfrm>
        </p:spPr>
        <p:txBody>
          <a:bodyPr vert="horz" lIns="91440" tIns="45720" rIns="91440" bIns="45720" rtlCol="0" anchor="ctr">
            <a:normAutofit/>
          </a:bodyPr>
          <a:lstStyle/>
          <a:p>
            <a:pPr>
              <a:lnSpc>
                <a:spcPct val="90000"/>
              </a:lnSpc>
            </a:pPr>
            <a:r>
              <a:rPr lang="en-US" sz="2400" dirty="0" err="1"/>
              <a:t>eBuy</a:t>
            </a:r>
            <a:r>
              <a:rPr lang="en-US" sz="2400" dirty="0"/>
              <a:t> Open – Search Within a Filter</a:t>
            </a:r>
          </a:p>
        </p:txBody>
      </p:sp>
      <p:pic>
        <p:nvPicPr>
          <p:cNvPr id="3" name="Picture 2" descr="Screenshot of GSA eBuy Open Search Within a Fiter">
            <a:extLst>
              <a:ext uri="{FF2B5EF4-FFF2-40B4-BE49-F238E27FC236}">
                <a16:creationId xmlns:a16="http://schemas.microsoft.com/office/drawing/2014/main" id="{DE4C9D2F-9CB4-70F0-6DA5-64CBC54844C0}"/>
              </a:ext>
            </a:extLst>
          </p:cNvPr>
          <p:cNvPicPr>
            <a:picLocks noChangeAspect="1"/>
          </p:cNvPicPr>
          <p:nvPr/>
        </p:nvPicPr>
        <p:blipFill>
          <a:blip r:embed="rId3"/>
          <a:stretch>
            <a:fillRect/>
          </a:stretch>
        </p:blipFill>
        <p:spPr>
          <a:xfrm>
            <a:off x="688157" y="937846"/>
            <a:ext cx="8229600" cy="3643040"/>
          </a:xfrm>
          <a:prstGeom prst="rect">
            <a:avLst/>
          </a:prstGeom>
        </p:spPr>
      </p:pic>
    </p:spTree>
    <p:extLst>
      <p:ext uri="{BB962C8B-B14F-4D97-AF65-F5344CB8AC3E}">
        <p14:creationId xmlns:p14="http://schemas.microsoft.com/office/powerpoint/2010/main" val="23781274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3AA28FF-E78C-8600-3C4A-735ADFAF3F5D}"/>
              </a:ext>
            </a:extLst>
          </p:cNvPr>
          <p:cNvSpPr>
            <a:spLocks noGrp="1"/>
          </p:cNvSpPr>
          <p:nvPr>
            <p:ph type="title"/>
          </p:nvPr>
        </p:nvSpPr>
        <p:spPr>
          <a:xfrm>
            <a:off x="457199" y="474785"/>
            <a:ext cx="8229600" cy="480646"/>
          </a:xfrm>
        </p:spPr>
        <p:txBody>
          <a:bodyPr>
            <a:normAutofit/>
          </a:bodyPr>
          <a:lstStyle/>
          <a:p>
            <a:r>
              <a:rPr lang="en-US" sz="2100" dirty="0"/>
              <a:t>“New User” Registration</a:t>
            </a:r>
          </a:p>
        </p:txBody>
      </p:sp>
      <p:pic>
        <p:nvPicPr>
          <p:cNvPr id="4" name="Google Shape;223;p44" descr="Graphical user interface, text, application, email&#10;&#10;Description automatically generated">
            <a:extLst>
              <a:ext uri="{FF2B5EF4-FFF2-40B4-BE49-F238E27FC236}">
                <a16:creationId xmlns:a16="http://schemas.microsoft.com/office/drawing/2014/main" id="{E41EE47C-81E9-1163-AB7F-818BCDC14CB0}"/>
              </a:ext>
            </a:extLst>
          </p:cNvPr>
          <p:cNvPicPr preferRelativeResize="0"/>
          <p:nvPr/>
        </p:nvPicPr>
        <p:blipFill rotWithShape="1">
          <a:blip r:embed="rId3"/>
          <a:srcRect b="15822"/>
          <a:stretch/>
        </p:blipFill>
        <p:spPr>
          <a:xfrm>
            <a:off x="457200" y="1200151"/>
            <a:ext cx="8229600" cy="3394472"/>
          </a:xfrm>
          <a:prstGeom prst="rect">
            <a:avLst/>
          </a:prstGeom>
          <a:noFill/>
          <a:ln>
            <a:noFill/>
          </a:ln>
        </p:spPr>
      </p:pic>
    </p:spTree>
    <p:extLst>
      <p:ext uri="{BB962C8B-B14F-4D97-AF65-F5344CB8AC3E}">
        <p14:creationId xmlns:p14="http://schemas.microsoft.com/office/powerpoint/2010/main" val="62347417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D5BA45D-6A5B-D8F6-F509-D4C557F1D85D}"/>
              </a:ext>
            </a:extLst>
          </p:cNvPr>
          <p:cNvSpPr>
            <a:spLocks noGrp="1"/>
          </p:cNvSpPr>
          <p:nvPr>
            <p:ph type="title"/>
          </p:nvPr>
        </p:nvSpPr>
        <p:spPr>
          <a:xfrm>
            <a:off x="457200" y="205979"/>
            <a:ext cx="8229600" cy="731867"/>
          </a:xfrm>
        </p:spPr>
        <p:txBody>
          <a:bodyPr vert="horz" lIns="91440" tIns="45720" rIns="91440" bIns="45720" rtlCol="0" anchor="ctr">
            <a:normAutofit/>
          </a:bodyPr>
          <a:lstStyle/>
          <a:p>
            <a:pPr>
              <a:lnSpc>
                <a:spcPct val="90000"/>
              </a:lnSpc>
            </a:pPr>
            <a:r>
              <a:rPr lang="en-US" sz="2400" dirty="0" err="1"/>
              <a:t>eBuy</a:t>
            </a:r>
            <a:r>
              <a:rPr lang="en-US" sz="2400" dirty="0"/>
              <a:t> Open – Small Business Program Filter</a:t>
            </a:r>
          </a:p>
        </p:txBody>
      </p:sp>
      <p:pic>
        <p:nvPicPr>
          <p:cNvPr id="3" name="Picture 2" descr="Screenshot of GSA eBuy Open Small Business ">
            <a:extLst>
              <a:ext uri="{FF2B5EF4-FFF2-40B4-BE49-F238E27FC236}">
                <a16:creationId xmlns:a16="http://schemas.microsoft.com/office/drawing/2014/main" id="{7DDC763A-E956-0C84-BF88-C4BFF808F204}"/>
              </a:ext>
            </a:extLst>
          </p:cNvPr>
          <p:cNvPicPr>
            <a:picLocks noChangeAspect="1"/>
          </p:cNvPicPr>
          <p:nvPr/>
        </p:nvPicPr>
        <p:blipFill>
          <a:blip r:embed="rId3"/>
          <a:stretch>
            <a:fillRect/>
          </a:stretch>
        </p:blipFill>
        <p:spPr>
          <a:xfrm>
            <a:off x="641022" y="937846"/>
            <a:ext cx="8229600" cy="3570845"/>
          </a:xfrm>
          <a:prstGeom prst="rect">
            <a:avLst/>
          </a:prstGeom>
        </p:spPr>
      </p:pic>
    </p:spTree>
    <p:extLst>
      <p:ext uri="{BB962C8B-B14F-4D97-AF65-F5344CB8AC3E}">
        <p14:creationId xmlns:p14="http://schemas.microsoft.com/office/powerpoint/2010/main" val="167897939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D5BA45D-6A5B-D8F6-F509-D4C557F1D85D}"/>
              </a:ext>
            </a:extLst>
          </p:cNvPr>
          <p:cNvSpPr>
            <a:spLocks noGrp="1"/>
          </p:cNvSpPr>
          <p:nvPr>
            <p:ph type="title"/>
          </p:nvPr>
        </p:nvSpPr>
        <p:spPr>
          <a:xfrm>
            <a:off x="457200" y="205979"/>
            <a:ext cx="8229600" cy="731867"/>
          </a:xfrm>
        </p:spPr>
        <p:txBody>
          <a:bodyPr vert="horz" lIns="91440" tIns="45720" rIns="91440" bIns="45720" rtlCol="0" anchor="ctr">
            <a:normAutofit/>
          </a:bodyPr>
          <a:lstStyle/>
          <a:p>
            <a:pPr>
              <a:lnSpc>
                <a:spcPct val="90000"/>
              </a:lnSpc>
            </a:pPr>
            <a:r>
              <a:rPr lang="en-US" sz="2400" dirty="0" err="1"/>
              <a:t>eBuy</a:t>
            </a:r>
            <a:r>
              <a:rPr lang="en-US" sz="2400" dirty="0"/>
              <a:t> Open – Refining Filter Options</a:t>
            </a:r>
          </a:p>
        </p:txBody>
      </p:sp>
      <p:pic>
        <p:nvPicPr>
          <p:cNvPr id="3" name="Picture 2" descr="Screenshot of GSA eBuy Open Refining a Filter">
            <a:extLst>
              <a:ext uri="{FF2B5EF4-FFF2-40B4-BE49-F238E27FC236}">
                <a16:creationId xmlns:a16="http://schemas.microsoft.com/office/drawing/2014/main" id="{3BCCE832-F238-A5E0-B8C3-37807BF23EEE}"/>
              </a:ext>
            </a:extLst>
          </p:cNvPr>
          <p:cNvPicPr>
            <a:picLocks noChangeAspect="1"/>
          </p:cNvPicPr>
          <p:nvPr/>
        </p:nvPicPr>
        <p:blipFill>
          <a:blip r:embed="rId3"/>
          <a:stretch>
            <a:fillRect/>
          </a:stretch>
        </p:blipFill>
        <p:spPr>
          <a:xfrm>
            <a:off x="678729" y="977995"/>
            <a:ext cx="8135332" cy="3323172"/>
          </a:xfrm>
          <a:prstGeom prst="rect">
            <a:avLst/>
          </a:prstGeom>
        </p:spPr>
      </p:pic>
    </p:spTree>
    <p:extLst>
      <p:ext uri="{BB962C8B-B14F-4D97-AF65-F5344CB8AC3E}">
        <p14:creationId xmlns:p14="http://schemas.microsoft.com/office/powerpoint/2010/main" val="135387295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D5BA45D-6A5B-D8F6-F509-D4C557F1D85D}"/>
              </a:ext>
            </a:extLst>
          </p:cNvPr>
          <p:cNvSpPr>
            <a:spLocks noGrp="1"/>
          </p:cNvSpPr>
          <p:nvPr>
            <p:ph type="title"/>
          </p:nvPr>
        </p:nvSpPr>
        <p:spPr>
          <a:xfrm>
            <a:off x="457200" y="205979"/>
            <a:ext cx="8229600" cy="731867"/>
          </a:xfrm>
        </p:spPr>
        <p:txBody>
          <a:bodyPr vert="horz" lIns="91440" tIns="45720" rIns="91440" bIns="45720" rtlCol="0" anchor="ctr">
            <a:normAutofit/>
          </a:bodyPr>
          <a:lstStyle/>
          <a:p>
            <a:pPr>
              <a:lnSpc>
                <a:spcPct val="90000"/>
              </a:lnSpc>
            </a:pPr>
            <a:r>
              <a:rPr lang="en-US" sz="2400" dirty="0" err="1"/>
              <a:t>eBuy</a:t>
            </a:r>
            <a:r>
              <a:rPr lang="en-US" sz="2400" dirty="0"/>
              <a:t> Open – Customize Columns</a:t>
            </a:r>
          </a:p>
        </p:txBody>
      </p:sp>
      <p:pic>
        <p:nvPicPr>
          <p:cNvPr id="3" name="Picture 2" descr="Screenshot of GSA eBuy Open Customize Columns">
            <a:extLst>
              <a:ext uri="{FF2B5EF4-FFF2-40B4-BE49-F238E27FC236}">
                <a16:creationId xmlns:a16="http://schemas.microsoft.com/office/drawing/2014/main" id="{C58379B3-D853-47C8-7A68-D878B34ABC06}"/>
              </a:ext>
            </a:extLst>
          </p:cNvPr>
          <p:cNvPicPr>
            <a:picLocks noChangeAspect="1"/>
          </p:cNvPicPr>
          <p:nvPr/>
        </p:nvPicPr>
        <p:blipFill>
          <a:blip r:embed="rId3"/>
          <a:stretch>
            <a:fillRect/>
          </a:stretch>
        </p:blipFill>
        <p:spPr>
          <a:xfrm>
            <a:off x="641023" y="937846"/>
            <a:ext cx="8229600" cy="3368321"/>
          </a:xfrm>
          <a:prstGeom prst="rect">
            <a:avLst/>
          </a:prstGeom>
        </p:spPr>
      </p:pic>
    </p:spTree>
    <p:extLst>
      <p:ext uri="{BB962C8B-B14F-4D97-AF65-F5344CB8AC3E}">
        <p14:creationId xmlns:p14="http://schemas.microsoft.com/office/powerpoint/2010/main" val="315579618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D5BA45D-6A5B-D8F6-F509-D4C557F1D85D}"/>
              </a:ext>
            </a:extLst>
          </p:cNvPr>
          <p:cNvSpPr>
            <a:spLocks noGrp="1"/>
          </p:cNvSpPr>
          <p:nvPr>
            <p:ph type="title"/>
          </p:nvPr>
        </p:nvSpPr>
        <p:spPr>
          <a:xfrm>
            <a:off x="457200" y="205979"/>
            <a:ext cx="8229600" cy="731867"/>
          </a:xfrm>
        </p:spPr>
        <p:txBody>
          <a:bodyPr vert="horz" lIns="91440" tIns="45720" rIns="91440" bIns="45720" rtlCol="0" anchor="ctr">
            <a:normAutofit/>
          </a:bodyPr>
          <a:lstStyle/>
          <a:p>
            <a:pPr>
              <a:lnSpc>
                <a:spcPct val="90000"/>
              </a:lnSpc>
            </a:pPr>
            <a:r>
              <a:rPr lang="en-US" sz="2400" dirty="0" err="1"/>
              <a:t>eBuy</a:t>
            </a:r>
            <a:r>
              <a:rPr lang="en-US" sz="2400" dirty="0"/>
              <a:t> Open – Customize Columns</a:t>
            </a:r>
          </a:p>
        </p:txBody>
      </p:sp>
      <p:pic>
        <p:nvPicPr>
          <p:cNvPr id="3" name="Picture 2" descr="Screenshot of GSA eBuy Open Customize Columns">
            <a:extLst>
              <a:ext uri="{FF2B5EF4-FFF2-40B4-BE49-F238E27FC236}">
                <a16:creationId xmlns:a16="http://schemas.microsoft.com/office/drawing/2014/main" id="{9093BBC2-C138-7258-5F94-0569E6F3E823}"/>
              </a:ext>
            </a:extLst>
          </p:cNvPr>
          <p:cNvPicPr>
            <a:picLocks noChangeAspect="1"/>
          </p:cNvPicPr>
          <p:nvPr/>
        </p:nvPicPr>
        <p:blipFill>
          <a:blip r:embed="rId3"/>
          <a:stretch>
            <a:fillRect/>
          </a:stretch>
        </p:blipFill>
        <p:spPr>
          <a:xfrm>
            <a:off x="603315" y="937846"/>
            <a:ext cx="8229600" cy="3500961"/>
          </a:xfrm>
          <a:prstGeom prst="rect">
            <a:avLst/>
          </a:prstGeom>
        </p:spPr>
      </p:pic>
    </p:spTree>
    <p:extLst>
      <p:ext uri="{BB962C8B-B14F-4D97-AF65-F5344CB8AC3E}">
        <p14:creationId xmlns:p14="http://schemas.microsoft.com/office/powerpoint/2010/main" val="260800470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D5BA45D-6A5B-D8F6-F509-D4C557F1D85D}"/>
              </a:ext>
            </a:extLst>
          </p:cNvPr>
          <p:cNvSpPr>
            <a:spLocks noGrp="1"/>
          </p:cNvSpPr>
          <p:nvPr>
            <p:ph type="title"/>
          </p:nvPr>
        </p:nvSpPr>
        <p:spPr>
          <a:xfrm>
            <a:off x="457200" y="205979"/>
            <a:ext cx="8229600" cy="731867"/>
          </a:xfrm>
        </p:spPr>
        <p:txBody>
          <a:bodyPr vert="horz" lIns="91440" tIns="45720" rIns="91440" bIns="45720" rtlCol="0" anchor="ctr">
            <a:normAutofit/>
          </a:bodyPr>
          <a:lstStyle/>
          <a:p>
            <a:pPr>
              <a:lnSpc>
                <a:spcPct val="90000"/>
              </a:lnSpc>
            </a:pPr>
            <a:r>
              <a:rPr lang="en-US" sz="2400" dirty="0" err="1"/>
              <a:t>eBuy</a:t>
            </a:r>
            <a:r>
              <a:rPr lang="en-US" sz="2400" dirty="0"/>
              <a:t> Open – RFQ Contacts</a:t>
            </a:r>
          </a:p>
        </p:txBody>
      </p:sp>
      <p:pic>
        <p:nvPicPr>
          <p:cNvPr id="3" name="Picture 2" descr="Screenshot of GSA eBuy Open RFQ Contacts">
            <a:extLst>
              <a:ext uri="{FF2B5EF4-FFF2-40B4-BE49-F238E27FC236}">
                <a16:creationId xmlns:a16="http://schemas.microsoft.com/office/drawing/2014/main" id="{DA2FCED8-33AC-9F01-055D-27026BD60BE2}"/>
              </a:ext>
            </a:extLst>
          </p:cNvPr>
          <p:cNvPicPr>
            <a:picLocks noChangeAspect="1"/>
          </p:cNvPicPr>
          <p:nvPr/>
        </p:nvPicPr>
        <p:blipFill>
          <a:blip r:embed="rId3"/>
          <a:stretch>
            <a:fillRect/>
          </a:stretch>
        </p:blipFill>
        <p:spPr>
          <a:xfrm>
            <a:off x="697584" y="1070337"/>
            <a:ext cx="7890235" cy="3441644"/>
          </a:xfrm>
          <a:prstGeom prst="rect">
            <a:avLst/>
          </a:prstGeom>
        </p:spPr>
      </p:pic>
    </p:spTree>
    <p:extLst>
      <p:ext uri="{BB962C8B-B14F-4D97-AF65-F5344CB8AC3E}">
        <p14:creationId xmlns:p14="http://schemas.microsoft.com/office/powerpoint/2010/main" val="366719798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D5BA45D-6A5B-D8F6-F509-D4C557F1D85D}"/>
              </a:ext>
            </a:extLst>
          </p:cNvPr>
          <p:cNvSpPr>
            <a:spLocks noGrp="1"/>
          </p:cNvSpPr>
          <p:nvPr>
            <p:ph type="title"/>
          </p:nvPr>
        </p:nvSpPr>
        <p:spPr>
          <a:xfrm>
            <a:off x="457200" y="205979"/>
            <a:ext cx="8229600" cy="731867"/>
          </a:xfrm>
        </p:spPr>
        <p:txBody>
          <a:bodyPr vert="horz" lIns="91440" tIns="45720" rIns="91440" bIns="45720" rtlCol="0" anchor="ctr">
            <a:normAutofit/>
          </a:bodyPr>
          <a:lstStyle/>
          <a:p>
            <a:pPr>
              <a:lnSpc>
                <a:spcPct val="90000"/>
              </a:lnSpc>
            </a:pPr>
            <a:r>
              <a:rPr lang="en-US" sz="2400" dirty="0" err="1"/>
              <a:t>eBuy</a:t>
            </a:r>
            <a:r>
              <a:rPr lang="en-US" sz="2400" dirty="0"/>
              <a:t> Open – RFQ Details</a:t>
            </a:r>
          </a:p>
        </p:txBody>
      </p:sp>
      <p:pic>
        <p:nvPicPr>
          <p:cNvPr id="3" name="Picture 2" descr="Screenshot of GSA eBuy Open RFQ Details">
            <a:extLst>
              <a:ext uri="{FF2B5EF4-FFF2-40B4-BE49-F238E27FC236}">
                <a16:creationId xmlns:a16="http://schemas.microsoft.com/office/drawing/2014/main" id="{B9A98B19-B4CC-A66D-5A73-F028CC46939A}"/>
              </a:ext>
            </a:extLst>
          </p:cNvPr>
          <p:cNvPicPr>
            <a:picLocks noChangeAspect="1"/>
          </p:cNvPicPr>
          <p:nvPr/>
        </p:nvPicPr>
        <p:blipFill>
          <a:blip r:embed="rId3"/>
          <a:stretch>
            <a:fillRect/>
          </a:stretch>
        </p:blipFill>
        <p:spPr>
          <a:xfrm>
            <a:off x="740005" y="937846"/>
            <a:ext cx="8074058" cy="3627923"/>
          </a:xfrm>
          <a:prstGeom prst="rect">
            <a:avLst/>
          </a:prstGeom>
        </p:spPr>
      </p:pic>
    </p:spTree>
    <p:extLst>
      <p:ext uri="{BB962C8B-B14F-4D97-AF65-F5344CB8AC3E}">
        <p14:creationId xmlns:p14="http://schemas.microsoft.com/office/powerpoint/2010/main" val="375908141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D5BA45D-6A5B-D8F6-F509-D4C557F1D85D}"/>
              </a:ext>
            </a:extLst>
          </p:cNvPr>
          <p:cNvSpPr>
            <a:spLocks noGrp="1"/>
          </p:cNvSpPr>
          <p:nvPr>
            <p:ph type="title"/>
          </p:nvPr>
        </p:nvSpPr>
        <p:spPr>
          <a:xfrm>
            <a:off x="457200" y="205979"/>
            <a:ext cx="8229600" cy="731867"/>
          </a:xfrm>
        </p:spPr>
        <p:txBody>
          <a:bodyPr vert="horz" lIns="91440" tIns="45720" rIns="91440" bIns="45720" rtlCol="0" anchor="ctr">
            <a:normAutofit/>
          </a:bodyPr>
          <a:lstStyle/>
          <a:p>
            <a:pPr>
              <a:lnSpc>
                <a:spcPct val="90000"/>
              </a:lnSpc>
            </a:pPr>
            <a:r>
              <a:rPr lang="en-US" sz="2400" dirty="0" err="1"/>
              <a:t>eBuy</a:t>
            </a:r>
            <a:r>
              <a:rPr lang="en-US" sz="2400" dirty="0"/>
              <a:t> Open – RFQ Attachments</a:t>
            </a:r>
          </a:p>
        </p:txBody>
      </p:sp>
      <p:pic>
        <p:nvPicPr>
          <p:cNvPr id="3" name="Picture 2" descr="Screenshot of GSA eBuy Open RFQ Attachments">
            <a:extLst>
              <a:ext uri="{FF2B5EF4-FFF2-40B4-BE49-F238E27FC236}">
                <a16:creationId xmlns:a16="http://schemas.microsoft.com/office/drawing/2014/main" id="{8DE69EF3-8F56-DE56-1F07-F98C38C39309}"/>
              </a:ext>
            </a:extLst>
          </p:cNvPr>
          <p:cNvPicPr>
            <a:picLocks noChangeAspect="1"/>
          </p:cNvPicPr>
          <p:nvPr/>
        </p:nvPicPr>
        <p:blipFill>
          <a:blip r:embed="rId3"/>
          <a:stretch>
            <a:fillRect/>
          </a:stretch>
        </p:blipFill>
        <p:spPr>
          <a:xfrm>
            <a:off x="2338221" y="937846"/>
            <a:ext cx="4672179" cy="3983709"/>
          </a:xfrm>
          <a:prstGeom prst="rect">
            <a:avLst/>
          </a:prstGeom>
        </p:spPr>
      </p:pic>
    </p:spTree>
    <p:extLst>
      <p:ext uri="{BB962C8B-B14F-4D97-AF65-F5344CB8AC3E}">
        <p14:creationId xmlns:p14="http://schemas.microsoft.com/office/powerpoint/2010/main" val="324957962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D5BA45D-6A5B-D8F6-F509-D4C557F1D85D}"/>
              </a:ext>
            </a:extLst>
          </p:cNvPr>
          <p:cNvSpPr>
            <a:spLocks noGrp="1"/>
          </p:cNvSpPr>
          <p:nvPr>
            <p:ph type="title"/>
          </p:nvPr>
        </p:nvSpPr>
        <p:spPr>
          <a:xfrm>
            <a:off x="457200" y="205979"/>
            <a:ext cx="8229600" cy="731867"/>
          </a:xfrm>
        </p:spPr>
        <p:txBody>
          <a:bodyPr vert="horz" lIns="91440" tIns="45720" rIns="91440" bIns="45720" rtlCol="0" anchor="ctr">
            <a:normAutofit/>
          </a:bodyPr>
          <a:lstStyle/>
          <a:p>
            <a:pPr>
              <a:lnSpc>
                <a:spcPct val="90000"/>
              </a:lnSpc>
            </a:pPr>
            <a:r>
              <a:rPr lang="en-US" sz="2400" dirty="0" err="1"/>
              <a:t>eBuy</a:t>
            </a:r>
            <a:r>
              <a:rPr lang="en-US" sz="2400" dirty="0"/>
              <a:t> Open – Download RFQ Attachments</a:t>
            </a:r>
          </a:p>
        </p:txBody>
      </p:sp>
      <p:pic>
        <p:nvPicPr>
          <p:cNvPr id="3" name="Picture 2" descr="Screenshot of GSA eBuy Open Download">
            <a:extLst>
              <a:ext uri="{FF2B5EF4-FFF2-40B4-BE49-F238E27FC236}">
                <a16:creationId xmlns:a16="http://schemas.microsoft.com/office/drawing/2014/main" id="{27D3E370-9F02-FC20-D8F9-7D7995FF9A05}"/>
              </a:ext>
            </a:extLst>
          </p:cNvPr>
          <p:cNvPicPr>
            <a:picLocks noChangeAspect="1"/>
          </p:cNvPicPr>
          <p:nvPr/>
        </p:nvPicPr>
        <p:blipFill>
          <a:blip r:embed="rId3"/>
          <a:stretch>
            <a:fillRect/>
          </a:stretch>
        </p:blipFill>
        <p:spPr>
          <a:xfrm>
            <a:off x="1565205" y="937846"/>
            <a:ext cx="5948115" cy="3713638"/>
          </a:xfrm>
          <a:prstGeom prst="rect">
            <a:avLst/>
          </a:prstGeom>
        </p:spPr>
      </p:pic>
    </p:spTree>
    <p:extLst>
      <p:ext uri="{BB962C8B-B14F-4D97-AF65-F5344CB8AC3E}">
        <p14:creationId xmlns:p14="http://schemas.microsoft.com/office/powerpoint/2010/main" val="308788907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D5BA45D-6A5B-D8F6-F509-D4C557F1D85D}"/>
              </a:ext>
            </a:extLst>
          </p:cNvPr>
          <p:cNvSpPr>
            <a:spLocks noGrp="1"/>
          </p:cNvSpPr>
          <p:nvPr>
            <p:ph type="title"/>
          </p:nvPr>
        </p:nvSpPr>
        <p:spPr>
          <a:xfrm>
            <a:off x="457200" y="205979"/>
            <a:ext cx="8229600" cy="731867"/>
          </a:xfrm>
        </p:spPr>
        <p:txBody>
          <a:bodyPr vert="horz" lIns="91440" tIns="45720" rIns="91440" bIns="45720" rtlCol="0" anchor="ctr">
            <a:normAutofit/>
          </a:bodyPr>
          <a:lstStyle/>
          <a:p>
            <a:pPr>
              <a:lnSpc>
                <a:spcPct val="90000"/>
              </a:lnSpc>
            </a:pPr>
            <a:r>
              <a:rPr lang="en-US" sz="2400" dirty="0" err="1"/>
              <a:t>eBuy</a:t>
            </a:r>
            <a:r>
              <a:rPr lang="en-US" sz="2400" dirty="0"/>
              <a:t> Open – Export Search Results</a:t>
            </a:r>
          </a:p>
        </p:txBody>
      </p:sp>
      <p:pic>
        <p:nvPicPr>
          <p:cNvPr id="3" name="Picture 2" descr="Screenshot of GSA eBuy Open Export Search Results">
            <a:extLst>
              <a:ext uri="{FF2B5EF4-FFF2-40B4-BE49-F238E27FC236}">
                <a16:creationId xmlns:a16="http://schemas.microsoft.com/office/drawing/2014/main" id="{B366C81C-D59B-CFE3-31D5-C6B5DBC1709B}"/>
              </a:ext>
            </a:extLst>
          </p:cNvPr>
          <p:cNvPicPr>
            <a:picLocks noChangeAspect="1"/>
          </p:cNvPicPr>
          <p:nvPr/>
        </p:nvPicPr>
        <p:blipFill>
          <a:blip r:embed="rId3"/>
          <a:stretch>
            <a:fillRect/>
          </a:stretch>
        </p:blipFill>
        <p:spPr>
          <a:xfrm>
            <a:off x="691592" y="1029543"/>
            <a:ext cx="7760816" cy="3353921"/>
          </a:xfrm>
          <a:prstGeom prst="rect">
            <a:avLst/>
          </a:prstGeom>
        </p:spPr>
      </p:pic>
    </p:spTree>
    <p:extLst>
      <p:ext uri="{BB962C8B-B14F-4D97-AF65-F5344CB8AC3E}">
        <p14:creationId xmlns:p14="http://schemas.microsoft.com/office/powerpoint/2010/main" val="191316231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2D9F6D0-76BC-DD90-8ECF-C229FD234B51}"/>
              </a:ext>
            </a:extLst>
          </p:cNvPr>
          <p:cNvSpPr>
            <a:spLocks noGrp="1"/>
          </p:cNvSpPr>
          <p:nvPr>
            <p:ph type="title"/>
          </p:nvPr>
        </p:nvSpPr>
        <p:spPr/>
        <p:txBody>
          <a:bodyPr/>
          <a:lstStyle/>
          <a:p>
            <a:r>
              <a:rPr lang="en-US" dirty="0"/>
              <a:t>GSA Starmark Logo</a:t>
            </a:r>
          </a:p>
        </p:txBody>
      </p:sp>
      <p:pic>
        <p:nvPicPr>
          <p:cNvPr id="2" name="Picture 1" descr="GSA Logo&#10;"/>
          <p:cNvPicPr>
            <a:picLocks noChangeAspect="1"/>
          </p:cNvPicPr>
          <p:nvPr/>
        </p:nvPicPr>
        <p:blipFill>
          <a:blip r:embed="rId3" cstate="print"/>
          <a:stretch>
            <a:fillRect/>
          </a:stretch>
        </p:blipFill>
        <p:spPr>
          <a:xfrm>
            <a:off x="3482640" y="1607344"/>
            <a:ext cx="2146258" cy="1928813"/>
          </a:xfrm>
          <a:prstGeom prst="rect">
            <a:avLst/>
          </a:prstGeom>
        </p:spPr>
      </p:pic>
    </p:spTree>
    <p:extLst>
      <p:ext uri="{BB962C8B-B14F-4D97-AF65-F5344CB8AC3E}">
        <p14:creationId xmlns:p14="http://schemas.microsoft.com/office/powerpoint/2010/main" val="13553617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43C7448-C191-1360-67B3-38B1BEA365C6}"/>
              </a:ext>
            </a:extLst>
          </p:cNvPr>
          <p:cNvSpPr>
            <a:spLocks noGrp="1"/>
          </p:cNvSpPr>
          <p:nvPr>
            <p:ph type="title"/>
          </p:nvPr>
        </p:nvSpPr>
        <p:spPr>
          <a:xfrm>
            <a:off x="457199" y="474785"/>
            <a:ext cx="8229600" cy="480646"/>
          </a:xfrm>
        </p:spPr>
        <p:txBody>
          <a:bodyPr>
            <a:normAutofit/>
          </a:bodyPr>
          <a:lstStyle/>
          <a:p>
            <a:r>
              <a:rPr lang="en-US" sz="2100" dirty="0"/>
              <a:t>“New User” Registration</a:t>
            </a:r>
          </a:p>
        </p:txBody>
      </p:sp>
      <p:pic>
        <p:nvPicPr>
          <p:cNvPr id="4" name="Google Shape;229;p45" descr="Graphical user interface, application&#10;&#10;Description automatically generated">
            <a:extLst>
              <a:ext uri="{FF2B5EF4-FFF2-40B4-BE49-F238E27FC236}">
                <a16:creationId xmlns:a16="http://schemas.microsoft.com/office/drawing/2014/main" id="{ADC2102F-D4F7-0131-2832-5358223E74E1}"/>
              </a:ext>
            </a:extLst>
          </p:cNvPr>
          <p:cNvPicPr preferRelativeResize="0"/>
          <p:nvPr/>
        </p:nvPicPr>
        <p:blipFill rotWithShape="1">
          <a:blip r:embed="rId3"/>
          <a:srcRect b="15822"/>
          <a:stretch/>
        </p:blipFill>
        <p:spPr>
          <a:xfrm>
            <a:off x="457200" y="1200151"/>
            <a:ext cx="8229600" cy="3394472"/>
          </a:xfrm>
          <a:prstGeom prst="rect">
            <a:avLst/>
          </a:prstGeom>
          <a:noFill/>
          <a:ln>
            <a:noFill/>
          </a:ln>
        </p:spPr>
      </p:pic>
    </p:spTree>
    <p:extLst>
      <p:ext uri="{BB962C8B-B14F-4D97-AF65-F5344CB8AC3E}">
        <p14:creationId xmlns:p14="http://schemas.microsoft.com/office/powerpoint/2010/main" val="26240023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99FFF78-0E0B-2144-F00D-6BF4060641BC}"/>
              </a:ext>
            </a:extLst>
          </p:cNvPr>
          <p:cNvSpPr>
            <a:spLocks noGrp="1"/>
          </p:cNvSpPr>
          <p:nvPr>
            <p:ph type="title"/>
          </p:nvPr>
        </p:nvSpPr>
        <p:spPr>
          <a:xfrm>
            <a:off x="457199" y="474785"/>
            <a:ext cx="8229600" cy="480646"/>
          </a:xfrm>
        </p:spPr>
        <p:txBody>
          <a:bodyPr>
            <a:normAutofit/>
          </a:bodyPr>
          <a:lstStyle/>
          <a:p>
            <a:r>
              <a:rPr lang="en-US" sz="2100" dirty="0"/>
              <a:t>“New User” Registration</a:t>
            </a:r>
          </a:p>
        </p:txBody>
      </p:sp>
      <p:pic>
        <p:nvPicPr>
          <p:cNvPr id="8" name="Google Shape;235;p46" descr="Screenshot of New User Registration form">
            <a:extLst>
              <a:ext uri="{FF2B5EF4-FFF2-40B4-BE49-F238E27FC236}">
                <a16:creationId xmlns:a16="http://schemas.microsoft.com/office/drawing/2014/main" id="{9D9FF503-BD5E-953F-CA30-D489769E0C1C}"/>
              </a:ext>
            </a:extLst>
          </p:cNvPr>
          <p:cNvPicPr preferRelativeResize="0"/>
          <p:nvPr/>
        </p:nvPicPr>
        <p:blipFill>
          <a:blip r:embed="rId3">
            <a:alphaModFix/>
          </a:blip>
          <a:stretch>
            <a:fillRect/>
          </a:stretch>
        </p:blipFill>
        <p:spPr>
          <a:xfrm>
            <a:off x="712838" y="892406"/>
            <a:ext cx="7973961" cy="3874857"/>
          </a:xfrm>
          <a:prstGeom prst="rect">
            <a:avLst/>
          </a:prstGeom>
          <a:noFill/>
          <a:ln>
            <a:noFill/>
          </a:ln>
        </p:spPr>
      </p:pic>
    </p:spTree>
    <p:extLst>
      <p:ext uri="{BB962C8B-B14F-4D97-AF65-F5344CB8AC3E}">
        <p14:creationId xmlns:p14="http://schemas.microsoft.com/office/powerpoint/2010/main" val="22713529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9FE28C8-C6D2-6062-0FDC-839F36594557}"/>
              </a:ext>
            </a:extLst>
          </p:cNvPr>
          <p:cNvSpPr>
            <a:spLocks noGrp="1"/>
          </p:cNvSpPr>
          <p:nvPr>
            <p:ph type="title"/>
          </p:nvPr>
        </p:nvSpPr>
        <p:spPr>
          <a:xfrm>
            <a:off x="457199" y="474785"/>
            <a:ext cx="8229600" cy="480646"/>
          </a:xfrm>
        </p:spPr>
        <p:txBody>
          <a:bodyPr>
            <a:normAutofit/>
          </a:bodyPr>
          <a:lstStyle/>
          <a:p>
            <a:r>
              <a:rPr lang="en-US" sz="2100" dirty="0"/>
              <a:t>“New User” Registration</a:t>
            </a:r>
          </a:p>
        </p:txBody>
      </p:sp>
      <p:pic>
        <p:nvPicPr>
          <p:cNvPr id="4" name="Google Shape;241;p47" descr="Graphical user interface, text, application, email&#10;&#10;Description automatically generated">
            <a:extLst>
              <a:ext uri="{FF2B5EF4-FFF2-40B4-BE49-F238E27FC236}">
                <a16:creationId xmlns:a16="http://schemas.microsoft.com/office/drawing/2014/main" id="{45F840C8-5BA2-53C3-161C-38665ED41D13}"/>
              </a:ext>
            </a:extLst>
          </p:cNvPr>
          <p:cNvPicPr preferRelativeResize="0"/>
          <p:nvPr/>
        </p:nvPicPr>
        <p:blipFill>
          <a:blip r:embed="rId3"/>
          <a:stretch>
            <a:fillRect/>
          </a:stretch>
        </p:blipFill>
        <p:spPr>
          <a:xfrm>
            <a:off x="1108254" y="1200151"/>
            <a:ext cx="6927492" cy="3394472"/>
          </a:xfrm>
          <a:prstGeom prst="rect">
            <a:avLst/>
          </a:prstGeom>
          <a:noFill/>
          <a:ln>
            <a:noFill/>
          </a:ln>
        </p:spPr>
      </p:pic>
    </p:spTree>
    <p:extLst>
      <p:ext uri="{BB962C8B-B14F-4D97-AF65-F5344CB8AC3E}">
        <p14:creationId xmlns:p14="http://schemas.microsoft.com/office/powerpoint/2010/main" val="11181779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02615B8-FB6B-46A9-E7E6-D6FBCCE9A04F}"/>
              </a:ext>
            </a:extLst>
          </p:cNvPr>
          <p:cNvSpPr>
            <a:spLocks noGrp="1"/>
          </p:cNvSpPr>
          <p:nvPr>
            <p:ph type="title"/>
          </p:nvPr>
        </p:nvSpPr>
        <p:spPr>
          <a:xfrm>
            <a:off x="457199" y="474785"/>
            <a:ext cx="8229600" cy="480646"/>
          </a:xfrm>
        </p:spPr>
        <p:txBody>
          <a:bodyPr>
            <a:normAutofit/>
          </a:bodyPr>
          <a:lstStyle/>
          <a:p>
            <a:r>
              <a:rPr lang="en-US" sz="2100" dirty="0"/>
              <a:t>“New User” Registration</a:t>
            </a:r>
          </a:p>
        </p:txBody>
      </p:sp>
      <p:pic>
        <p:nvPicPr>
          <p:cNvPr id="2" name="Google Shape;247;p48" descr="Graphical user interface, text, application&#10;&#10;Description automatically generated">
            <a:extLst>
              <a:ext uri="{FF2B5EF4-FFF2-40B4-BE49-F238E27FC236}">
                <a16:creationId xmlns:a16="http://schemas.microsoft.com/office/drawing/2014/main" id="{FFB2BF42-A2A6-C3A4-F928-FA6D8864A3F6}"/>
              </a:ext>
            </a:extLst>
          </p:cNvPr>
          <p:cNvPicPr preferRelativeResize="0"/>
          <p:nvPr/>
        </p:nvPicPr>
        <p:blipFill rotWithShape="1">
          <a:blip r:embed="rId3"/>
          <a:srcRect b="15822"/>
          <a:stretch/>
        </p:blipFill>
        <p:spPr>
          <a:xfrm>
            <a:off x="457200" y="1200151"/>
            <a:ext cx="8229600" cy="3394472"/>
          </a:xfrm>
          <a:prstGeom prst="rect">
            <a:avLst/>
          </a:prstGeom>
          <a:noFill/>
          <a:ln>
            <a:noFill/>
          </a:ln>
        </p:spPr>
      </p:pic>
    </p:spTree>
    <p:extLst>
      <p:ext uri="{BB962C8B-B14F-4D97-AF65-F5344CB8AC3E}">
        <p14:creationId xmlns:p14="http://schemas.microsoft.com/office/powerpoint/2010/main" val="25146411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EE4AAAB-F703-1CF1-F735-E940BE6444CC}"/>
              </a:ext>
            </a:extLst>
          </p:cNvPr>
          <p:cNvSpPr>
            <a:spLocks noGrp="1"/>
          </p:cNvSpPr>
          <p:nvPr>
            <p:ph type="title"/>
          </p:nvPr>
        </p:nvSpPr>
        <p:spPr>
          <a:xfrm>
            <a:off x="457199" y="474785"/>
            <a:ext cx="8229600" cy="480646"/>
          </a:xfrm>
        </p:spPr>
        <p:txBody>
          <a:bodyPr>
            <a:normAutofit/>
          </a:bodyPr>
          <a:lstStyle/>
          <a:p>
            <a:r>
              <a:rPr lang="en-US" sz="2100" dirty="0"/>
              <a:t>“New User” Registration</a:t>
            </a:r>
          </a:p>
        </p:txBody>
      </p:sp>
      <p:pic>
        <p:nvPicPr>
          <p:cNvPr id="4" name="Google Shape;253;p49" descr="Graphical user interface, text, application&#10;&#10;Description automatically generated">
            <a:extLst>
              <a:ext uri="{FF2B5EF4-FFF2-40B4-BE49-F238E27FC236}">
                <a16:creationId xmlns:a16="http://schemas.microsoft.com/office/drawing/2014/main" id="{FE6449A5-C019-9A1F-97DE-0E10797216EF}"/>
              </a:ext>
            </a:extLst>
          </p:cNvPr>
          <p:cNvPicPr preferRelativeResize="0"/>
          <p:nvPr/>
        </p:nvPicPr>
        <p:blipFill rotWithShape="1">
          <a:blip r:embed="rId3"/>
          <a:srcRect b="26672"/>
          <a:stretch/>
        </p:blipFill>
        <p:spPr>
          <a:xfrm>
            <a:off x="457200" y="1200151"/>
            <a:ext cx="8229600" cy="3394472"/>
          </a:xfrm>
          <a:prstGeom prst="rect">
            <a:avLst/>
          </a:prstGeom>
          <a:noFill/>
          <a:ln>
            <a:noFill/>
          </a:ln>
        </p:spPr>
      </p:pic>
    </p:spTree>
    <p:extLst>
      <p:ext uri="{BB962C8B-B14F-4D97-AF65-F5344CB8AC3E}">
        <p14:creationId xmlns:p14="http://schemas.microsoft.com/office/powerpoint/2010/main" val="11346570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19EF18D-5B43-74D7-FA56-DB323B65A174}"/>
              </a:ext>
            </a:extLst>
          </p:cNvPr>
          <p:cNvSpPr>
            <a:spLocks noGrp="1"/>
          </p:cNvSpPr>
          <p:nvPr>
            <p:ph type="title"/>
          </p:nvPr>
        </p:nvSpPr>
        <p:spPr/>
        <p:txBody>
          <a:bodyPr/>
          <a:lstStyle/>
          <a:p>
            <a:pPr algn="l"/>
            <a:r>
              <a:rPr lang="en-US" dirty="0"/>
              <a:t>Learning Objectives</a:t>
            </a:r>
          </a:p>
        </p:txBody>
      </p:sp>
      <p:sp>
        <p:nvSpPr>
          <p:cNvPr id="8" name="Content Placeholder 7">
            <a:extLst>
              <a:ext uri="{FF2B5EF4-FFF2-40B4-BE49-F238E27FC236}">
                <a16:creationId xmlns:a16="http://schemas.microsoft.com/office/drawing/2014/main" id="{B7F86FCC-4D2D-9E63-3108-FBF67CF24243}"/>
              </a:ext>
            </a:extLst>
          </p:cNvPr>
          <p:cNvSpPr>
            <a:spLocks noGrp="1"/>
          </p:cNvSpPr>
          <p:nvPr>
            <p:ph idx="1"/>
          </p:nvPr>
        </p:nvSpPr>
        <p:spPr/>
        <p:txBody>
          <a:bodyPr>
            <a:normAutofit fontScale="92500" lnSpcReduction="10000"/>
          </a:bodyPr>
          <a:lstStyle/>
          <a:p>
            <a:pPr marL="0" indent="0">
              <a:buNone/>
            </a:pPr>
            <a:r>
              <a:rPr lang="en-US" dirty="0"/>
              <a:t>After participation, attendees should be able to:</a:t>
            </a:r>
          </a:p>
          <a:p>
            <a:r>
              <a:rPr lang="en-US" dirty="0"/>
              <a:t>Describe what eBuy is used for</a:t>
            </a:r>
          </a:p>
          <a:p>
            <a:r>
              <a:rPr lang="en-US" dirty="0"/>
              <a:t>Use eBuy to orchestrate the end to end process of quote creation to the applicable award decision activities</a:t>
            </a:r>
          </a:p>
          <a:p>
            <a:r>
              <a:rPr lang="en-US" dirty="0"/>
              <a:t>Use </a:t>
            </a:r>
            <a:r>
              <a:rPr lang="en-US" dirty="0" err="1"/>
              <a:t>eBuy</a:t>
            </a:r>
            <a:r>
              <a:rPr lang="en-US" dirty="0"/>
              <a:t> Open for market research of RFQs from across government agencies.</a:t>
            </a:r>
          </a:p>
          <a:p>
            <a:endParaRPr lang="en-US" dirty="0"/>
          </a:p>
        </p:txBody>
      </p:sp>
    </p:spTree>
    <p:extLst>
      <p:ext uri="{BB962C8B-B14F-4D97-AF65-F5344CB8AC3E}">
        <p14:creationId xmlns:p14="http://schemas.microsoft.com/office/powerpoint/2010/main" val="27000725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4AE7AF3-F2F0-B4AB-DEDD-C634B076B24B}"/>
              </a:ext>
            </a:extLst>
          </p:cNvPr>
          <p:cNvSpPr>
            <a:spLocks noGrp="1"/>
          </p:cNvSpPr>
          <p:nvPr>
            <p:ph type="title"/>
          </p:nvPr>
        </p:nvSpPr>
        <p:spPr>
          <a:xfrm>
            <a:off x="457199" y="474785"/>
            <a:ext cx="8229600" cy="480646"/>
          </a:xfrm>
        </p:spPr>
        <p:txBody>
          <a:bodyPr>
            <a:normAutofit/>
          </a:bodyPr>
          <a:lstStyle/>
          <a:p>
            <a:r>
              <a:rPr lang="en-US" sz="2100" dirty="0"/>
              <a:t>“New User” Registration</a:t>
            </a:r>
          </a:p>
        </p:txBody>
      </p:sp>
      <p:pic>
        <p:nvPicPr>
          <p:cNvPr id="4" name="Google Shape;259;p50" descr="Screenshot of Prompt to enter your PIN Number">
            <a:extLst>
              <a:ext uri="{FF2B5EF4-FFF2-40B4-BE49-F238E27FC236}">
                <a16:creationId xmlns:a16="http://schemas.microsoft.com/office/drawing/2014/main" id="{9CA74CEC-54F8-CDF6-2A7B-5878D3ABBA7D}"/>
              </a:ext>
            </a:extLst>
          </p:cNvPr>
          <p:cNvPicPr preferRelativeResize="0"/>
          <p:nvPr/>
        </p:nvPicPr>
        <p:blipFill>
          <a:blip r:embed="rId3"/>
          <a:stretch>
            <a:fillRect/>
          </a:stretch>
        </p:blipFill>
        <p:spPr>
          <a:xfrm>
            <a:off x="1554692" y="1200151"/>
            <a:ext cx="6034616" cy="3394472"/>
          </a:xfrm>
          <a:prstGeom prst="rect">
            <a:avLst/>
          </a:prstGeom>
          <a:noFill/>
          <a:ln>
            <a:noFill/>
          </a:ln>
        </p:spPr>
      </p:pic>
    </p:spTree>
    <p:extLst>
      <p:ext uri="{BB962C8B-B14F-4D97-AF65-F5344CB8AC3E}">
        <p14:creationId xmlns:p14="http://schemas.microsoft.com/office/powerpoint/2010/main" val="18469839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A7F3CEA-A2FA-DFFC-A71A-D33D1C13F70C}"/>
              </a:ext>
            </a:extLst>
          </p:cNvPr>
          <p:cNvSpPr>
            <a:spLocks noGrp="1"/>
          </p:cNvSpPr>
          <p:nvPr>
            <p:ph type="title"/>
          </p:nvPr>
        </p:nvSpPr>
        <p:spPr>
          <a:xfrm>
            <a:off x="457199" y="474785"/>
            <a:ext cx="8229600" cy="480646"/>
          </a:xfrm>
        </p:spPr>
        <p:txBody>
          <a:bodyPr>
            <a:normAutofit/>
          </a:bodyPr>
          <a:lstStyle/>
          <a:p>
            <a:r>
              <a:rPr lang="en-US" sz="2100" dirty="0"/>
              <a:t>“New User” Registration</a:t>
            </a:r>
          </a:p>
        </p:txBody>
      </p:sp>
      <p:pic>
        <p:nvPicPr>
          <p:cNvPr id="2" name="Google Shape;265;p51" descr="Graphical user interface, text, application&#10;&#10;Description automatically generated">
            <a:extLst>
              <a:ext uri="{FF2B5EF4-FFF2-40B4-BE49-F238E27FC236}">
                <a16:creationId xmlns:a16="http://schemas.microsoft.com/office/drawing/2014/main" id="{1BC83C5C-10C5-3248-8B2C-316AE131EFE2}"/>
              </a:ext>
            </a:extLst>
          </p:cNvPr>
          <p:cNvPicPr preferRelativeResize="0"/>
          <p:nvPr/>
        </p:nvPicPr>
        <p:blipFill>
          <a:blip r:embed="rId3"/>
          <a:stretch>
            <a:fillRect/>
          </a:stretch>
        </p:blipFill>
        <p:spPr>
          <a:xfrm>
            <a:off x="1108254" y="1200151"/>
            <a:ext cx="6927492" cy="3394472"/>
          </a:xfrm>
          <a:prstGeom prst="rect">
            <a:avLst/>
          </a:prstGeom>
          <a:noFill/>
          <a:ln>
            <a:noFill/>
          </a:ln>
        </p:spPr>
      </p:pic>
    </p:spTree>
    <p:extLst>
      <p:ext uri="{BB962C8B-B14F-4D97-AF65-F5344CB8AC3E}">
        <p14:creationId xmlns:p14="http://schemas.microsoft.com/office/powerpoint/2010/main" val="28995236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F504286-18B9-C2AE-268B-8A44BD0E526B}"/>
              </a:ext>
            </a:extLst>
          </p:cNvPr>
          <p:cNvSpPr>
            <a:spLocks noGrp="1"/>
          </p:cNvSpPr>
          <p:nvPr>
            <p:ph type="title"/>
          </p:nvPr>
        </p:nvSpPr>
        <p:spPr>
          <a:xfrm>
            <a:off x="457199" y="474785"/>
            <a:ext cx="8229600" cy="480646"/>
          </a:xfrm>
        </p:spPr>
        <p:txBody>
          <a:bodyPr>
            <a:normAutofit/>
          </a:bodyPr>
          <a:lstStyle/>
          <a:p>
            <a:r>
              <a:rPr lang="en-US" sz="2100" dirty="0"/>
              <a:t>“New User” Registration</a:t>
            </a:r>
          </a:p>
        </p:txBody>
      </p:sp>
      <p:pic>
        <p:nvPicPr>
          <p:cNvPr id="4" name="Google Shape;271;p52" descr="Graphical user interface, text, application, email&#10;&#10;Description automatically generated">
            <a:extLst>
              <a:ext uri="{FF2B5EF4-FFF2-40B4-BE49-F238E27FC236}">
                <a16:creationId xmlns:a16="http://schemas.microsoft.com/office/drawing/2014/main" id="{841A5DD4-2BB4-4DCE-E687-F46570B6C5B3}"/>
              </a:ext>
            </a:extLst>
          </p:cNvPr>
          <p:cNvPicPr preferRelativeResize="0"/>
          <p:nvPr/>
        </p:nvPicPr>
        <p:blipFill>
          <a:blip r:embed="rId3"/>
          <a:stretch>
            <a:fillRect/>
          </a:stretch>
        </p:blipFill>
        <p:spPr>
          <a:xfrm>
            <a:off x="1108254" y="1200151"/>
            <a:ext cx="6927492" cy="3394472"/>
          </a:xfrm>
          <a:prstGeom prst="rect">
            <a:avLst/>
          </a:prstGeom>
          <a:noFill/>
          <a:ln>
            <a:noFill/>
          </a:ln>
        </p:spPr>
      </p:pic>
    </p:spTree>
    <p:extLst>
      <p:ext uri="{BB962C8B-B14F-4D97-AF65-F5344CB8AC3E}">
        <p14:creationId xmlns:p14="http://schemas.microsoft.com/office/powerpoint/2010/main" val="2148762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E40F4B7-E085-CC48-20B4-7ACEE95BC799}"/>
              </a:ext>
            </a:extLst>
          </p:cNvPr>
          <p:cNvSpPr>
            <a:spLocks noGrp="1"/>
          </p:cNvSpPr>
          <p:nvPr>
            <p:ph type="title"/>
          </p:nvPr>
        </p:nvSpPr>
        <p:spPr>
          <a:xfrm>
            <a:off x="457199" y="474785"/>
            <a:ext cx="8229600" cy="480646"/>
          </a:xfrm>
        </p:spPr>
        <p:txBody>
          <a:bodyPr>
            <a:normAutofit/>
          </a:bodyPr>
          <a:lstStyle/>
          <a:p>
            <a:r>
              <a:rPr lang="en-US" sz="2100" dirty="0"/>
              <a:t>“New User” Registration</a:t>
            </a:r>
          </a:p>
        </p:txBody>
      </p:sp>
      <p:pic>
        <p:nvPicPr>
          <p:cNvPr id="2" name="Google Shape;277;p53" descr="Graphical user interface, application, Teams&#10;&#10;Description automatically generated">
            <a:extLst>
              <a:ext uri="{FF2B5EF4-FFF2-40B4-BE49-F238E27FC236}">
                <a16:creationId xmlns:a16="http://schemas.microsoft.com/office/drawing/2014/main" id="{7B6D8AAB-A00B-2EB3-6872-F802021A7E55}"/>
              </a:ext>
            </a:extLst>
          </p:cNvPr>
          <p:cNvPicPr preferRelativeResize="0"/>
          <p:nvPr/>
        </p:nvPicPr>
        <p:blipFill rotWithShape="1">
          <a:blip r:embed="rId3"/>
          <a:srcRect b="26672"/>
          <a:stretch/>
        </p:blipFill>
        <p:spPr>
          <a:xfrm>
            <a:off x="457200" y="1200151"/>
            <a:ext cx="8229600" cy="3394472"/>
          </a:xfrm>
          <a:prstGeom prst="rect">
            <a:avLst/>
          </a:prstGeom>
          <a:noFill/>
          <a:ln>
            <a:noFill/>
          </a:ln>
        </p:spPr>
      </p:pic>
    </p:spTree>
    <p:extLst>
      <p:ext uri="{BB962C8B-B14F-4D97-AF65-F5344CB8AC3E}">
        <p14:creationId xmlns:p14="http://schemas.microsoft.com/office/powerpoint/2010/main" val="19425255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C72A216-93DA-266D-600D-959902CD403D}"/>
              </a:ext>
            </a:extLst>
          </p:cNvPr>
          <p:cNvSpPr>
            <a:spLocks noGrp="1"/>
          </p:cNvSpPr>
          <p:nvPr>
            <p:ph type="title"/>
          </p:nvPr>
        </p:nvSpPr>
        <p:spPr>
          <a:xfrm>
            <a:off x="457199" y="474785"/>
            <a:ext cx="8229600" cy="480646"/>
          </a:xfrm>
        </p:spPr>
        <p:txBody>
          <a:bodyPr>
            <a:normAutofit fontScale="90000"/>
          </a:bodyPr>
          <a:lstStyle/>
          <a:p>
            <a:r>
              <a:rPr lang="en-US" sz="2100" dirty="0"/>
              <a:t>Multi-factor Authentication</a:t>
            </a:r>
            <a:br>
              <a:rPr lang="en-US" sz="2100" dirty="0"/>
            </a:br>
            <a:endParaRPr lang="en-US" sz="2100" dirty="0"/>
          </a:p>
        </p:txBody>
      </p:sp>
      <p:pic>
        <p:nvPicPr>
          <p:cNvPr id="4" name="Google Shape;283;p54" descr="Graphical user interface, application&#10;&#10;Description automatically generated">
            <a:extLst>
              <a:ext uri="{FF2B5EF4-FFF2-40B4-BE49-F238E27FC236}">
                <a16:creationId xmlns:a16="http://schemas.microsoft.com/office/drawing/2014/main" id="{2B7D19B2-3ED6-8BCF-91D6-DD82D1AE67B9}"/>
              </a:ext>
            </a:extLst>
          </p:cNvPr>
          <p:cNvPicPr preferRelativeResize="0"/>
          <p:nvPr/>
        </p:nvPicPr>
        <p:blipFill>
          <a:blip r:embed="rId3"/>
          <a:stretch>
            <a:fillRect/>
          </a:stretch>
        </p:blipFill>
        <p:spPr>
          <a:xfrm>
            <a:off x="1554692" y="1200151"/>
            <a:ext cx="6034616" cy="3394472"/>
          </a:xfrm>
          <a:prstGeom prst="rect">
            <a:avLst/>
          </a:prstGeom>
          <a:noFill/>
          <a:ln>
            <a:noFill/>
          </a:ln>
        </p:spPr>
      </p:pic>
    </p:spTree>
    <p:extLst>
      <p:ext uri="{BB962C8B-B14F-4D97-AF65-F5344CB8AC3E}">
        <p14:creationId xmlns:p14="http://schemas.microsoft.com/office/powerpoint/2010/main" val="27786778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9603F1C-436A-59D6-6CD4-678A0D61619D}"/>
              </a:ext>
            </a:extLst>
          </p:cNvPr>
          <p:cNvSpPr>
            <a:spLocks noGrp="1"/>
          </p:cNvSpPr>
          <p:nvPr>
            <p:ph type="title"/>
          </p:nvPr>
        </p:nvSpPr>
        <p:spPr>
          <a:xfrm>
            <a:off x="457199" y="474785"/>
            <a:ext cx="8229600" cy="480646"/>
          </a:xfrm>
        </p:spPr>
        <p:txBody>
          <a:bodyPr>
            <a:normAutofit fontScale="90000"/>
          </a:bodyPr>
          <a:lstStyle/>
          <a:p>
            <a:r>
              <a:rPr lang="en-US" sz="2100" dirty="0"/>
              <a:t>Multi-factor Authentication</a:t>
            </a:r>
            <a:br>
              <a:rPr lang="en-US" sz="2100" dirty="0"/>
            </a:br>
            <a:endParaRPr lang="en-US" sz="2100" dirty="0"/>
          </a:p>
        </p:txBody>
      </p:sp>
      <p:pic>
        <p:nvPicPr>
          <p:cNvPr id="4" name="Google Shape;289;p55" descr="Graphical user interface, application&#10;&#10;Description automatically generated">
            <a:extLst>
              <a:ext uri="{FF2B5EF4-FFF2-40B4-BE49-F238E27FC236}">
                <a16:creationId xmlns:a16="http://schemas.microsoft.com/office/drawing/2014/main" id="{D699EBDF-ADF7-35F9-D8A5-4FE46317044F}"/>
              </a:ext>
            </a:extLst>
          </p:cNvPr>
          <p:cNvPicPr preferRelativeResize="0"/>
          <p:nvPr/>
        </p:nvPicPr>
        <p:blipFill>
          <a:blip r:embed="rId3"/>
          <a:stretch>
            <a:fillRect/>
          </a:stretch>
        </p:blipFill>
        <p:spPr>
          <a:xfrm>
            <a:off x="1554692" y="1200151"/>
            <a:ext cx="6034616" cy="3394472"/>
          </a:xfrm>
          <a:prstGeom prst="rect">
            <a:avLst/>
          </a:prstGeom>
          <a:noFill/>
          <a:ln>
            <a:noFill/>
          </a:ln>
        </p:spPr>
      </p:pic>
    </p:spTree>
    <p:extLst>
      <p:ext uri="{BB962C8B-B14F-4D97-AF65-F5344CB8AC3E}">
        <p14:creationId xmlns:p14="http://schemas.microsoft.com/office/powerpoint/2010/main" val="6059818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1D9B827-DB7C-D657-E1BE-47BFC2DDA4A4}"/>
              </a:ext>
            </a:extLst>
          </p:cNvPr>
          <p:cNvSpPr>
            <a:spLocks noGrp="1"/>
          </p:cNvSpPr>
          <p:nvPr>
            <p:ph type="title"/>
          </p:nvPr>
        </p:nvSpPr>
        <p:spPr>
          <a:xfrm>
            <a:off x="457200" y="205979"/>
            <a:ext cx="8229600" cy="857250"/>
          </a:xfrm>
        </p:spPr>
        <p:txBody>
          <a:bodyPr anchor="ctr">
            <a:normAutofit/>
          </a:bodyPr>
          <a:lstStyle/>
          <a:p>
            <a:pPr>
              <a:lnSpc>
                <a:spcPct val="90000"/>
              </a:lnSpc>
            </a:pPr>
            <a:r>
              <a:rPr lang="en-US" sz="2400" dirty="0"/>
              <a:t>Multi-factor Authentication</a:t>
            </a:r>
            <a:br>
              <a:rPr lang="en-US" sz="2400" dirty="0"/>
            </a:br>
            <a:endParaRPr lang="en-US" sz="2400" dirty="0"/>
          </a:p>
        </p:txBody>
      </p:sp>
      <p:pic>
        <p:nvPicPr>
          <p:cNvPr id="7" name="Google Shape;295;p56" descr="Graphical user interface, text, application&#10;&#10;Description automatically generated">
            <a:extLst>
              <a:ext uri="{FF2B5EF4-FFF2-40B4-BE49-F238E27FC236}">
                <a16:creationId xmlns:a16="http://schemas.microsoft.com/office/drawing/2014/main" id="{5AA68C5A-2EE5-1B8D-BAE3-6CDBCE83E196}"/>
              </a:ext>
            </a:extLst>
          </p:cNvPr>
          <p:cNvPicPr preferRelativeResize="0"/>
          <p:nvPr/>
        </p:nvPicPr>
        <p:blipFill>
          <a:blip r:embed="rId3"/>
          <a:stretch>
            <a:fillRect/>
          </a:stretch>
        </p:blipFill>
        <p:spPr>
          <a:xfrm>
            <a:off x="1277815" y="658414"/>
            <a:ext cx="6588369" cy="4279107"/>
          </a:xfrm>
          <a:prstGeom prst="rect">
            <a:avLst/>
          </a:prstGeom>
          <a:noFill/>
          <a:ln>
            <a:noFill/>
          </a:ln>
        </p:spPr>
      </p:pic>
    </p:spTree>
    <p:extLst>
      <p:ext uri="{BB962C8B-B14F-4D97-AF65-F5344CB8AC3E}">
        <p14:creationId xmlns:p14="http://schemas.microsoft.com/office/powerpoint/2010/main" val="34968100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AD5DFF8-6291-33FD-AA74-9BC1C3454899}"/>
              </a:ext>
            </a:extLst>
          </p:cNvPr>
          <p:cNvSpPr>
            <a:spLocks noGrp="1"/>
          </p:cNvSpPr>
          <p:nvPr>
            <p:ph type="title"/>
          </p:nvPr>
        </p:nvSpPr>
        <p:spPr>
          <a:xfrm>
            <a:off x="457200" y="205979"/>
            <a:ext cx="8229600" cy="309836"/>
          </a:xfrm>
        </p:spPr>
        <p:txBody>
          <a:bodyPr anchor="ctr">
            <a:normAutofit fontScale="90000"/>
          </a:bodyPr>
          <a:lstStyle/>
          <a:p>
            <a:pPr>
              <a:lnSpc>
                <a:spcPct val="90000"/>
              </a:lnSpc>
            </a:pPr>
            <a:r>
              <a:rPr lang="en-US" sz="2400" dirty="0"/>
              <a:t>Multi-factor Authentication</a:t>
            </a:r>
          </a:p>
        </p:txBody>
      </p:sp>
      <p:pic>
        <p:nvPicPr>
          <p:cNvPr id="2" name="Google Shape;301;p57" descr="Graphical user interface, application&#10;&#10;Description: In this example, we’ll choose Android.  You will need to download Google Authenticator app on your mobile device, and set it up. ">
            <a:extLst>
              <a:ext uri="{FF2B5EF4-FFF2-40B4-BE49-F238E27FC236}">
                <a16:creationId xmlns:a16="http://schemas.microsoft.com/office/drawing/2014/main" id="{90746E32-409F-5F32-422D-6EF2B8C8E4B7}"/>
              </a:ext>
            </a:extLst>
          </p:cNvPr>
          <p:cNvPicPr preferRelativeResize="0"/>
          <p:nvPr/>
        </p:nvPicPr>
        <p:blipFill>
          <a:blip r:embed="rId3"/>
          <a:stretch>
            <a:fillRect/>
          </a:stretch>
        </p:blipFill>
        <p:spPr>
          <a:xfrm>
            <a:off x="586154" y="515815"/>
            <a:ext cx="8467359" cy="4391883"/>
          </a:xfrm>
          <a:prstGeom prst="rect">
            <a:avLst/>
          </a:prstGeom>
          <a:noFill/>
          <a:ln>
            <a:noFill/>
          </a:ln>
        </p:spPr>
      </p:pic>
    </p:spTree>
    <p:extLst>
      <p:ext uri="{BB962C8B-B14F-4D97-AF65-F5344CB8AC3E}">
        <p14:creationId xmlns:p14="http://schemas.microsoft.com/office/powerpoint/2010/main" val="34077442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8F34436-CC05-040E-D933-6962BE6A3416}"/>
              </a:ext>
            </a:extLst>
          </p:cNvPr>
          <p:cNvSpPr>
            <a:spLocks noGrp="1"/>
          </p:cNvSpPr>
          <p:nvPr>
            <p:ph type="title"/>
          </p:nvPr>
        </p:nvSpPr>
        <p:spPr>
          <a:xfrm>
            <a:off x="457200" y="205979"/>
            <a:ext cx="8229600" cy="309836"/>
          </a:xfrm>
        </p:spPr>
        <p:txBody>
          <a:bodyPr anchor="ctr">
            <a:normAutofit fontScale="90000"/>
          </a:bodyPr>
          <a:lstStyle/>
          <a:p>
            <a:pPr>
              <a:lnSpc>
                <a:spcPct val="90000"/>
              </a:lnSpc>
            </a:pPr>
            <a:r>
              <a:rPr lang="en-US" sz="2400" dirty="0"/>
              <a:t>Multi-factor Authentication</a:t>
            </a:r>
          </a:p>
        </p:txBody>
      </p:sp>
      <p:pic>
        <p:nvPicPr>
          <p:cNvPr id="4" name="Google Shape;307;p58" descr="Graphical user interface, application&#10;&#10;Description: Click Next">
            <a:extLst>
              <a:ext uri="{FF2B5EF4-FFF2-40B4-BE49-F238E27FC236}">
                <a16:creationId xmlns:a16="http://schemas.microsoft.com/office/drawing/2014/main" id="{14E13D3F-2177-7884-303C-0361BEAC957A}"/>
              </a:ext>
            </a:extLst>
          </p:cNvPr>
          <p:cNvPicPr preferRelativeResize="0"/>
          <p:nvPr/>
        </p:nvPicPr>
        <p:blipFill>
          <a:blip r:embed="rId3"/>
          <a:stretch>
            <a:fillRect/>
          </a:stretch>
        </p:blipFill>
        <p:spPr>
          <a:xfrm>
            <a:off x="90488" y="551654"/>
            <a:ext cx="8963025" cy="4391883"/>
          </a:xfrm>
          <a:prstGeom prst="rect">
            <a:avLst/>
          </a:prstGeom>
          <a:noFill/>
          <a:ln>
            <a:noFill/>
          </a:ln>
        </p:spPr>
      </p:pic>
    </p:spTree>
    <p:extLst>
      <p:ext uri="{BB962C8B-B14F-4D97-AF65-F5344CB8AC3E}">
        <p14:creationId xmlns:p14="http://schemas.microsoft.com/office/powerpoint/2010/main" val="24207135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19C0F40-8AE5-EACC-DF32-446D8800BD90}"/>
              </a:ext>
            </a:extLst>
          </p:cNvPr>
          <p:cNvSpPr>
            <a:spLocks noGrp="1"/>
          </p:cNvSpPr>
          <p:nvPr>
            <p:ph type="title"/>
          </p:nvPr>
        </p:nvSpPr>
        <p:spPr>
          <a:xfrm>
            <a:off x="457200" y="205979"/>
            <a:ext cx="8229600" cy="309836"/>
          </a:xfrm>
        </p:spPr>
        <p:txBody>
          <a:bodyPr anchor="ctr">
            <a:normAutofit fontScale="90000"/>
          </a:bodyPr>
          <a:lstStyle/>
          <a:p>
            <a:pPr>
              <a:lnSpc>
                <a:spcPct val="90000"/>
              </a:lnSpc>
            </a:pPr>
            <a:r>
              <a:rPr lang="en-US" sz="2400" dirty="0"/>
              <a:t>Multi-factor Authentication</a:t>
            </a:r>
          </a:p>
        </p:txBody>
      </p:sp>
      <p:pic>
        <p:nvPicPr>
          <p:cNvPr id="4" name="Google Shape;313;p59" descr="Qr code&#10;&#10;Description automatically generated with low confidence">
            <a:extLst>
              <a:ext uri="{FF2B5EF4-FFF2-40B4-BE49-F238E27FC236}">
                <a16:creationId xmlns:a16="http://schemas.microsoft.com/office/drawing/2014/main" id="{20960C7C-9985-C6EB-DAA9-C6C770BE4181}"/>
              </a:ext>
            </a:extLst>
          </p:cNvPr>
          <p:cNvPicPr preferRelativeResize="0"/>
          <p:nvPr/>
        </p:nvPicPr>
        <p:blipFill>
          <a:blip r:embed="rId3"/>
          <a:stretch>
            <a:fillRect/>
          </a:stretch>
        </p:blipFill>
        <p:spPr>
          <a:xfrm>
            <a:off x="90488" y="545638"/>
            <a:ext cx="8963025" cy="4391883"/>
          </a:xfrm>
          <a:prstGeom prst="rect">
            <a:avLst/>
          </a:prstGeom>
          <a:noFill/>
          <a:ln>
            <a:noFill/>
          </a:ln>
        </p:spPr>
      </p:pic>
      <mc:AlternateContent xmlns:mc="http://schemas.openxmlformats.org/markup-compatibility/2006" xmlns:p14="http://schemas.microsoft.com/office/powerpoint/2010/main">
        <mc:Choice Requires="p14">
          <p:contentPart p14:bwMode="auto" r:id="rId4">
            <p14:nvContentPartPr>
              <p14:cNvPr id="15" name="Ink 14">
                <a:extLst>
                  <a:ext uri="{FF2B5EF4-FFF2-40B4-BE49-F238E27FC236}">
                    <a16:creationId xmlns:a16="http://schemas.microsoft.com/office/drawing/2014/main" id="{B05A7B26-1C86-0D70-4EBA-49982E35B30F}"/>
                  </a:ext>
                  <a:ext uri="{C183D7F6-B498-43B3-948B-1728B52AA6E4}">
                    <adec:decorative xmlns:adec="http://schemas.microsoft.com/office/drawing/2017/decorative" val="1"/>
                  </a:ext>
                </a:extLst>
              </p14:cNvPr>
              <p14:cNvContentPartPr/>
              <p14:nvPr/>
            </p14:nvContentPartPr>
            <p14:xfrm>
              <a:off x="5387499" y="2742579"/>
              <a:ext cx="522360" cy="64440"/>
            </p14:xfrm>
          </p:contentPart>
        </mc:Choice>
        <mc:Fallback xmlns="">
          <p:pic>
            <p:nvPicPr>
              <p:cNvPr id="15" name="Ink 14">
                <a:extLst>
                  <a:ext uri="{FF2B5EF4-FFF2-40B4-BE49-F238E27FC236}">
                    <a16:creationId xmlns:a16="http://schemas.microsoft.com/office/drawing/2014/main" id="{B05A7B26-1C86-0D70-4EBA-49982E35B30F}"/>
                  </a:ext>
                  <a:ext uri="{C183D7F6-B498-43B3-948B-1728B52AA6E4}">
                    <adec:decorative xmlns:adec="http://schemas.microsoft.com/office/drawing/2017/decorative" val="1"/>
                  </a:ext>
                </a:extLst>
              </p:cNvPr>
              <p:cNvPicPr/>
              <p:nvPr/>
            </p:nvPicPr>
            <p:blipFill>
              <a:blip r:embed="rId5"/>
              <a:stretch>
                <a:fillRect/>
              </a:stretch>
            </p:blipFill>
            <p:spPr>
              <a:xfrm>
                <a:off x="5324456" y="2679225"/>
                <a:ext cx="648087" cy="190786"/>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6" name="Ink 15">
                <a:extLst>
                  <a:ext uri="{FF2B5EF4-FFF2-40B4-BE49-F238E27FC236}">
                    <a16:creationId xmlns:a16="http://schemas.microsoft.com/office/drawing/2014/main" id="{18679567-576B-A73B-027B-8D1A23D7A21E}"/>
                  </a:ext>
                  <a:ext uri="{C183D7F6-B498-43B3-948B-1728B52AA6E4}">
                    <adec:decorative xmlns:adec="http://schemas.microsoft.com/office/drawing/2017/decorative" val="1"/>
                  </a:ext>
                </a:extLst>
              </p14:cNvPr>
              <p14:cNvContentPartPr/>
              <p14:nvPr/>
            </p14:nvContentPartPr>
            <p14:xfrm>
              <a:off x="5378499" y="3244419"/>
              <a:ext cx="547920" cy="27720"/>
            </p14:xfrm>
          </p:contentPart>
        </mc:Choice>
        <mc:Fallback xmlns="">
          <p:pic>
            <p:nvPicPr>
              <p:cNvPr id="16" name="Ink 15">
                <a:extLst>
                  <a:ext uri="{FF2B5EF4-FFF2-40B4-BE49-F238E27FC236}">
                    <a16:creationId xmlns:a16="http://schemas.microsoft.com/office/drawing/2014/main" id="{18679567-576B-A73B-027B-8D1A23D7A21E}"/>
                  </a:ext>
                  <a:ext uri="{C183D7F6-B498-43B3-948B-1728B52AA6E4}">
                    <adec:decorative xmlns:adec="http://schemas.microsoft.com/office/drawing/2017/decorative" val="1"/>
                  </a:ext>
                </a:extLst>
              </p:cNvPr>
              <p:cNvPicPr/>
              <p:nvPr/>
            </p:nvPicPr>
            <p:blipFill>
              <a:blip r:embed="rId7"/>
              <a:stretch>
                <a:fillRect/>
              </a:stretch>
            </p:blipFill>
            <p:spPr>
              <a:xfrm>
                <a:off x="5315540" y="3180590"/>
                <a:ext cx="673478" cy="155013"/>
              </a:xfrm>
              <a:prstGeom prst="rect">
                <a:avLst/>
              </a:prstGeom>
            </p:spPr>
          </p:pic>
        </mc:Fallback>
      </mc:AlternateContent>
    </p:spTree>
    <p:extLst>
      <p:ext uri="{BB962C8B-B14F-4D97-AF65-F5344CB8AC3E}">
        <p14:creationId xmlns:p14="http://schemas.microsoft.com/office/powerpoint/2010/main" val="772916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7F20F57-5C1C-3DEE-F850-06C072B04540}"/>
              </a:ext>
            </a:extLst>
          </p:cNvPr>
          <p:cNvSpPr>
            <a:spLocks noGrp="1"/>
          </p:cNvSpPr>
          <p:nvPr>
            <p:ph type="title"/>
          </p:nvPr>
        </p:nvSpPr>
        <p:spPr/>
        <p:txBody>
          <a:bodyPr/>
          <a:lstStyle/>
          <a:p>
            <a:pPr algn="l"/>
            <a:r>
              <a:rPr lang="en-US" dirty="0"/>
              <a:t>Agenda Topics</a:t>
            </a:r>
          </a:p>
        </p:txBody>
      </p:sp>
      <p:sp>
        <p:nvSpPr>
          <p:cNvPr id="8" name="Content Placeholder 7">
            <a:extLst>
              <a:ext uri="{FF2B5EF4-FFF2-40B4-BE49-F238E27FC236}">
                <a16:creationId xmlns:a16="http://schemas.microsoft.com/office/drawing/2014/main" id="{B97BDB0D-0FBC-E64F-F68F-11E824C0F45B}"/>
              </a:ext>
            </a:extLst>
          </p:cNvPr>
          <p:cNvSpPr>
            <a:spLocks noGrp="1"/>
          </p:cNvSpPr>
          <p:nvPr>
            <p:ph idx="1"/>
          </p:nvPr>
        </p:nvSpPr>
        <p:spPr/>
        <p:txBody>
          <a:bodyPr>
            <a:normAutofit fontScale="85000" lnSpcReduction="10000"/>
          </a:bodyPr>
          <a:lstStyle/>
          <a:p>
            <a:r>
              <a:rPr lang="en-US" dirty="0"/>
              <a:t>Overview of eBuy, and its usage.</a:t>
            </a:r>
          </a:p>
          <a:p>
            <a:r>
              <a:rPr lang="en-US" dirty="0"/>
              <a:t>Register or setup an account.</a:t>
            </a:r>
          </a:p>
          <a:p>
            <a:r>
              <a:rPr lang="en-US" dirty="0"/>
              <a:t>Set up multi-factor authentication (MFA), and PIV/CAC.</a:t>
            </a:r>
          </a:p>
          <a:p>
            <a:r>
              <a:rPr lang="en-US" dirty="0"/>
              <a:t>Create and post a sample RFQ.</a:t>
            </a:r>
          </a:p>
          <a:p>
            <a:r>
              <a:rPr lang="en-US" dirty="0"/>
              <a:t>Evaluate and award.</a:t>
            </a:r>
          </a:p>
          <a:p>
            <a:r>
              <a:rPr lang="en-US" dirty="0"/>
              <a:t>Other RFQ scenarios.</a:t>
            </a:r>
          </a:p>
          <a:p>
            <a:r>
              <a:rPr lang="en-US" dirty="0"/>
              <a:t>Access and use </a:t>
            </a:r>
            <a:r>
              <a:rPr lang="en-US" dirty="0" err="1"/>
              <a:t>eBuy</a:t>
            </a:r>
            <a:r>
              <a:rPr lang="en-US" dirty="0"/>
              <a:t> Open. </a:t>
            </a:r>
          </a:p>
        </p:txBody>
      </p:sp>
    </p:spTree>
    <p:extLst>
      <p:ext uri="{BB962C8B-B14F-4D97-AF65-F5344CB8AC3E}">
        <p14:creationId xmlns:p14="http://schemas.microsoft.com/office/powerpoint/2010/main" val="32169198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A79FFD6-5A6A-EAB9-55AD-33C11190D8E1}"/>
              </a:ext>
            </a:extLst>
          </p:cNvPr>
          <p:cNvSpPr>
            <a:spLocks noGrp="1"/>
          </p:cNvSpPr>
          <p:nvPr>
            <p:ph type="title"/>
          </p:nvPr>
        </p:nvSpPr>
        <p:spPr>
          <a:xfrm>
            <a:off x="457200" y="205979"/>
            <a:ext cx="8229600" cy="309836"/>
          </a:xfrm>
        </p:spPr>
        <p:txBody>
          <a:bodyPr anchor="ctr">
            <a:normAutofit fontScale="90000"/>
          </a:bodyPr>
          <a:lstStyle/>
          <a:p>
            <a:pPr>
              <a:lnSpc>
                <a:spcPct val="90000"/>
              </a:lnSpc>
            </a:pPr>
            <a:r>
              <a:rPr lang="en-US" sz="2400" dirty="0"/>
              <a:t>Multi-factor Authentication</a:t>
            </a:r>
          </a:p>
        </p:txBody>
      </p:sp>
      <p:pic>
        <p:nvPicPr>
          <p:cNvPr id="2" name="Google Shape;319;p60" descr="Graphical user interface, application&#10;&#10;Description: Enter the code provided by the Google Authenticator app on your mobile phone.&#10;Click Verify.&#10;">
            <a:extLst>
              <a:ext uri="{FF2B5EF4-FFF2-40B4-BE49-F238E27FC236}">
                <a16:creationId xmlns:a16="http://schemas.microsoft.com/office/drawing/2014/main" id="{C2573443-B6EB-0565-C994-B6D8ABC1FDE0}"/>
              </a:ext>
            </a:extLst>
          </p:cNvPr>
          <p:cNvPicPr preferRelativeResize="0"/>
          <p:nvPr/>
        </p:nvPicPr>
        <p:blipFill>
          <a:blip r:embed="rId3"/>
          <a:stretch>
            <a:fillRect/>
          </a:stretch>
        </p:blipFill>
        <p:spPr>
          <a:xfrm>
            <a:off x="90488" y="516485"/>
            <a:ext cx="8963025" cy="4391883"/>
          </a:xfrm>
          <a:prstGeom prst="rect">
            <a:avLst/>
          </a:prstGeom>
          <a:noFill/>
          <a:ln>
            <a:noFill/>
          </a:ln>
        </p:spPr>
      </p:pic>
    </p:spTree>
    <p:extLst>
      <p:ext uri="{BB962C8B-B14F-4D97-AF65-F5344CB8AC3E}">
        <p14:creationId xmlns:p14="http://schemas.microsoft.com/office/powerpoint/2010/main" val="35776027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02CE355-B477-9A82-E984-D55ABF9B05FE}"/>
              </a:ext>
            </a:extLst>
          </p:cNvPr>
          <p:cNvSpPr>
            <a:spLocks noGrp="1"/>
          </p:cNvSpPr>
          <p:nvPr>
            <p:ph type="title"/>
          </p:nvPr>
        </p:nvSpPr>
        <p:spPr>
          <a:xfrm>
            <a:off x="457200" y="205979"/>
            <a:ext cx="8229600" cy="309836"/>
          </a:xfrm>
        </p:spPr>
        <p:txBody>
          <a:bodyPr anchor="ctr">
            <a:normAutofit fontScale="90000"/>
          </a:bodyPr>
          <a:lstStyle/>
          <a:p>
            <a:pPr>
              <a:lnSpc>
                <a:spcPct val="90000"/>
              </a:lnSpc>
            </a:pPr>
            <a:r>
              <a:rPr lang="en-US" sz="2400" dirty="0"/>
              <a:t>Multi-factor Authentication</a:t>
            </a:r>
          </a:p>
        </p:txBody>
      </p:sp>
      <p:pic>
        <p:nvPicPr>
          <p:cNvPr id="5" name="Google Shape;325;p61" descr="Graphical user interface, application&#10;&#10;Description automatically generated">
            <a:extLst>
              <a:ext uri="{FF2B5EF4-FFF2-40B4-BE49-F238E27FC236}">
                <a16:creationId xmlns:a16="http://schemas.microsoft.com/office/drawing/2014/main" id="{04A6E2E4-04F9-B570-1DA1-A8CC182B8A2B}"/>
              </a:ext>
            </a:extLst>
          </p:cNvPr>
          <p:cNvPicPr preferRelativeResize="0"/>
          <p:nvPr/>
        </p:nvPicPr>
        <p:blipFill>
          <a:blip r:embed="rId3"/>
          <a:stretch>
            <a:fillRect/>
          </a:stretch>
        </p:blipFill>
        <p:spPr>
          <a:xfrm>
            <a:off x="1887556" y="658530"/>
            <a:ext cx="5368887" cy="3826440"/>
          </a:xfrm>
          <a:prstGeom prst="rect">
            <a:avLst/>
          </a:prstGeom>
          <a:noFill/>
          <a:ln>
            <a:noFill/>
          </a:ln>
        </p:spPr>
      </p:pic>
    </p:spTree>
    <p:extLst>
      <p:ext uri="{BB962C8B-B14F-4D97-AF65-F5344CB8AC3E}">
        <p14:creationId xmlns:p14="http://schemas.microsoft.com/office/powerpoint/2010/main" val="16121676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B7B32D6-06F4-96F1-AD20-21EEFAD239E4}"/>
              </a:ext>
            </a:extLst>
          </p:cNvPr>
          <p:cNvSpPr>
            <a:spLocks noGrp="1"/>
          </p:cNvSpPr>
          <p:nvPr>
            <p:ph type="title"/>
          </p:nvPr>
        </p:nvSpPr>
        <p:spPr>
          <a:xfrm>
            <a:off x="457200" y="205979"/>
            <a:ext cx="8229600" cy="309836"/>
          </a:xfrm>
        </p:spPr>
        <p:txBody>
          <a:bodyPr anchor="ctr">
            <a:normAutofit fontScale="90000"/>
          </a:bodyPr>
          <a:lstStyle/>
          <a:p>
            <a:pPr>
              <a:lnSpc>
                <a:spcPct val="90000"/>
              </a:lnSpc>
            </a:pPr>
            <a:r>
              <a:rPr lang="en-US" sz="2400" dirty="0"/>
              <a:t>Multi-factor Authentication</a:t>
            </a:r>
          </a:p>
        </p:txBody>
      </p:sp>
      <p:pic>
        <p:nvPicPr>
          <p:cNvPr id="2" name="Google Shape;331;p62" descr="Graphical user interface, application&#10;&#10;Description automatically generated">
            <a:extLst>
              <a:ext uri="{FF2B5EF4-FFF2-40B4-BE49-F238E27FC236}">
                <a16:creationId xmlns:a16="http://schemas.microsoft.com/office/drawing/2014/main" id="{A08AAE20-129E-31A8-E12F-59FFF3F55A86}"/>
              </a:ext>
            </a:extLst>
          </p:cNvPr>
          <p:cNvPicPr preferRelativeResize="0"/>
          <p:nvPr/>
        </p:nvPicPr>
        <p:blipFill>
          <a:blip r:embed="rId3"/>
          <a:stretch>
            <a:fillRect/>
          </a:stretch>
        </p:blipFill>
        <p:spPr>
          <a:xfrm>
            <a:off x="1108254" y="874514"/>
            <a:ext cx="6927492" cy="3394472"/>
          </a:xfrm>
          <a:prstGeom prst="rect">
            <a:avLst/>
          </a:prstGeom>
          <a:noFill/>
          <a:ln>
            <a:noFill/>
          </a:ln>
        </p:spPr>
      </p:pic>
    </p:spTree>
    <p:extLst>
      <p:ext uri="{BB962C8B-B14F-4D97-AF65-F5344CB8AC3E}">
        <p14:creationId xmlns:p14="http://schemas.microsoft.com/office/powerpoint/2010/main" val="34165656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DC9BCBB-E177-DE80-2746-A37BE0C8190E}"/>
              </a:ext>
            </a:extLst>
          </p:cNvPr>
          <p:cNvSpPr>
            <a:spLocks noGrp="1"/>
          </p:cNvSpPr>
          <p:nvPr>
            <p:ph type="title"/>
          </p:nvPr>
        </p:nvSpPr>
        <p:spPr>
          <a:xfrm>
            <a:off x="457200" y="205979"/>
            <a:ext cx="8229600" cy="309836"/>
          </a:xfrm>
        </p:spPr>
        <p:txBody>
          <a:bodyPr anchor="ctr">
            <a:normAutofit fontScale="90000"/>
          </a:bodyPr>
          <a:lstStyle/>
          <a:p>
            <a:pPr>
              <a:lnSpc>
                <a:spcPct val="90000"/>
              </a:lnSpc>
            </a:pPr>
            <a:r>
              <a:rPr lang="en-US" sz="2400" dirty="0"/>
              <a:t>Multi-factor Authentication</a:t>
            </a:r>
          </a:p>
        </p:txBody>
      </p:sp>
      <p:pic>
        <p:nvPicPr>
          <p:cNvPr id="4" name="Google Shape;337;p63" descr="Graphical user interface, application, Teams&#10;&#10;Description automatically generated">
            <a:extLst>
              <a:ext uri="{FF2B5EF4-FFF2-40B4-BE49-F238E27FC236}">
                <a16:creationId xmlns:a16="http://schemas.microsoft.com/office/drawing/2014/main" id="{99501C4B-2AFE-FACE-30D0-F585D7BBA25C}"/>
              </a:ext>
            </a:extLst>
          </p:cNvPr>
          <p:cNvPicPr preferRelativeResize="0"/>
          <p:nvPr/>
        </p:nvPicPr>
        <p:blipFill>
          <a:blip r:embed="rId3"/>
          <a:stretch>
            <a:fillRect/>
          </a:stretch>
        </p:blipFill>
        <p:spPr>
          <a:xfrm>
            <a:off x="1108254" y="874514"/>
            <a:ext cx="6927492" cy="3394472"/>
          </a:xfrm>
          <a:prstGeom prst="rect">
            <a:avLst/>
          </a:prstGeom>
          <a:noFill/>
          <a:ln>
            <a:noFill/>
          </a:ln>
        </p:spPr>
      </p:pic>
    </p:spTree>
    <p:extLst>
      <p:ext uri="{BB962C8B-B14F-4D97-AF65-F5344CB8AC3E}">
        <p14:creationId xmlns:p14="http://schemas.microsoft.com/office/powerpoint/2010/main" val="28424989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D3858A9-4B2D-1E08-9470-E0AD6B0DCE05}"/>
              </a:ext>
            </a:extLst>
          </p:cNvPr>
          <p:cNvSpPr>
            <a:spLocks noGrp="1"/>
          </p:cNvSpPr>
          <p:nvPr>
            <p:ph type="title"/>
          </p:nvPr>
        </p:nvSpPr>
        <p:spPr>
          <a:xfrm>
            <a:off x="457200" y="205979"/>
            <a:ext cx="8229600" cy="309836"/>
          </a:xfrm>
        </p:spPr>
        <p:txBody>
          <a:bodyPr anchor="ctr">
            <a:normAutofit fontScale="90000"/>
          </a:bodyPr>
          <a:lstStyle/>
          <a:p>
            <a:pPr>
              <a:lnSpc>
                <a:spcPct val="90000"/>
              </a:lnSpc>
            </a:pPr>
            <a:r>
              <a:rPr lang="en-US" sz="2400" dirty="0"/>
              <a:t>Multi-factor Authentication</a:t>
            </a:r>
          </a:p>
        </p:txBody>
      </p:sp>
      <p:pic>
        <p:nvPicPr>
          <p:cNvPr id="4" name="Google Shape;343;p64" descr="Graphical user interface, application, website, Teams&#10;&#10;Description automatically generated">
            <a:extLst>
              <a:ext uri="{FF2B5EF4-FFF2-40B4-BE49-F238E27FC236}">
                <a16:creationId xmlns:a16="http://schemas.microsoft.com/office/drawing/2014/main" id="{FC1B3750-F6D1-548C-0161-1D69ED3EA7E6}"/>
              </a:ext>
            </a:extLst>
          </p:cNvPr>
          <p:cNvPicPr preferRelativeResize="0"/>
          <p:nvPr/>
        </p:nvPicPr>
        <p:blipFill>
          <a:blip r:embed="rId3"/>
          <a:stretch>
            <a:fillRect/>
          </a:stretch>
        </p:blipFill>
        <p:spPr>
          <a:xfrm>
            <a:off x="1554692" y="874514"/>
            <a:ext cx="6034616" cy="3394472"/>
          </a:xfrm>
          <a:prstGeom prst="rect">
            <a:avLst/>
          </a:prstGeom>
          <a:noFill/>
          <a:ln>
            <a:noFill/>
          </a:ln>
        </p:spPr>
      </p:pic>
    </p:spTree>
    <p:extLst>
      <p:ext uri="{BB962C8B-B14F-4D97-AF65-F5344CB8AC3E}">
        <p14:creationId xmlns:p14="http://schemas.microsoft.com/office/powerpoint/2010/main" val="2131814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C6909EE-4FEE-6B2A-244B-715027DF054B}"/>
              </a:ext>
            </a:extLst>
          </p:cNvPr>
          <p:cNvSpPr>
            <a:spLocks noGrp="1"/>
          </p:cNvSpPr>
          <p:nvPr>
            <p:ph type="title"/>
          </p:nvPr>
        </p:nvSpPr>
        <p:spPr>
          <a:xfrm>
            <a:off x="457200" y="205979"/>
            <a:ext cx="8229600" cy="309836"/>
          </a:xfrm>
        </p:spPr>
        <p:txBody>
          <a:bodyPr anchor="ctr">
            <a:normAutofit fontScale="90000"/>
          </a:bodyPr>
          <a:lstStyle/>
          <a:p>
            <a:pPr>
              <a:lnSpc>
                <a:spcPct val="90000"/>
              </a:lnSpc>
            </a:pPr>
            <a:r>
              <a:rPr lang="en-US" sz="2400" dirty="0"/>
              <a:t>Multi-factor Authentication</a:t>
            </a:r>
          </a:p>
        </p:txBody>
      </p:sp>
      <p:pic>
        <p:nvPicPr>
          <p:cNvPr id="2" name="Google Shape;349;p65" descr="Graphical user interface, application, website, Teams&#10;&#10;Description automatically generated">
            <a:extLst>
              <a:ext uri="{FF2B5EF4-FFF2-40B4-BE49-F238E27FC236}">
                <a16:creationId xmlns:a16="http://schemas.microsoft.com/office/drawing/2014/main" id="{3F21A42F-A4A2-A33B-AE6D-D466C6741229}"/>
              </a:ext>
            </a:extLst>
          </p:cNvPr>
          <p:cNvPicPr preferRelativeResize="0"/>
          <p:nvPr/>
        </p:nvPicPr>
        <p:blipFill>
          <a:blip r:embed="rId3"/>
          <a:stretch>
            <a:fillRect/>
          </a:stretch>
        </p:blipFill>
        <p:spPr>
          <a:xfrm>
            <a:off x="1554692" y="874514"/>
            <a:ext cx="6034616" cy="3394472"/>
          </a:xfrm>
          <a:prstGeom prst="rect">
            <a:avLst/>
          </a:prstGeom>
          <a:noFill/>
          <a:ln>
            <a:noFill/>
          </a:ln>
        </p:spPr>
      </p:pic>
    </p:spTree>
    <p:extLst>
      <p:ext uri="{BB962C8B-B14F-4D97-AF65-F5344CB8AC3E}">
        <p14:creationId xmlns:p14="http://schemas.microsoft.com/office/powerpoint/2010/main" val="26143482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7D3A313-A610-0679-6345-8BFAB2703954}"/>
              </a:ext>
            </a:extLst>
          </p:cNvPr>
          <p:cNvSpPr>
            <a:spLocks noGrp="1"/>
          </p:cNvSpPr>
          <p:nvPr>
            <p:ph type="title"/>
          </p:nvPr>
        </p:nvSpPr>
        <p:spPr>
          <a:xfrm>
            <a:off x="457200" y="205979"/>
            <a:ext cx="8229600" cy="309836"/>
          </a:xfrm>
        </p:spPr>
        <p:txBody>
          <a:bodyPr anchor="ctr">
            <a:normAutofit fontScale="90000"/>
          </a:bodyPr>
          <a:lstStyle/>
          <a:p>
            <a:pPr>
              <a:lnSpc>
                <a:spcPct val="90000"/>
              </a:lnSpc>
            </a:pPr>
            <a:r>
              <a:rPr lang="en-US" sz="2400" dirty="0"/>
              <a:t>Multi-factor Authentication</a:t>
            </a:r>
          </a:p>
        </p:txBody>
      </p:sp>
      <p:pic>
        <p:nvPicPr>
          <p:cNvPr id="4" name="Google Shape;355;p66" descr="Graphical user interface, text, application&#10;&#10;Description automatically generated">
            <a:extLst>
              <a:ext uri="{FF2B5EF4-FFF2-40B4-BE49-F238E27FC236}">
                <a16:creationId xmlns:a16="http://schemas.microsoft.com/office/drawing/2014/main" id="{7155600B-D4A9-9CEB-54FC-955B5F5453A1}"/>
              </a:ext>
            </a:extLst>
          </p:cNvPr>
          <p:cNvPicPr preferRelativeResize="0"/>
          <p:nvPr/>
        </p:nvPicPr>
        <p:blipFill>
          <a:blip r:embed="rId3"/>
          <a:stretch>
            <a:fillRect/>
          </a:stretch>
        </p:blipFill>
        <p:spPr>
          <a:xfrm>
            <a:off x="2121117" y="874514"/>
            <a:ext cx="4901765" cy="3394472"/>
          </a:xfrm>
          <a:prstGeom prst="rect">
            <a:avLst/>
          </a:prstGeom>
          <a:noFill/>
          <a:ln>
            <a:noFill/>
          </a:ln>
        </p:spPr>
      </p:pic>
    </p:spTree>
    <p:extLst>
      <p:ext uri="{BB962C8B-B14F-4D97-AF65-F5344CB8AC3E}">
        <p14:creationId xmlns:p14="http://schemas.microsoft.com/office/powerpoint/2010/main" val="1523556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5DFC77C-E695-93A3-7A83-A23328240132}"/>
              </a:ext>
            </a:extLst>
          </p:cNvPr>
          <p:cNvSpPr>
            <a:spLocks noGrp="1"/>
          </p:cNvSpPr>
          <p:nvPr>
            <p:ph type="title"/>
          </p:nvPr>
        </p:nvSpPr>
        <p:spPr>
          <a:xfrm>
            <a:off x="457200" y="205979"/>
            <a:ext cx="8229600" cy="309836"/>
          </a:xfrm>
        </p:spPr>
        <p:txBody>
          <a:bodyPr anchor="ctr">
            <a:normAutofit fontScale="90000"/>
          </a:bodyPr>
          <a:lstStyle/>
          <a:p>
            <a:pPr>
              <a:lnSpc>
                <a:spcPct val="90000"/>
              </a:lnSpc>
            </a:pPr>
            <a:r>
              <a:rPr lang="en-US" sz="2400" dirty="0"/>
              <a:t>Login</a:t>
            </a:r>
          </a:p>
        </p:txBody>
      </p:sp>
      <p:pic>
        <p:nvPicPr>
          <p:cNvPr id="2" name="Google Shape;361;p67" descr="Graphical user interface&#10;&#10;Description automatically generated">
            <a:extLst>
              <a:ext uri="{FF2B5EF4-FFF2-40B4-BE49-F238E27FC236}">
                <a16:creationId xmlns:a16="http://schemas.microsoft.com/office/drawing/2014/main" id="{DB0CD301-E859-4E70-85E6-7E5248F98680}"/>
              </a:ext>
            </a:extLst>
          </p:cNvPr>
          <p:cNvPicPr preferRelativeResize="0"/>
          <p:nvPr/>
        </p:nvPicPr>
        <p:blipFill rotWithShape="1">
          <a:blip r:embed="rId3"/>
          <a:srcRect b="46778"/>
          <a:stretch/>
        </p:blipFill>
        <p:spPr>
          <a:xfrm>
            <a:off x="457200" y="874514"/>
            <a:ext cx="8229600" cy="3394472"/>
          </a:xfrm>
          <a:prstGeom prst="rect">
            <a:avLst/>
          </a:prstGeom>
          <a:noFill/>
          <a:ln>
            <a:noFill/>
          </a:ln>
        </p:spPr>
      </p:pic>
    </p:spTree>
    <p:extLst>
      <p:ext uri="{BB962C8B-B14F-4D97-AF65-F5344CB8AC3E}">
        <p14:creationId xmlns:p14="http://schemas.microsoft.com/office/powerpoint/2010/main" val="31897456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28121AD-61C9-974B-02CA-A2ED799C9FD4}"/>
              </a:ext>
            </a:extLst>
          </p:cNvPr>
          <p:cNvSpPr>
            <a:spLocks noGrp="1"/>
          </p:cNvSpPr>
          <p:nvPr>
            <p:ph type="title"/>
          </p:nvPr>
        </p:nvSpPr>
        <p:spPr>
          <a:xfrm>
            <a:off x="457200" y="205979"/>
            <a:ext cx="8229600" cy="309836"/>
          </a:xfrm>
        </p:spPr>
        <p:txBody>
          <a:bodyPr anchor="ctr">
            <a:normAutofit fontScale="90000"/>
          </a:bodyPr>
          <a:lstStyle/>
          <a:p>
            <a:pPr>
              <a:lnSpc>
                <a:spcPct val="90000"/>
              </a:lnSpc>
            </a:pPr>
            <a:r>
              <a:rPr lang="en-US" sz="2400" dirty="0"/>
              <a:t>Login</a:t>
            </a:r>
          </a:p>
        </p:txBody>
      </p:sp>
      <p:pic>
        <p:nvPicPr>
          <p:cNvPr id="4" name="Google Shape;367;p68" descr="Graphical user interface, application&#10;&#10;Description automatically generated">
            <a:extLst>
              <a:ext uri="{FF2B5EF4-FFF2-40B4-BE49-F238E27FC236}">
                <a16:creationId xmlns:a16="http://schemas.microsoft.com/office/drawing/2014/main" id="{6F375E54-7C9E-C0B4-4418-2BA5048D8FC6}"/>
              </a:ext>
            </a:extLst>
          </p:cNvPr>
          <p:cNvPicPr preferRelativeResize="0"/>
          <p:nvPr/>
        </p:nvPicPr>
        <p:blipFill>
          <a:blip r:embed="rId3"/>
          <a:stretch>
            <a:fillRect/>
          </a:stretch>
        </p:blipFill>
        <p:spPr>
          <a:xfrm>
            <a:off x="1108254" y="874514"/>
            <a:ext cx="6927492" cy="3394472"/>
          </a:xfrm>
          <a:prstGeom prst="rect">
            <a:avLst/>
          </a:prstGeom>
          <a:noFill/>
          <a:ln>
            <a:noFill/>
          </a:ln>
        </p:spPr>
      </p:pic>
    </p:spTree>
    <p:extLst>
      <p:ext uri="{BB962C8B-B14F-4D97-AF65-F5344CB8AC3E}">
        <p14:creationId xmlns:p14="http://schemas.microsoft.com/office/powerpoint/2010/main" val="36728368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Google Shape;373;p69" descr="Graphical user interface, application, Word&#10;&#10;Description automatically generated">
            <a:extLst>
              <a:ext uri="{FF2B5EF4-FFF2-40B4-BE49-F238E27FC236}">
                <a16:creationId xmlns:a16="http://schemas.microsoft.com/office/drawing/2014/main" id="{B52F9BC3-D918-8827-8B22-6855D6A918B6}"/>
              </a:ext>
            </a:extLst>
          </p:cNvPr>
          <p:cNvPicPr preferRelativeResize="0"/>
          <p:nvPr/>
        </p:nvPicPr>
        <p:blipFill rotWithShape="1">
          <a:blip r:embed="rId3"/>
          <a:srcRect b="15391"/>
          <a:stretch/>
        </p:blipFill>
        <p:spPr>
          <a:xfrm>
            <a:off x="457200" y="874514"/>
            <a:ext cx="8229600" cy="3394472"/>
          </a:xfrm>
          <a:prstGeom prst="rect">
            <a:avLst/>
          </a:prstGeom>
          <a:noFill/>
          <a:ln>
            <a:noFill/>
          </a:ln>
        </p:spPr>
      </p:pic>
      <p:sp>
        <p:nvSpPr>
          <p:cNvPr id="5" name="Title 1">
            <a:extLst>
              <a:ext uri="{FF2B5EF4-FFF2-40B4-BE49-F238E27FC236}">
                <a16:creationId xmlns:a16="http://schemas.microsoft.com/office/drawing/2014/main" id="{6B740EE9-6BE3-A983-51E0-407EEB3B84C7}"/>
              </a:ext>
            </a:extLst>
          </p:cNvPr>
          <p:cNvSpPr>
            <a:spLocks noGrp="1"/>
          </p:cNvSpPr>
          <p:nvPr>
            <p:ph type="title"/>
          </p:nvPr>
        </p:nvSpPr>
        <p:spPr>
          <a:xfrm>
            <a:off x="457200" y="205979"/>
            <a:ext cx="8229600" cy="309836"/>
          </a:xfrm>
        </p:spPr>
        <p:txBody>
          <a:bodyPr anchor="ctr">
            <a:normAutofit fontScale="90000"/>
          </a:bodyPr>
          <a:lstStyle/>
          <a:p>
            <a:pPr>
              <a:lnSpc>
                <a:spcPct val="90000"/>
              </a:lnSpc>
            </a:pPr>
            <a:r>
              <a:rPr lang="en-US" sz="2400" dirty="0"/>
              <a:t>Login</a:t>
            </a:r>
          </a:p>
        </p:txBody>
      </p:sp>
    </p:spTree>
    <p:extLst>
      <p:ext uri="{BB962C8B-B14F-4D97-AF65-F5344CB8AC3E}">
        <p14:creationId xmlns:p14="http://schemas.microsoft.com/office/powerpoint/2010/main" val="4760688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1D742-3B33-4A50-D938-A2DA922E2071}"/>
              </a:ext>
            </a:extLst>
          </p:cNvPr>
          <p:cNvSpPr>
            <a:spLocks noGrp="1"/>
          </p:cNvSpPr>
          <p:nvPr>
            <p:ph type="title"/>
          </p:nvPr>
        </p:nvSpPr>
        <p:spPr/>
        <p:txBody>
          <a:bodyPr/>
          <a:lstStyle/>
          <a:p>
            <a:r>
              <a:rPr lang="en-US" dirty="0"/>
              <a:t>What is eBuy?</a:t>
            </a:r>
          </a:p>
        </p:txBody>
      </p:sp>
      <p:sp>
        <p:nvSpPr>
          <p:cNvPr id="3" name="Content Placeholder 2">
            <a:extLst>
              <a:ext uri="{FF2B5EF4-FFF2-40B4-BE49-F238E27FC236}">
                <a16:creationId xmlns:a16="http://schemas.microsoft.com/office/drawing/2014/main" id="{EC9C5804-9EBB-D84E-1D25-0D71FB2AA9D3}"/>
              </a:ext>
            </a:extLst>
          </p:cNvPr>
          <p:cNvSpPr>
            <a:spLocks noGrp="1"/>
          </p:cNvSpPr>
          <p:nvPr>
            <p:ph idx="1"/>
          </p:nvPr>
        </p:nvSpPr>
        <p:spPr>
          <a:xfrm>
            <a:off x="656492" y="1389918"/>
            <a:ext cx="7831016" cy="2363664"/>
          </a:xfrm>
        </p:spPr>
        <p:txBody>
          <a:bodyPr>
            <a:normAutofit/>
          </a:bodyPr>
          <a:lstStyle/>
          <a:p>
            <a:pPr marL="0" indent="0">
              <a:buNone/>
            </a:pPr>
            <a:r>
              <a:rPr lang="en-US" sz="2200" dirty="0"/>
              <a:t>“GSA eBuy is a powerful and intuitive acquisition tool used by thousands of US federal agencies and military services worldwide to achieve required competition, best pricing and value. GSA eBuy saves you time and money - all while keeping you FAR compliant.”</a:t>
            </a:r>
          </a:p>
          <a:p>
            <a:pPr marL="0" indent="0">
              <a:buNone/>
            </a:pPr>
            <a:endParaRPr lang="en-US" sz="2200" dirty="0"/>
          </a:p>
        </p:txBody>
      </p:sp>
    </p:spTree>
    <p:extLst>
      <p:ext uri="{BB962C8B-B14F-4D97-AF65-F5344CB8AC3E}">
        <p14:creationId xmlns:p14="http://schemas.microsoft.com/office/powerpoint/2010/main" val="38954083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D7276BE-77A6-E399-2F9E-5C0C25315D02}"/>
              </a:ext>
            </a:extLst>
          </p:cNvPr>
          <p:cNvSpPr>
            <a:spLocks noGrp="1"/>
          </p:cNvSpPr>
          <p:nvPr>
            <p:ph type="title"/>
          </p:nvPr>
        </p:nvSpPr>
        <p:spPr>
          <a:xfrm>
            <a:off x="457200" y="205979"/>
            <a:ext cx="8229600" cy="309836"/>
          </a:xfrm>
        </p:spPr>
        <p:txBody>
          <a:bodyPr anchor="ctr">
            <a:normAutofit fontScale="90000"/>
          </a:bodyPr>
          <a:lstStyle/>
          <a:p>
            <a:pPr>
              <a:lnSpc>
                <a:spcPct val="90000"/>
              </a:lnSpc>
            </a:pPr>
            <a:r>
              <a:rPr lang="en-US" sz="2400" dirty="0" err="1"/>
              <a:t>eBuy</a:t>
            </a:r>
            <a:r>
              <a:rPr lang="en-US" sz="2400" dirty="0"/>
              <a:t> Buyer Homepage</a:t>
            </a:r>
          </a:p>
        </p:txBody>
      </p:sp>
      <p:pic>
        <p:nvPicPr>
          <p:cNvPr id="2" name="Google Shape;379;p70" descr="Graphical user interface, application, website&#10;&#10;Description automatically generated">
            <a:extLst>
              <a:ext uri="{FF2B5EF4-FFF2-40B4-BE49-F238E27FC236}">
                <a16:creationId xmlns:a16="http://schemas.microsoft.com/office/drawing/2014/main" id="{9245B8F2-6CE0-A0BF-C53F-AE4F83B05EC6}"/>
              </a:ext>
            </a:extLst>
          </p:cNvPr>
          <p:cNvPicPr preferRelativeResize="0"/>
          <p:nvPr/>
        </p:nvPicPr>
        <p:blipFill>
          <a:blip r:embed="rId3"/>
          <a:stretch>
            <a:fillRect/>
          </a:stretch>
        </p:blipFill>
        <p:spPr>
          <a:xfrm>
            <a:off x="1072544" y="1200151"/>
            <a:ext cx="6998911" cy="3394472"/>
          </a:xfrm>
          <a:prstGeom prst="rect">
            <a:avLst/>
          </a:prstGeom>
          <a:noFill/>
          <a:ln>
            <a:noFill/>
          </a:ln>
        </p:spPr>
      </p:pic>
    </p:spTree>
    <p:extLst>
      <p:ext uri="{BB962C8B-B14F-4D97-AF65-F5344CB8AC3E}">
        <p14:creationId xmlns:p14="http://schemas.microsoft.com/office/powerpoint/2010/main" val="25765189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4CA9C29-5AF1-26CB-572E-F01E1D40072A}"/>
              </a:ext>
            </a:extLst>
          </p:cNvPr>
          <p:cNvSpPr>
            <a:spLocks noGrp="1"/>
          </p:cNvSpPr>
          <p:nvPr>
            <p:ph type="title"/>
          </p:nvPr>
        </p:nvSpPr>
        <p:spPr>
          <a:xfrm>
            <a:off x="457200" y="205978"/>
            <a:ext cx="8229600" cy="602913"/>
          </a:xfrm>
        </p:spPr>
        <p:txBody>
          <a:bodyPr anchor="ctr">
            <a:normAutofit fontScale="90000"/>
          </a:bodyPr>
          <a:lstStyle/>
          <a:p>
            <a:pPr>
              <a:lnSpc>
                <a:spcPct val="90000"/>
              </a:lnSpc>
            </a:pPr>
            <a:r>
              <a:rPr lang="en-US" sz="2400" dirty="0"/>
              <a:t>Prepare an RFQ: </a:t>
            </a:r>
            <a:br>
              <a:rPr lang="en-US" sz="2400" dirty="0"/>
            </a:br>
            <a:r>
              <a:rPr lang="en-US" sz="2400" dirty="0"/>
              <a:t>Overview of the Process</a:t>
            </a:r>
          </a:p>
        </p:txBody>
      </p:sp>
      <p:pic>
        <p:nvPicPr>
          <p:cNvPr id="4" name="Google Shape;385;p71" descr="Graphical user interface, application, website&#10;&#10;Description automatically generated">
            <a:extLst>
              <a:ext uri="{FF2B5EF4-FFF2-40B4-BE49-F238E27FC236}">
                <a16:creationId xmlns:a16="http://schemas.microsoft.com/office/drawing/2014/main" id="{29890792-A372-21C8-078A-C174409E9AD9}"/>
              </a:ext>
            </a:extLst>
          </p:cNvPr>
          <p:cNvPicPr preferRelativeResize="0"/>
          <p:nvPr/>
        </p:nvPicPr>
        <p:blipFill rotWithShape="1">
          <a:blip r:embed="rId3"/>
          <a:srcRect b="14954"/>
          <a:stretch/>
        </p:blipFill>
        <p:spPr>
          <a:xfrm>
            <a:off x="457200" y="1200151"/>
            <a:ext cx="8229600" cy="3394472"/>
          </a:xfrm>
          <a:prstGeom prst="rect">
            <a:avLst/>
          </a:prstGeom>
          <a:noFill/>
          <a:ln>
            <a:noFill/>
          </a:ln>
        </p:spPr>
      </p:pic>
    </p:spTree>
    <p:extLst>
      <p:ext uri="{BB962C8B-B14F-4D97-AF65-F5344CB8AC3E}">
        <p14:creationId xmlns:p14="http://schemas.microsoft.com/office/powerpoint/2010/main" val="38051656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ACC4116-8EBA-7D4E-A13B-4241558D4888}"/>
              </a:ext>
            </a:extLst>
          </p:cNvPr>
          <p:cNvSpPr>
            <a:spLocks noGrp="1"/>
          </p:cNvSpPr>
          <p:nvPr>
            <p:ph type="title"/>
          </p:nvPr>
        </p:nvSpPr>
        <p:spPr>
          <a:xfrm>
            <a:off x="457200" y="205978"/>
            <a:ext cx="8229600" cy="602913"/>
          </a:xfrm>
        </p:spPr>
        <p:txBody>
          <a:bodyPr anchor="ctr">
            <a:normAutofit fontScale="90000"/>
          </a:bodyPr>
          <a:lstStyle/>
          <a:p>
            <a:pPr>
              <a:lnSpc>
                <a:spcPct val="90000"/>
              </a:lnSpc>
            </a:pPr>
            <a:r>
              <a:rPr lang="en-US" sz="2400" dirty="0"/>
              <a:t>Prepare an RFQ: </a:t>
            </a:r>
            <a:br>
              <a:rPr lang="en-US" sz="2400" dirty="0"/>
            </a:br>
            <a:r>
              <a:rPr lang="en-US" sz="2400" dirty="0"/>
              <a:t>Looking for a Category to post RFQ</a:t>
            </a:r>
          </a:p>
        </p:txBody>
      </p:sp>
      <p:pic>
        <p:nvPicPr>
          <p:cNvPr id="2" name="Google Shape;391;p72" descr="Screenshot of GSA eBuy Search page">
            <a:extLst>
              <a:ext uri="{FF2B5EF4-FFF2-40B4-BE49-F238E27FC236}">
                <a16:creationId xmlns:a16="http://schemas.microsoft.com/office/drawing/2014/main" id="{D02C83FF-2040-8317-381A-F1081F7E56BC}"/>
              </a:ext>
            </a:extLst>
          </p:cNvPr>
          <p:cNvPicPr preferRelativeResize="0"/>
          <p:nvPr/>
        </p:nvPicPr>
        <p:blipFill>
          <a:blip r:embed="rId3">
            <a:alphaModFix/>
          </a:blip>
          <a:stretch>
            <a:fillRect/>
          </a:stretch>
        </p:blipFill>
        <p:spPr>
          <a:xfrm>
            <a:off x="802803" y="808891"/>
            <a:ext cx="7538394" cy="4232216"/>
          </a:xfrm>
          <a:prstGeom prst="rect">
            <a:avLst/>
          </a:prstGeom>
          <a:noFill/>
          <a:ln>
            <a:noFill/>
          </a:ln>
        </p:spPr>
      </p:pic>
    </p:spTree>
    <p:extLst>
      <p:ext uri="{BB962C8B-B14F-4D97-AF65-F5344CB8AC3E}">
        <p14:creationId xmlns:p14="http://schemas.microsoft.com/office/powerpoint/2010/main" val="30012628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BB8F014-F9C1-9071-8A0F-870A93CABBF8}"/>
              </a:ext>
            </a:extLst>
          </p:cNvPr>
          <p:cNvSpPr>
            <a:spLocks noGrp="1"/>
          </p:cNvSpPr>
          <p:nvPr>
            <p:ph type="title"/>
          </p:nvPr>
        </p:nvSpPr>
        <p:spPr>
          <a:xfrm>
            <a:off x="457200" y="205978"/>
            <a:ext cx="8229600" cy="602913"/>
          </a:xfrm>
        </p:spPr>
        <p:txBody>
          <a:bodyPr anchor="ctr">
            <a:normAutofit fontScale="90000"/>
          </a:bodyPr>
          <a:lstStyle/>
          <a:p>
            <a:pPr>
              <a:lnSpc>
                <a:spcPct val="90000"/>
              </a:lnSpc>
            </a:pPr>
            <a:r>
              <a:rPr lang="en-US" sz="2400" dirty="0"/>
              <a:t>Prepare an RFQ: </a:t>
            </a:r>
            <a:br>
              <a:rPr lang="en-US" sz="2400" dirty="0"/>
            </a:br>
            <a:r>
              <a:rPr lang="en-US" sz="2400" dirty="0"/>
              <a:t>Looking for a Category to post RFQ</a:t>
            </a:r>
          </a:p>
        </p:txBody>
      </p:sp>
      <p:pic>
        <p:nvPicPr>
          <p:cNvPr id="7" name="Google Shape;397;p73" descr="Screenshot of GSA eBuy MAS page">
            <a:extLst>
              <a:ext uri="{FF2B5EF4-FFF2-40B4-BE49-F238E27FC236}">
                <a16:creationId xmlns:a16="http://schemas.microsoft.com/office/drawing/2014/main" id="{8F505F22-B849-C07A-DDF2-DE9F78CE677B}"/>
              </a:ext>
            </a:extLst>
          </p:cNvPr>
          <p:cNvPicPr preferRelativeResize="0"/>
          <p:nvPr/>
        </p:nvPicPr>
        <p:blipFill>
          <a:blip r:embed="rId3">
            <a:alphaModFix/>
          </a:blip>
          <a:stretch>
            <a:fillRect/>
          </a:stretch>
        </p:blipFill>
        <p:spPr>
          <a:xfrm>
            <a:off x="592393" y="1012348"/>
            <a:ext cx="7959213" cy="3551457"/>
          </a:xfrm>
          <a:prstGeom prst="rect">
            <a:avLst/>
          </a:prstGeom>
          <a:noFill/>
          <a:ln>
            <a:noFill/>
          </a:ln>
        </p:spPr>
      </p:pic>
    </p:spTree>
    <p:extLst>
      <p:ext uri="{BB962C8B-B14F-4D97-AF65-F5344CB8AC3E}">
        <p14:creationId xmlns:p14="http://schemas.microsoft.com/office/powerpoint/2010/main" val="26799016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9FC460C-DD9A-3C98-BA6B-895D2C84A984}"/>
              </a:ext>
            </a:extLst>
          </p:cNvPr>
          <p:cNvSpPr>
            <a:spLocks noGrp="1"/>
          </p:cNvSpPr>
          <p:nvPr>
            <p:ph type="title"/>
          </p:nvPr>
        </p:nvSpPr>
        <p:spPr>
          <a:xfrm>
            <a:off x="457200" y="205978"/>
            <a:ext cx="8229600" cy="602913"/>
          </a:xfrm>
        </p:spPr>
        <p:txBody>
          <a:bodyPr anchor="ctr">
            <a:normAutofit fontScale="90000"/>
          </a:bodyPr>
          <a:lstStyle/>
          <a:p>
            <a:pPr>
              <a:lnSpc>
                <a:spcPct val="90000"/>
              </a:lnSpc>
            </a:pPr>
            <a:r>
              <a:rPr lang="en-US" sz="2400" dirty="0"/>
              <a:t>Prepare an RFQ: </a:t>
            </a:r>
            <a:br>
              <a:rPr lang="en-US" sz="2400" dirty="0"/>
            </a:br>
            <a:r>
              <a:rPr lang="en-US" sz="2400" dirty="0"/>
              <a:t>Looking for a Category to post RFQ</a:t>
            </a:r>
          </a:p>
        </p:txBody>
      </p:sp>
      <p:pic>
        <p:nvPicPr>
          <p:cNvPr id="4" name="Google Shape;403;p74" descr="Graphical user interface, text, application, email&#10;&#10;Description automatically generated">
            <a:extLst>
              <a:ext uri="{FF2B5EF4-FFF2-40B4-BE49-F238E27FC236}">
                <a16:creationId xmlns:a16="http://schemas.microsoft.com/office/drawing/2014/main" id="{99612E69-696E-D7E4-BEFF-41F41D8D1F41}"/>
              </a:ext>
            </a:extLst>
          </p:cNvPr>
          <p:cNvPicPr preferRelativeResize="0"/>
          <p:nvPr/>
        </p:nvPicPr>
        <p:blipFill rotWithShape="1">
          <a:blip r:embed="rId3"/>
          <a:srcRect b="15822"/>
          <a:stretch/>
        </p:blipFill>
        <p:spPr>
          <a:xfrm>
            <a:off x="457200" y="1200151"/>
            <a:ext cx="8229600" cy="3394472"/>
          </a:xfrm>
          <a:prstGeom prst="rect">
            <a:avLst/>
          </a:prstGeom>
          <a:noFill/>
          <a:ln>
            <a:noFill/>
          </a:ln>
        </p:spPr>
      </p:pic>
    </p:spTree>
    <p:extLst>
      <p:ext uri="{BB962C8B-B14F-4D97-AF65-F5344CB8AC3E}">
        <p14:creationId xmlns:p14="http://schemas.microsoft.com/office/powerpoint/2010/main" val="28480569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C67E94D-EFFA-B1DA-9D02-D0B6149AF605}"/>
              </a:ext>
            </a:extLst>
          </p:cNvPr>
          <p:cNvSpPr>
            <a:spLocks noGrp="1"/>
          </p:cNvSpPr>
          <p:nvPr>
            <p:ph type="title"/>
          </p:nvPr>
        </p:nvSpPr>
        <p:spPr>
          <a:xfrm>
            <a:off x="457200" y="205978"/>
            <a:ext cx="8229600" cy="602913"/>
          </a:xfrm>
        </p:spPr>
        <p:txBody>
          <a:bodyPr anchor="ctr">
            <a:normAutofit fontScale="90000"/>
          </a:bodyPr>
          <a:lstStyle/>
          <a:p>
            <a:pPr>
              <a:lnSpc>
                <a:spcPct val="90000"/>
              </a:lnSpc>
            </a:pPr>
            <a:r>
              <a:rPr lang="en-US" sz="2400" dirty="0"/>
              <a:t>Prepare an RFQ: </a:t>
            </a:r>
            <a:br>
              <a:rPr lang="en-US" sz="2400" dirty="0"/>
            </a:br>
            <a:r>
              <a:rPr lang="en-US" sz="2400" dirty="0"/>
              <a:t>Looking for a Category to post RFQ</a:t>
            </a:r>
          </a:p>
        </p:txBody>
      </p:sp>
      <p:pic>
        <p:nvPicPr>
          <p:cNvPr id="2" name="Google Shape;409;p75" descr="Graphical user interface, website&#10;&#10;Description automatically generated">
            <a:extLst>
              <a:ext uri="{FF2B5EF4-FFF2-40B4-BE49-F238E27FC236}">
                <a16:creationId xmlns:a16="http://schemas.microsoft.com/office/drawing/2014/main" id="{430BDF42-D1AC-E7A9-8289-92B2C10EC3F8}"/>
              </a:ext>
            </a:extLst>
          </p:cNvPr>
          <p:cNvPicPr preferRelativeResize="0"/>
          <p:nvPr/>
        </p:nvPicPr>
        <p:blipFill>
          <a:blip r:embed="rId3"/>
          <a:stretch>
            <a:fillRect/>
          </a:stretch>
        </p:blipFill>
        <p:spPr>
          <a:xfrm>
            <a:off x="1812266" y="1200151"/>
            <a:ext cx="5519467" cy="3394472"/>
          </a:xfrm>
          <a:prstGeom prst="rect">
            <a:avLst/>
          </a:prstGeom>
          <a:noFill/>
          <a:ln>
            <a:noFill/>
          </a:ln>
        </p:spPr>
      </p:pic>
    </p:spTree>
    <p:extLst>
      <p:ext uri="{BB962C8B-B14F-4D97-AF65-F5344CB8AC3E}">
        <p14:creationId xmlns:p14="http://schemas.microsoft.com/office/powerpoint/2010/main" val="2361332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05582D5-B2C4-5306-C944-0E24DF1AD88C}"/>
              </a:ext>
            </a:extLst>
          </p:cNvPr>
          <p:cNvSpPr>
            <a:spLocks noGrp="1"/>
          </p:cNvSpPr>
          <p:nvPr>
            <p:ph type="title"/>
          </p:nvPr>
        </p:nvSpPr>
        <p:spPr>
          <a:xfrm>
            <a:off x="457200" y="77023"/>
            <a:ext cx="8229600" cy="602913"/>
          </a:xfrm>
        </p:spPr>
        <p:txBody>
          <a:bodyPr anchor="ctr">
            <a:normAutofit/>
          </a:bodyPr>
          <a:lstStyle/>
          <a:p>
            <a:pPr>
              <a:lnSpc>
                <a:spcPct val="90000"/>
              </a:lnSpc>
            </a:pPr>
            <a:r>
              <a:rPr lang="en-US" sz="2400" dirty="0"/>
              <a:t>Prepare an RFQ: Search Results</a:t>
            </a:r>
          </a:p>
        </p:txBody>
      </p:sp>
      <p:pic>
        <p:nvPicPr>
          <p:cNvPr id="8" name="Google Shape;415;p76" descr="Screenshot of GSA eBuy Search Results">
            <a:extLst>
              <a:ext uri="{FF2B5EF4-FFF2-40B4-BE49-F238E27FC236}">
                <a16:creationId xmlns:a16="http://schemas.microsoft.com/office/drawing/2014/main" id="{1D880FAB-BD4E-649C-EEAF-A5E7A7A035BD}"/>
              </a:ext>
            </a:extLst>
          </p:cNvPr>
          <p:cNvPicPr preferRelativeResize="0"/>
          <p:nvPr/>
        </p:nvPicPr>
        <p:blipFill>
          <a:blip r:embed="rId3">
            <a:alphaModFix/>
          </a:blip>
          <a:stretch>
            <a:fillRect/>
          </a:stretch>
        </p:blipFill>
        <p:spPr>
          <a:xfrm>
            <a:off x="1415845" y="543014"/>
            <a:ext cx="6312310" cy="4361171"/>
          </a:xfrm>
          <a:prstGeom prst="rect">
            <a:avLst/>
          </a:prstGeom>
          <a:noFill/>
          <a:ln>
            <a:noFill/>
          </a:ln>
        </p:spPr>
      </p:pic>
    </p:spTree>
    <p:extLst>
      <p:ext uri="{BB962C8B-B14F-4D97-AF65-F5344CB8AC3E}">
        <p14:creationId xmlns:p14="http://schemas.microsoft.com/office/powerpoint/2010/main" val="38946474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DD348C0-2D62-41E6-437C-4B20D3E41450}"/>
              </a:ext>
            </a:extLst>
          </p:cNvPr>
          <p:cNvSpPr>
            <a:spLocks noGrp="1"/>
          </p:cNvSpPr>
          <p:nvPr>
            <p:ph type="title"/>
          </p:nvPr>
        </p:nvSpPr>
        <p:spPr>
          <a:xfrm>
            <a:off x="457200" y="77023"/>
            <a:ext cx="8229600" cy="602913"/>
          </a:xfrm>
        </p:spPr>
        <p:txBody>
          <a:bodyPr anchor="ctr">
            <a:normAutofit/>
          </a:bodyPr>
          <a:lstStyle/>
          <a:p>
            <a:pPr>
              <a:lnSpc>
                <a:spcPct val="90000"/>
              </a:lnSpc>
            </a:pPr>
            <a:r>
              <a:rPr lang="en-US" sz="2400" dirty="0"/>
              <a:t>Prepare an RFQ: Search Results</a:t>
            </a:r>
          </a:p>
        </p:txBody>
      </p:sp>
      <p:pic>
        <p:nvPicPr>
          <p:cNvPr id="2" name="Google Shape;421;p77" descr="A screenshot of a computer&#10;&#10;Description automatically generated">
            <a:extLst>
              <a:ext uri="{FF2B5EF4-FFF2-40B4-BE49-F238E27FC236}">
                <a16:creationId xmlns:a16="http://schemas.microsoft.com/office/drawing/2014/main" id="{91AB3C52-AACC-3353-F63D-5723611DE0B5}"/>
              </a:ext>
            </a:extLst>
          </p:cNvPr>
          <p:cNvPicPr preferRelativeResize="0"/>
          <p:nvPr/>
        </p:nvPicPr>
        <p:blipFill>
          <a:blip r:embed="rId3"/>
          <a:stretch>
            <a:fillRect/>
          </a:stretch>
        </p:blipFill>
        <p:spPr>
          <a:xfrm>
            <a:off x="1318847" y="553022"/>
            <a:ext cx="6506306" cy="4037455"/>
          </a:xfrm>
          <a:prstGeom prst="rect">
            <a:avLst/>
          </a:prstGeom>
          <a:noFill/>
          <a:ln>
            <a:noFill/>
          </a:ln>
        </p:spPr>
      </p:pic>
    </p:spTree>
    <p:extLst>
      <p:ext uri="{BB962C8B-B14F-4D97-AF65-F5344CB8AC3E}">
        <p14:creationId xmlns:p14="http://schemas.microsoft.com/office/powerpoint/2010/main" val="33348430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8ABC8D1-0661-DA28-2592-546F6B98E4A2}"/>
              </a:ext>
            </a:extLst>
          </p:cNvPr>
          <p:cNvSpPr>
            <a:spLocks noGrp="1"/>
          </p:cNvSpPr>
          <p:nvPr>
            <p:ph type="title"/>
          </p:nvPr>
        </p:nvSpPr>
        <p:spPr>
          <a:xfrm>
            <a:off x="457200" y="77023"/>
            <a:ext cx="8229600" cy="602913"/>
          </a:xfrm>
        </p:spPr>
        <p:txBody>
          <a:bodyPr anchor="ctr">
            <a:normAutofit/>
          </a:bodyPr>
          <a:lstStyle/>
          <a:p>
            <a:pPr>
              <a:lnSpc>
                <a:spcPct val="90000"/>
              </a:lnSpc>
            </a:pPr>
            <a:r>
              <a:rPr lang="en-US" sz="2400" dirty="0"/>
              <a:t>Prepare an RFQ: Select A Vendor</a:t>
            </a:r>
          </a:p>
        </p:txBody>
      </p:sp>
      <p:pic>
        <p:nvPicPr>
          <p:cNvPr id="4" name="Google Shape;427;p78" descr="Graphical user interface, text&#10;&#10;Description automatically generated">
            <a:extLst>
              <a:ext uri="{FF2B5EF4-FFF2-40B4-BE49-F238E27FC236}">
                <a16:creationId xmlns:a16="http://schemas.microsoft.com/office/drawing/2014/main" id="{AD09805B-354A-4F0E-B096-E1B8CBAE24EF}"/>
              </a:ext>
            </a:extLst>
          </p:cNvPr>
          <p:cNvPicPr preferRelativeResize="0"/>
          <p:nvPr/>
        </p:nvPicPr>
        <p:blipFill>
          <a:blip r:embed="rId3"/>
          <a:stretch>
            <a:fillRect/>
          </a:stretch>
        </p:blipFill>
        <p:spPr>
          <a:xfrm>
            <a:off x="1108254" y="874514"/>
            <a:ext cx="6927492" cy="3394472"/>
          </a:xfrm>
          <a:prstGeom prst="rect">
            <a:avLst/>
          </a:prstGeom>
          <a:noFill/>
          <a:ln>
            <a:noFill/>
          </a:ln>
        </p:spPr>
      </p:pic>
    </p:spTree>
    <p:extLst>
      <p:ext uri="{BB962C8B-B14F-4D97-AF65-F5344CB8AC3E}">
        <p14:creationId xmlns:p14="http://schemas.microsoft.com/office/powerpoint/2010/main" val="1363036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C7B19E3-0522-9224-F1F6-257B4A84C9F8}"/>
              </a:ext>
            </a:extLst>
          </p:cNvPr>
          <p:cNvSpPr>
            <a:spLocks noGrp="1"/>
          </p:cNvSpPr>
          <p:nvPr>
            <p:ph type="title"/>
          </p:nvPr>
        </p:nvSpPr>
        <p:spPr>
          <a:xfrm>
            <a:off x="457200" y="77023"/>
            <a:ext cx="8229600" cy="602913"/>
          </a:xfrm>
        </p:spPr>
        <p:txBody>
          <a:bodyPr anchor="ctr">
            <a:normAutofit/>
          </a:bodyPr>
          <a:lstStyle/>
          <a:p>
            <a:pPr>
              <a:lnSpc>
                <a:spcPct val="90000"/>
              </a:lnSpc>
            </a:pPr>
            <a:r>
              <a:rPr lang="en-US" sz="2400" dirty="0"/>
              <a:t>Prepare an RFQ: Select A Vendor</a:t>
            </a:r>
          </a:p>
        </p:txBody>
      </p:sp>
      <p:pic>
        <p:nvPicPr>
          <p:cNvPr id="6" name="Google Shape;433;p79" descr="Screenshot of Select a Vendor view">
            <a:extLst>
              <a:ext uri="{FF2B5EF4-FFF2-40B4-BE49-F238E27FC236}">
                <a16:creationId xmlns:a16="http://schemas.microsoft.com/office/drawing/2014/main" id="{534EDC88-F5A3-E34F-EE7B-621B62AFE336}"/>
              </a:ext>
            </a:extLst>
          </p:cNvPr>
          <p:cNvPicPr preferRelativeResize="0"/>
          <p:nvPr/>
        </p:nvPicPr>
        <p:blipFill>
          <a:blip r:embed="rId3">
            <a:alphaModFix/>
          </a:blip>
          <a:stretch>
            <a:fillRect/>
          </a:stretch>
        </p:blipFill>
        <p:spPr>
          <a:xfrm>
            <a:off x="579314" y="789023"/>
            <a:ext cx="7985372" cy="3987486"/>
          </a:xfrm>
          <a:prstGeom prst="rect">
            <a:avLst/>
          </a:prstGeom>
          <a:noFill/>
          <a:ln>
            <a:noFill/>
          </a:ln>
        </p:spPr>
      </p:pic>
    </p:spTree>
    <p:extLst>
      <p:ext uri="{BB962C8B-B14F-4D97-AF65-F5344CB8AC3E}">
        <p14:creationId xmlns:p14="http://schemas.microsoft.com/office/powerpoint/2010/main" val="7540590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9FB26-5B4C-1E8E-8993-359A4F96BF7B}"/>
              </a:ext>
            </a:extLst>
          </p:cNvPr>
          <p:cNvSpPr>
            <a:spLocks noGrp="1"/>
          </p:cNvSpPr>
          <p:nvPr>
            <p:ph type="title"/>
          </p:nvPr>
        </p:nvSpPr>
        <p:spPr/>
        <p:txBody>
          <a:bodyPr/>
          <a:lstStyle/>
          <a:p>
            <a:r>
              <a:rPr lang="en-US" dirty="0"/>
              <a:t>What is eBuy used for?</a:t>
            </a:r>
          </a:p>
        </p:txBody>
      </p:sp>
      <p:sp>
        <p:nvSpPr>
          <p:cNvPr id="3" name="Content Placeholder 2">
            <a:extLst>
              <a:ext uri="{FF2B5EF4-FFF2-40B4-BE49-F238E27FC236}">
                <a16:creationId xmlns:a16="http://schemas.microsoft.com/office/drawing/2014/main" id="{C2035256-33E7-D53F-96F8-A9A9CC144AA0}"/>
              </a:ext>
            </a:extLst>
          </p:cNvPr>
          <p:cNvSpPr>
            <a:spLocks noGrp="1"/>
          </p:cNvSpPr>
          <p:nvPr>
            <p:ph idx="1"/>
          </p:nvPr>
        </p:nvSpPr>
        <p:spPr/>
        <p:txBody>
          <a:bodyPr>
            <a:normAutofit/>
          </a:bodyPr>
          <a:lstStyle/>
          <a:p>
            <a:r>
              <a:rPr lang="en-US" sz="2200" dirty="0"/>
              <a:t>Quotes for services</a:t>
            </a:r>
          </a:p>
          <a:p>
            <a:r>
              <a:rPr lang="en-US" sz="2200" dirty="0"/>
              <a:t>Obtaining volume discounts beyond contract pricing</a:t>
            </a:r>
          </a:p>
          <a:p>
            <a:r>
              <a:rPr lang="en-US" sz="2200" dirty="0"/>
              <a:t>Complex requirements, or combinations of products or services</a:t>
            </a:r>
          </a:p>
          <a:p>
            <a:r>
              <a:rPr lang="en-US" sz="2200" dirty="0"/>
              <a:t>Determining sources of supply, via RFIs</a:t>
            </a:r>
          </a:p>
          <a:p>
            <a:r>
              <a:rPr lang="en-US" sz="2200" dirty="0"/>
              <a:t>Obtaining quotes directly against BPAs</a:t>
            </a:r>
          </a:p>
        </p:txBody>
      </p:sp>
    </p:spTree>
    <p:extLst>
      <p:ext uri="{BB962C8B-B14F-4D97-AF65-F5344CB8AC3E}">
        <p14:creationId xmlns:p14="http://schemas.microsoft.com/office/powerpoint/2010/main" val="14485659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60D20A4-2AD8-AD9F-F03F-859A05894BB9}"/>
              </a:ext>
            </a:extLst>
          </p:cNvPr>
          <p:cNvSpPr>
            <a:spLocks noGrp="1"/>
          </p:cNvSpPr>
          <p:nvPr>
            <p:ph type="title"/>
          </p:nvPr>
        </p:nvSpPr>
        <p:spPr>
          <a:xfrm>
            <a:off x="457200" y="77023"/>
            <a:ext cx="8229600" cy="602913"/>
          </a:xfrm>
        </p:spPr>
        <p:txBody>
          <a:bodyPr anchor="ctr">
            <a:normAutofit/>
          </a:bodyPr>
          <a:lstStyle/>
          <a:p>
            <a:pPr>
              <a:lnSpc>
                <a:spcPct val="90000"/>
              </a:lnSpc>
            </a:pPr>
            <a:r>
              <a:rPr lang="en-US" sz="2400" dirty="0"/>
              <a:t>Prepare an RFQ: Select A Vendor</a:t>
            </a:r>
          </a:p>
        </p:txBody>
      </p:sp>
      <p:pic>
        <p:nvPicPr>
          <p:cNvPr id="2" name="Google Shape;439;p80" descr="Screenshot of GSA eBuy Select a Vendor">
            <a:extLst>
              <a:ext uri="{FF2B5EF4-FFF2-40B4-BE49-F238E27FC236}">
                <a16:creationId xmlns:a16="http://schemas.microsoft.com/office/drawing/2014/main" id="{EEC429B5-8C9B-FA12-BC18-1030FE8F79CB}"/>
              </a:ext>
            </a:extLst>
          </p:cNvPr>
          <p:cNvPicPr preferRelativeResize="0"/>
          <p:nvPr/>
        </p:nvPicPr>
        <p:blipFill>
          <a:blip r:embed="rId3">
            <a:alphaModFix/>
          </a:blip>
          <a:stretch>
            <a:fillRect/>
          </a:stretch>
        </p:blipFill>
        <p:spPr>
          <a:xfrm>
            <a:off x="1228742" y="771604"/>
            <a:ext cx="6686516" cy="4132581"/>
          </a:xfrm>
          <a:prstGeom prst="rect">
            <a:avLst/>
          </a:prstGeom>
          <a:noFill/>
          <a:ln>
            <a:noFill/>
          </a:ln>
        </p:spPr>
      </p:pic>
    </p:spTree>
    <p:extLst>
      <p:ext uri="{BB962C8B-B14F-4D97-AF65-F5344CB8AC3E}">
        <p14:creationId xmlns:p14="http://schemas.microsoft.com/office/powerpoint/2010/main" val="6706458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04559F1-A65F-9F58-16A6-466B63C22AA7}"/>
              </a:ext>
            </a:extLst>
          </p:cNvPr>
          <p:cNvSpPr>
            <a:spLocks noGrp="1"/>
          </p:cNvSpPr>
          <p:nvPr>
            <p:ph type="title"/>
          </p:nvPr>
        </p:nvSpPr>
        <p:spPr>
          <a:xfrm>
            <a:off x="457200" y="77023"/>
            <a:ext cx="8229600" cy="602913"/>
          </a:xfrm>
        </p:spPr>
        <p:txBody>
          <a:bodyPr anchor="ctr">
            <a:normAutofit/>
          </a:bodyPr>
          <a:lstStyle/>
          <a:p>
            <a:pPr>
              <a:lnSpc>
                <a:spcPct val="90000"/>
              </a:lnSpc>
            </a:pPr>
            <a:r>
              <a:rPr lang="en-US" sz="2400" dirty="0"/>
              <a:t>Prepare an RFQ: Select A Vendor</a:t>
            </a:r>
          </a:p>
        </p:txBody>
      </p:sp>
      <p:pic>
        <p:nvPicPr>
          <p:cNvPr id="4" name="Google Shape;445;p81" descr="Graphical user interface, text, application, email&#10;&#10;Description automatically generated">
            <a:extLst>
              <a:ext uri="{FF2B5EF4-FFF2-40B4-BE49-F238E27FC236}">
                <a16:creationId xmlns:a16="http://schemas.microsoft.com/office/drawing/2014/main" id="{A88EE0A6-79B3-C8AD-4953-05D962084FB0}"/>
              </a:ext>
            </a:extLst>
          </p:cNvPr>
          <p:cNvPicPr preferRelativeResize="0"/>
          <p:nvPr/>
        </p:nvPicPr>
        <p:blipFill>
          <a:blip r:embed="rId3"/>
          <a:stretch>
            <a:fillRect/>
          </a:stretch>
        </p:blipFill>
        <p:spPr>
          <a:xfrm>
            <a:off x="1108254" y="874514"/>
            <a:ext cx="6927492" cy="3394472"/>
          </a:xfrm>
          <a:prstGeom prst="rect">
            <a:avLst/>
          </a:prstGeom>
          <a:noFill/>
          <a:ln>
            <a:noFill/>
          </a:ln>
        </p:spPr>
      </p:pic>
    </p:spTree>
    <p:extLst>
      <p:ext uri="{BB962C8B-B14F-4D97-AF65-F5344CB8AC3E}">
        <p14:creationId xmlns:p14="http://schemas.microsoft.com/office/powerpoint/2010/main" val="21374491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5FD0276-AADA-7DA5-A076-BE31AFFB2B7C}"/>
              </a:ext>
            </a:extLst>
          </p:cNvPr>
          <p:cNvSpPr>
            <a:spLocks noGrp="1"/>
          </p:cNvSpPr>
          <p:nvPr>
            <p:ph type="title"/>
          </p:nvPr>
        </p:nvSpPr>
        <p:spPr>
          <a:xfrm>
            <a:off x="222738" y="-22222"/>
            <a:ext cx="8229600" cy="602913"/>
          </a:xfrm>
        </p:spPr>
        <p:txBody>
          <a:bodyPr anchor="ctr">
            <a:normAutofit/>
          </a:bodyPr>
          <a:lstStyle/>
          <a:p>
            <a:pPr>
              <a:lnSpc>
                <a:spcPct val="90000"/>
              </a:lnSpc>
            </a:pPr>
            <a:r>
              <a:rPr lang="en-US" sz="2400" dirty="0"/>
              <a:t>Prepare an RFQ: Select A Vendor</a:t>
            </a:r>
          </a:p>
        </p:txBody>
      </p:sp>
      <p:pic>
        <p:nvPicPr>
          <p:cNvPr id="2" name="Google Shape;451;p82" descr="Screenshot of GSA eBuy Select a Vendor">
            <a:extLst>
              <a:ext uri="{FF2B5EF4-FFF2-40B4-BE49-F238E27FC236}">
                <a16:creationId xmlns:a16="http://schemas.microsoft.com/office/drawing/2014/main" id="{5A9D775D-6714-E1AF-5B75-516899F6D75F}"/>
              </a:ext>
            </a:extLst>
          </p:cNvPr>
          <p:cNvPicPr preferRelativeResize="0"/>
          <p:nvPr/>
        </p:nvPicPr>
        <p:blipFill>
          <a:blip r:embed="rId3">
            <a:alphaModFix/>
          </a:blip>
          <a:stretch>
            <a:fillRect/>
          </a:stretch>
        </p:blipFill>
        <p:spPr>
          <a:xfrm>
            <a:off x="1172137" y="576766"/>
            <a:ext cx="6517818" cy="4300439"/>
          </a:xfrm>
          <a:prstGeom prst="rect">
            <a:avLst/>
          </a:prstGeom>
          <a:noFill/>
          <a:ln>
            <a:noFill/>
          </a:ln>
        </p:spPr>
      </p:pic>
    </p:spTree>
    <p:extLst>
      <p:ext uri="{BB962C8B-B14F-4D97-AF65-F5344CB8AC3E}">
        <p14:creationId xmlns:p14="http://schemas.microsoft.com/office/powerpoint/2010/main" val="4386318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0748F2E-A4B7-313C-599D-B68938B6115B}"/>
              </a:ext>
            </a:extLst>
          </p:cNvPr>
          <p:cNvSpPr>
            <a:spLocks noGrp="1"/>
          </p:cNvSpPr>
          <p:nvPr>
            <p:ph type="title"/>
          </p:nvPr>
        </p:nvSpPr>
        <p:spPr>
          <a:xfrm>
            <a:off x="222738" y="-22222"/>
            <a:ext cx="8229600" cy="602913"/>
          </a:xfrm>
        </p:spPr>
        <p:txBody>
          <a:bodyPr anchor="ctr">
            <a:normAutofit/>
          </a:bodyPr>
          <a:lstStyle/>
          <a:p>
            <a:pPr>
              <a:lnSpc>
                <a:spcPct val="90000"/>
              </a:lnSpc>
            </a:pPr>
            <a:r>
              <a:rPr lang="en-US" sz="2400" dirty="0"/>
              <a:t>Prepare an RFQ: Select A Vendor</a:t>
            </a:r>
          </a:p>
        </p:txBody>
      </p:sp>
      <p:pic>
        <p:nvPicPr>
          <p:cNvPr id="4" name="Google Shape;457;p83" descr="Screenshot of GSA eBuy Select a Vendor">
            <a:extLst>
              <a:ext uri="{FF2B5EF4-FFF2-40B4-BE49-F238E27FC236}">
                <a16:creationId xmlns:a16="http://schemas.microsoft.com/office/drawing/2014/main" id="{F77A9B41-E1A6-4A91-0B4D-A4141258A6A8}"/>
              </a:ext>
            </a:extLst>
          </p:cNvPr>
          <p:cNvPicPr preferRelativeResize="0"/>
          <p:nvPr/>
        </p:nvPicPr>
        <p:blipFill>
          <a:blip r:embed="rId3">
            <a:alphaModFix/>
          </a:blip>
          <a:stretch>
            <a:fillRect/>
          </a:stretch>
        </p:blipFill>
        <p:spPr>
          <a:xfrm>
            <a:off x="1318846" y="580691"/>
            <a:ext cx="6506308" cy="4337539"/>
          </a:xfrm>
          <a:prstGeom prst="rect">
            <a:avLst/>
          </a:prstGeom>
          <a:noFill/>
          <a:ln>
            <a:noFill/>
          </a:ln>
        </p:spPr>
      </p:pic>
    </p:spTree>
    <p:extLst>
      <p:ext uri="{BB962C8B-B14F-4D97-AF65-F5344CB8AC3E}">
        <p14:creationId xmlns:p14="http://schemas.microsoft.com/office/powerpoint/2010/main" val="14795091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921FD9E-387F-3A68-2F40-AA3846282F5E}"/>
              </a:ext>
            </a:extLst>
          </p:cNvPr>
          <p:cNvSpPr>
            <a:spLocks noGrp="1"/>
          </p:cNvSpPr>
          <p:nvPr>
            <p:ph type="title"/>
          </p:nvPr>
        </p:nvSpPr>
        <p:spPr>
          <a:xfrm>
            <a:off x="222738" y="-22222"/>
            <a:ext cx="8229600" cy="602913"/>
          </a:xfrm>
        </p:spPr>
        <p:txBody>
          <a:bodyPr anchor="ctr">
            <a:normAutofit/>
          </a:bodyPr>
          <a:lstStyle/>
          <a:p>
            <a:pPr>
              <a:lnSpc>
                <a:spcPct val="90000"/>
              </a:lnSpc>
            </a:pPr>
            <a:r>
              <a:rPr lang="en-US" sz="2400" dirty="0"/>
              <a:t>Prepare an RFQ: Select A Vendor</a:t>
            </a:r>
          </a:p>
        </p:txBody>
      </p:sp>
      <p:pic>
        <p:nvPicPr>
          <p:cNvPr id="4" name="Google Shape;463;p84" descr="Screenshot of GSA eBuy Select a Vendor">
            <a:extLst>
              <a:ext uri="{FF2B5EF4-FFF2-40B4-BE49-F238E27FC236}">
                <a16:creationId xmlns:a16="http://schemas.microsoft.com/office/drawing/2014/main" id="{72732E9E-4E80-7BB5-369F-A4836C42DFE1}"/>
              </a:ext>
            </a:extLst>
          </p:cNvPr>
          <p:cNvPicPr preferRelativeResize="0"/>
          <p:nvPr/>
        </p:nvPicPr>
        <p:blipFill>
          <a:blip r:embed="rId3">
            <a:alphaModFix/>
          </a:blip>
          <a:stretch>
            <a:fillRect/>
          </a:stretch>
        </p:blipFill>
        <p:spPr>
          <a:xfrm>
            <a:off x="1110566" y="398585"/>
            <a:ext cx="6922868" cy="4582257"/>
          </a:xfrm>
          <a:prstGeom prst="rect">
            <a:avLst/>
          </a:prstGeom>
          <a:noFill/>
          <a:ln>
            <a:noFill/>
          </a:ln>
        </p:spPr>
      </p:pic>
    </p:spTree>
    <p:extLst>
      <p:ext uri="{BB962C8B-B14F-4D97-AF65-F5344CB8AC3E}">
        <p14:creationId xmlns:p14="http://schemas.microsoft.com/office/powerpoint/2010/main" val="30917222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0588019-79B8-517C-EA0E-6C27D56121DB}"/>
              </a:ext>
            </a:extLst>
          </p:cNvPr>
          <p:cNvSpPr>
            <a:spLocks noGrp="1"/>
          </p:cNvSpPr>
          <p:nvPr>
            <p:ph type="title"/>
          </p:nvPr>
        </p:nvSpPr>
        <p:spPr>
          <a:xfrm>
            <a:off x="222738" y="-22222"/>
            <a:ext cx="8229600" cy="602913"/>
          </a:xfrm>
        </p:spPr>
        <p:txBody>
          <a:bodyPr anchor="ctr">
            <a:normAutofit/>
          </a:bodyPr>
          <a:lstStyle/>
          <a:p>
            <a:pPr>
              <a:lnSpc>
                <a:spcPct val="90000"/>
              </a:lnSpc>
            </a:pPr>
            <a:r>
              <a:rPr lang="en-US" sz="2400" dirty="0"/>
              <a:t>Prepare an RFQ: Select A Vendor</a:t>
            </a:r>
          </a:p>
        </p:txBody>
      </p:sp>
      <p:pic>
        <p:nvPicPr>
          <p:cNvPr id="2" name="Google Shape;469;p85" descr="Graphical user interface, text, application&#10;&#10;Description automatically generated">
            <a:extLst>
              <a:ext uri="{FF2B5EF4-FFF2-40B4-BE49-F238E27FC236}">
                <a16:creationId xmlns:a16="http://schemas.microsoft.com/office/drawing/2014/main" id="{74D5E614-602A-132D-10E6-DE803BA96926}"/>
              </a:ext>
            </a:extLst>
          </p:cNvPr>
          <p:cNvPicPr preferRelativeResize="0"/>
          <p:nvPr/>
        </p:nvPicPr>
        <p:blipFill>
          <a:blip r:embed="rId3"/>
          <a:stretch>
            <a:fillRect/>
          </a:stretch>
        </p:blipFill>
        <p:spPr>
          <a:xfrm>
            <a:off x="998872" y="874514"/>
            <a:ext cx="7146255" cy="3394472"/>
          </a:xfrm>
          <a:prstGeom prst="rect">
            <a:avLst/>
          </a:prstGeom>
          <a:noFill/>
          <a:ln>
            <a:noFill/>
          </a:ln>
        </p:spPr>
      </p:pic>
    </p:spTree>
    <p:extLst>
      <p:ext uri="{BB962C8B-B14F-4D97-AF65-F5344CB8AC3E}">
        <p14:creationId xmlns:p14="http://schemas.microsoft.com/office/powerpoint/2010/main" val="36566245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7F0AB0E-A0C7-E84F-D214-F1FF4D04E572}"/>
              </a:ext>
            </a:extLst>
          </p:cNvPr>
          <p:cNvSpPr>
            <a:spLocks noGrp="1"/>
          </p:cNvSpPr>
          <p:nvPr>
            <p:ph type="title"/>
          </p:nvPr>
        </p:nvSpPr>
        <p:spPr>
          <a:xfrm>
            <a:off x="222738" y="-22222"/>
            <a:ext cx="8229600" cy="602913"/>
          </a:xfrm>
        </p:spPr>
        <p:txBody>
          <a:bodyPr anchor="ctr">
            <a:normAutofit/>
          </a:bodyPr>
          <a:lstStyle/>
          <a:p>
            <a:pPr>
              <a:lnSpc>
                <a:spcPct val="90000"/>
              </a:lnSpc>
            </a:pPr>
            <a:r>
              <a:rPr lang="en-US" sz="2400" dirty="0"/>
              <a:t>Prepare an RFQ: Select A Vendor</a:t>
            </a:r>
          </a:p>
        </p:txBody>
      </p:sp>
      <p:pic>
        <p:nvPicPr>
          <p:cNvPr id="4" name="Google Shape;475;p86" descr="Graphical user interface, text, email&#10;&#10;Description automatically generated">
            <a:extLst>
              <a:ext uri="{FF2B5EF4-FFF2-40B4-BE49-F238E27FC236}">
                <a16:creationId xmlns:a16="http://schemas.microsoft.com/office/drawing/2014/main" id="{21A649B5-5F93-D13F-4D4A-6986DE0B8324}"/>
              </a:ext>
            </a:extLst>
          </p:cNvPr>
          <p:cNvPicPr preferRelativeResize="0"/>
          <p:nvPr/>
        </p:nvPicPr>
        <p:blipFill>
          <a:blip r:embed="rId3"/>
          <a:stretch>
            <a:fillRect/>
          </a:stretch>
        </p:blipFill>
        <p:spPr>
          <a:xfrm>
            <a:off x="1636845" y="580691"/>
            <a:ext cx="5870310" cy="4343001"/>
          </a:xfrm>
          <a:prstGeom prst="rect">
            <a:avLst/>
          </a:prstGeom>
          <a:noFill/>
          <a:ln>
            <a:noFill/>
          </a:ln>
        </p:spPr>
      </p:pic>
    </p:spTree>
    <p:extLst>
      <p:ext uri="{BB962C8B-B14F-4D97-AF65-F5344CB8AC3E}">
        <p14:creationId xmlns:p14="http://schemas.microsoft.com/office/powerpoint/2010/main" val="31842350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40458AB-ACE9-04B4-9F21-261E3D1582EF}"/>
              </a:ext>
            </a:extLst>
          </p:cNvPr>
          <p:cNvSpPr>
            <a:spLocks noGrp="1"/>
          </p:cNvSpPr>
          <p:nvPr>
            <p:ph type="title"/>
          </p:nvPr>
        </p:nvSpPr>
        <p:spPr>
          <a:xfrm>
            <a:off x="222738" y="-22222"/>
            <a:ext cx="8229600" cy="602913"/>
          </a:xfrm>
        </p:spPr>
        <p:txBody>
          <a:bodyPr anchor="ctr">
            <a:normAutofit/>
          </a:bodyPr>
          <a:lstStyle/>
          <a:p>
            <a:pPr>
              <a:lnSpc>
                <a:spcPct val="90000"/>
              </a:lnSpc>
            </a:pPr>
            <a:r>
              <a:rPr lang="en-US" sz="2400" dirty="0"/>
              <a:t>Prepare an RFQ: Select A Vendor</a:t>
            </a:r>
          </a:p>
        </p:txBody>
      </p:sp>
      <p:pic>
        <p:nvPicPr>
          <p:cNvPr id="2" name="Google Shape;481;p87" descr="Graphical user interface, text, application, chat or text message&#10;&#10;Description automatically generated">
            <a:extLst>
              <a:ext uri="{FF2B5EF4-FFF2-40B4-BE49-F238E27FC236}">
                <a16:creationId xmlns:a16="http://schemas.microsoft.com/office/drawing/2014/main" id="{9D53F879-07F8-465E-1E08-93B48C1CAD75}"/>
              </a:ext>
            </a:extLst>
          </p:cNvPr>
          <p:cNvPicPr preferRelativeResize="0"/>
          <p:nvPr/>
        </p:nvPicPr>
        <p:blipFill>
          <a:blip r:embed="rId3"/>
          <a:stretch>
            <a:fillRect/>
          </a:stretch>
        </p:blipFill>
        <p:spPr>
          <a:xfrm>
            <a:off x="987881" y="728868"/>
            <a:ext cx="7168238" cy="3685763"/>
          </a:xfrm>
          <a:prstGeom prst="rect">
            <a:avLst/>
          </a:prstGeom>
          <a:noFill/>
          <a:ln>
            <a:noFill/>
          </a:ln>
        </p:spPr>
      </p:pic>
    </p:spTree>
    <p:extLst>
      <p:ext uri="{BB962C8B-B14F-4D97-AF65-F5344CB8AC3E}">
        <p14:creationId xmlns:p14="http://schemas.microsoft.com/office/powerpoint/2010/main" val="23824877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C7AFD03-4DCE-D096-5C60-003ECDC0B7B1}"/>
              </a:ext>
            </a:extLst>
          </p:cNvPr>
          <p:cNvSpPr>
            <a:spLocks noGrp="1"/>
          </p:cNvSpPr>
          <p:nvPr>
            <p:ph type="title"/>
          </p:nvPr>
        </p:nvSpPr>
        <p:spPr>
          <a:xfrm>
            <a:off x="222738" y="-22222"/>
            <a:ext cx="8229600" cy="602913"/>
          </a:xfrm>
        </p:spPr>
        <p:txBody>
          <a:bodyPr anchor="ctr">
            <a:normAutofit/>
          </a:bodyPr>
          <a:lstStyle/>
          <a:p>
            <a:pPr>
              <a:lnSpc>
                <a:spcPct val="90000"/>
              </a:lnSpc>
            </a:pPr>
            <a:r>
              <a:rPr lang="en-US" sz="2400" dirty="0"/>
              <a:t>Prepare an RFQ Screen</a:t>
            </a:r>
          </a:p>
        </p:txBody>
      </p:sp>
      <p:pic>
        <p:nvPicPr>
          <p:cNvPr id="4" name="Google Shape;487;p88" descr="Graphical user interface, website&#10;&#10;Description automatically generated">
            <a:extLst>
              <a:ext uri="{FF2B5EF4-FFF2-40B4-BE49-F238E27FC236}">
                <a16:creationId xmlns:a16="http://schemas.microsoft.com/office/drawing/2014/main" id="{4A42A957-5B37-ED95-BFBC-FC6B57734C8C}"/>
              </a:ext>
            </a:extLst>
          </p:cNvPr>
          <p:cNvPicPr preferRelativeResize="0"/>
          <p:nvPr/>
        </p:nvPicPr>
        <p:blipFill>
          <a:blip r:embed="rId3"/>
          <a:stretch>
            <a:fillRect/>
          </a:stretch>
        </p:blipFill>
        <p:spPr>
          <a:xfrm>
            <a:off x="1336132" y="334394"/>
            <a:ext cx="6471735" cy="4474712"/>
          </a:xfrm>
          <a:prstGeom prst="rect">
            <a:avLst/>
          </a:prstGeom>
          <a:noFill/>
          <a:ln>
            <a:noFill/>
          </a:ln>
        </p:spPr>
      </p:pic>
    </p:spTree>
    <p:extLst>
      <p:ext uri="{BB962C8B-B14F-4D97-AF65-F5344CB8AC3E}">
        <p14:creationId xmlns:p14="http://schemas.microsoft.com/office/powerpoint/2010/main" val="683919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CFE6305-C106-E472-4BDA-3CE0A2A1E249}"/>
              </a:ext>
            </a:extLst>
          </p:cNvPr>
          <p:cNvSpPr>
            <a:spLocks noGrp="1"/>
          </p:cNvSpPr>
          <p:nvPr>
            <p:ph type="title"/>
          </p:nvPr>
        </p:nvSpPr>
        <p:spPr>
          <a:xfrm>
            <a:off x="222738" y="-22222"/>
            <a:ext cx="8229600" cy="602913"/>
          </a:xfrm>
        </p:spPr>
        <p:txBody>
          <a:bodyPr anchor="ctr">
            <a:normAutofit/>
          </a:bodyPr>
          <a:lstStyle/>
          <a:p>
            <a:pPr>
              <a:lnSpc>
                <a:spcPct val="90000"/>
              </a:lnSpc>
            </a:pPr>
            <a:r>
              <a:rPr lang="en-US" sz="2400" dirty="0"/>
              <a:t>Prepare an RFQ Screen</a:t>
            </a:r>
          </a:p>
        </p:txBody>
      </p:sp>
      <p:pic>
        <p:nvPicPr>
          <p:cNvPr id="4" name="Google Shape;493;p89" descr="Graphical user interface, text, application, email&#10;&#10;Description automatically generated">
            <a:extLst>
              <a:ext uri="{FF2B5EF4-FFF2-40B4-BE49-F238E27FC236}">
                <a16:creationId xmlns:a16="http://schemas.microsoft.com/office/drawing/2014/main" id="{FF57536E-91AE-E3E1-8AE4-62A945731E7C}"/>
              </a:ext>
            </a:extLst>
          </p:cNvPr>
          <p:cNvPicPr preferRelativeResize="0"/>
          <p:nvPr/>
        </p:nvPicPr>
        <p:blipFill rotWithShape="1">
          <a:blip r:embed="rId3"/>
          <a:srcRect t="1881" b="13941"/>
          <a:stretch/>
        </p:blipFill>
        <p:spPr>
          <a:xfrm>
            <a:off x="457200" y="746453"/>
            <a:ext cx="8229600" cy="3650594"/>
          </a:xfrm>
          <a:prstGeom prst="rect">
            <a:avLst/>
          </a:prstGeom>
          <a:noFill/>
          <a:ln>
            <a:noFill/>
          </a:ln>
        </p:spPr>
      </p:pic>
    </p:spTree>
    <p:extLst>
      <p:ext uri="{BB962C8B-B14F-4D97-AF65-F5344CB8AC3E}">
        <p14:creationId xmlns:p14="http://schemas.microsoft.com/office/powerpoint/2010/main" val="2577921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886E96-744F-CE34-2214-EFE14EE04D9C}"/>
              </a:ext>
            </a:extLst>
          </p:cNvPr>
          <p:cNvSpPr>
            <a:spLocks noGrp="1"/>
          </p:cNvSpPr>
          <p:nvPr>
            <p:ph type="title"/>
          </p:nvPr>
        </p:nvSpPr>
        <p:spPr/>
        <p:txBody>
          <a:bodyPr/>
          <a:lstStyle/>
          <a:p>
            <a:r>
              <a:rPr lang="en-US" dirty="0"/>
              <a:t>What is new in eBuy?</a:t>
            </a:r>
          </a:p>
        </p:txBody>
      </p:sp>
      <p:sp>
        <p:nvSpPr>
          <p:cNvPr id="5" name="Content Placeholder 4">
            <a:extLst>
              <a:ext uri="{FF2B5EF4-FFF2-40B4-BE49-F238E27FC236}">
                <a16:creationId xmlns:a16="http://schemas.microsoft.com/office/drawing/2014/main" id="{30251B96-62D1-BAB8-0CF3-51D1C3F1FA8B}"/>
              </a:ext>
            </a:extLst>
          </p:cNvPr>
          <p:cNvSpPr>
            <a:spLocks noGrp="1"/>
          </p:cNvSpPr>
          <p:nvPr>
            <p:ph idx="1"/>
          </p:nvPr>
        </p:nvSpPr>
        <p:spPr/>
        <p:txBody>
          <a:bodyPr>
            <a:normAutofit fontScale="70000" lnSpcReduction="20000"/>
          </a:bodyPr>
          <a:lstStyle/>
          <a:p>
            <a:r>
              <a:rPr lang="en-US" dirty="0"/>
              <a:t>MAS Consolidation</a:t>
            </a:r>
          </a:p>
          <a:p>
            <a:r>
              <a:rPr lang="en-US" dirty="0"/>
              <a:t>User experience improvements</a:t>
            </a:r>
          </a:p>
          <a:p>
            <a:pPr lvl="1"/>
            <a:r>
              <a:rPr lang="en-US" dirty="0"/>
              <a:t>Functionality moved to modals (overlays)</a:t>
            </a:r>
          </a:p>
          <a:p>
            <a:pPr lvl="1"/>
            <a:r>
              <a:rPr lang="en-US" dirty="0"/>
              <a:t>Redesigned flow</a:t>
            </a:r>
          </a:p>
          <a:p>
            <a:pPr lvl="1"/>
            <a:r>
              <a:rPr lang="en-US" dirty="0"/>
              <a:t>Pages with print optimized styling</a:t>
            </a:r>
          </a:p>
          <a:p>
            <a:r>
              <a:rPr lang="en-US" dirty="0"/>
              <a:t>PO creation enhancement</a:t>
            </a:r>
          </a:p>
          <a:p>
            <a:r>
              <a:rPr lang="en-US" dirty="0"/>
              <a:t>Streamlined PIV/CAC card registration</a:t>
            </a:r>
          </a:p>
          <a:p>
            <a:r>
              <a:rPr lang="en-US" dirty="0"/>
              <a:t>Bulk upload of line items to an RFQ</a:t>
            </a:r>
          </a:p>
          <a:p>
            <a:r>
              <a:rPr lang="en-US" dirty="0"/>
              <a:t>No quote reason for </a:t>
            </a:r>
            <a:r>
              <a:rPr lang="en-US" dirty="0" err="1"/>
              <a:t>eBuy</a:t>
            </a:r>
            <a:r>
              <a:rPr lang="en-US" dirty="0"/>
              <a:t> Contractors</a:t>
            </a:r>
          </a:p>
          <a:p>
            <a:r>
              <a:rPr lang="en-US"/>
              <a:t>Interim “</a:t>
            </a:r>
            <a:r>
              <a:rPr lang="en-US" dirty="0"/>
              <a:t>Interested” RFQ response</a:t>
            </a:r>
          </a:p>
        </p:txBody>
      </p:sp>
    </p:spTree>
    <p:extLst>
      <p:ext uri="{BB962C8B-B14F-4D97-AF65-F5344CB8AC3E}">
        <p14:creationId xmlns:p14="http://schemas.microsoft.com/office/powerpoint/2010/main" val="27004176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C793B09-D553-F395-6366-702D6B0D0EC1}"/>
              </a:ext>
            </a:extLst>
          </p:cNvPr>
          <p:cNvSpPr>
            <a:spLocks noGrp="1"/>
          </p:cNvSpPr>
          <p:nvPr>
            <p:ph type="title"/>
          </p:nvPr>
        </p:nvSpPr>
        <p:spPr>
          <a:xfrm>
            <a:off x="222738" y="-22222"/>
            <a:ext cx="8229600" cy="602913"/>
          </a:xfrm>
        </p:spPr>
        <p:txBody>
          <a:bodyPr anchor="ctr">
            <a:normAutofit/>
          </a:bodyPr>
          <a:lstStyle/>
          <a:p>
            <a:pPr>
              <a:lnSpc>
                <a:spcPct val="90000"/>
              </a:lnSpc>
            </a:pPr>
            <a:r>
              <a:rPr lang="en-US" sz="2400" dirty="0"/>
              <a:t>Prepare an RFQ Screen</a:t>
            </a:r>
          </a:p>
        </p:txBody>
      </p:sp>
      <p:pic>
        <p:nvPicPr>
          <p:cNvPr id="2" name="Google Shape;499;p90" descr="Graphical user interface, text, application, email&#10;&#10;Description automatically generated">
            <a:extLst>
              <a:ext uri="{FF2B5EF4-FFF2-40B4-BE49-F238E27FC236}">
                <a16:creationId xmlns:a16="http://schemas.microsoft.com/office/drawing/2014/main" id="{4C7F687E-5C93-B532-EBF6-AC2E3ADBC038}"/>
              </a:ext>
            </a:extLst>
          </p:cNvPr>
          <p:cNvPicPr preferRelativeResize="0"/>
          <p:nvPr/>
        </p:nvPicPr>
        <p:blipFill>
          <a:blip r:embed="rId3"/>
          <a:stretch>
            <a:fillRect/>
          </a:stretch>
        </p:blipFill>
        <p:spPr>
          <a:xfrm>
            <a:off x="1108254" y="874514"/>
            <a:ext cx="6927492" cy="3394472"/>
          </a:xfrm>
          <a:prstGeom prst="rect">
            <a:avLst/>
          </a:prstGeom>
          <a:noFill/>
          <a:ln>
            <a:noFill/>
          </a:ln>
        </p:spPr>
      </p:pic>
    </p:spTree>
    <p:extLst>
      <p:ext uri="{BB962C8B-B14F-4D97-AF65-F5344CB8AC3E}">
        <p14:creationId xmlns:p14="http://schemas.microsoft.com/office/powerpoint/2010/main" val="42794814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69FA54F-0BEF-F49A-96B3-D369FC1374F3}"/>
              </a:ext>
            </a:extLst>
          </p:cNvPr>
          <p:cNvSpPr>
            <a:spLocks noGrp="1"/>
          </p:cNvSpPr>
          <p:nvPr>
            <p:ph type="title"/>
          </p:nvPr>
        </p:nvSpPr>
        <p:spPr>
          <a:xfrm>
            <a:off x="222738" y="-22222"/>
            <a:ext cx="8229600" cy="602913"/>
          </a:xfrm>
        </p:spPr>
        <p:txBody>
          <a:bodyPr anchor="ctr">
            <a:normAutofit/>
          </a:bodyPr>
          <a:lstStyle/>
          <a:p>
            <a:pPr>
              <a:lnSpc>
                <a:spcPct val="90000"/>
              </a:lnSpc>
            </a:pPr>
            <a:r>
              <a:rPr lang="en-US" sz="2400" dirty="0"/>
              <a:t>Prepare an RFQ Screen</a:t>
            </a:r>
          </a:p>
        </p:txBody>
      </p:sp>
      <p:pic>
        <p:nvPicPr>
          <p:cNvPr id="4" name="Google Shape;505;p91" descr="Screenshot of GSA eBuy Prepare an RFQ Screen">
            <a:extLst>
              <a:ext uri="{FF2B5EF4-FFF2-40B4-BE49-F238E27FC236}">
                <a16:creationId xmlns:a16="http://schemas.microsoft.com/office/drawing/2014/main" id="{89B461D4-F096-D87F-E3E8-502AC3CBC3D0}"/>
              </a:ext>
            </a:extLst>
          </p:cNvPr>
          <p:cNvPicPr preferRelativeResize="0"/>
          <p:nvPr/>
        </p:nvPicPr>
        <p:blipFill>
          <a:blip r:embed="rId3">
            <a:alphaModFix/>
          </a:blip>
          <a:stretch>
            <a:fillRect/>
          </a:stretch>
        </p:blipFill>
        <p:spPr>
          <a:xfrm>
            <a:off x="924201" y="386862"/>
            <a:ext cx="7295598" cy="4704891"/>
          </a:xfrm>
          <a:prstGeom prst="rect">
            <a:avLst/>
          </a:prstGeom>
          <a:noFill/>
          <a:ln>
            <a:noFill/>
          </a:ln>
        </p:spPr>
      </p:pic>
    </p:spTree>
    <p:extLst>
      <p:ext uri="{BB962C8B-B14F-4D97-AF65-F5344CB8AC3E}">
        <p14:creationId xmlns:p14="http://schemas.microsoft.com/office/powerpoint/2010/main" val="39112708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8C72CB2-17DF-B977-89FD-D459AAF18AE0}"/>
              </a:ext>
            </a:extLst>
          </p:cNvPr>
          <p:cNvSpPr>
            <a:spLocks noGrp="1"/>
          </p:cNvSpPr>
          <p:nvPr>
            <p:ph type="title"/>
          </p:nvPr>
        </p:nvSpPr>
        <p:spPr>
          <a:xfrm>
            <a:off x="222738" y="-22222"/>
            <a:ext cx="8229600" cy="602913"/>
          </a:xfrm>
        </p:spPr>
        <p:txBody>
          <a:bodyPr anchor="ctr">
            <a:normAutofit/>
          </a:bodyPr>
          <a:lstStyle/>
          <a:p>
            <a:pPr>
              <a:lnSpc>
                <a:spcPct val="90000"/>
              </a:lnSpc>
            </a:pPr>
            <a:r>
              <a:rPr lang="en-US" sz="2400" dirty="0"/>
              <a:t>Prepare an RFQ Screen</a:t>
            </a:r>
          </a:p>
        </p:txBody>
      </p:sp>
      <p:pic>
        <p:nvPicPr>
          <p:cNvPr id="2" name="Google Shape;511;p92" descr="Graphical user interface, text, application&#10;&#10;Description automatically generated">
            <a:extLst>
              <a:ext uri="{FF2B5EF4-FFF2-40B4-BE49-F238E27FC236}">
                <a16:creationId xmlns:a16="http://schemas.microsoft.com/office/drawing/2014/main" id="{0445C924-3C42-1347-37E6-FF3E6F40EC7E}"/>
              </a:ext>
            </a:extLst>
          </p:cNvPr>
          <p:cNvPicPr preferRelativeResize="0"/>
          <p:nvPr/>
        </p:nvPicPr>
        <p:blipFill>
          <a:blip r:embed="rId3"/>
          <a:stretch>
            <a:fillRect/>
          </a:stretch>
        </p:blipFill>
        <p:spPr>
          <a:xfrm>
            <a:off x="2006708" y="703065"/>
            <a:ext cx="5130583" cy="3737370"/>
          </a:xfrm>
          <a:prstGeom prst="rect">
            <a:avLst/>
          </a:prstGeom>
          <a:noFill/>
          <a:ln>
            <a:noFill/>
          </a:ln>
        </p:spPr>
      </p:pic>
    </p:spTree>
    <p:extLst>
      <p:ext uri="{BB962C8B-B14F-4D97-AF65-F5344CB8AC3E}">
        <p14:creationId xmlns:p14="http://schemas.microsoft.com/office/powerpoint/2010/main" val="7478944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3953ECF-1C33-D4C7-FBA4-DDE6E41E24A5}"/>
              </a:ext>
            </a:extLst>
          </p:cNvPr>
          <p:cNvSpPr>
            <a:spLocks noGrp="1"/>
          </p:cNvSpPr>
          <p:nvPr>
            <p:ph type="title"/>
          </p:nvPr>
        </p:nvSpPr>
        <p:spPr>
          <a:xfrm>
            <a:off x="222738" y="-22222"/>
            <a:ext cx="8229600" cy="602913"/>
          </a:xfrm>
        </p:spPr>
        <p:txBody>
          <a:bodyPr anchor="ctr">
            <a:normAutofit/>
          </a:bodyPr>
          <a:lstStyle/>
          <a:p>
            <a:pPr>
              <a:lnSpc>
                <a:spcPct val="90000"/>
              </a:lnSpc>
            </a:pPr>
            <a:r>
              <a:rPr lang="en-US" sz="2400" dirty="0"/>
              <a:t>Prepare an RFQ Screen</a:t>
            </a:r>
          </a:p>
        </p:txBody>
      </p:sp>
      <p:pic>
        <p:nvPicPr>
          <p:cNvPr id="4" name="Google Shape;517;p93" descr="Graphical user interface, website&#10;&#10;Description automatically generated">
            <a:extLst>
              <a:ext uri="{FF2B5EF4-FFF2-40B4-BE49-F238E27FC236}">
                <a16:creationId xmlns:a16="http://schemas.microsoft.com/office/drawing/2014/main" id="{84EB51C2-519F-19D7-1FA4-BEAE1F7652C0}"/>
              </a:ext>
            </a:extLst>
          </p:cNvPr>
          <p:cNvPicPr preferRelativeResize="0"/>
          <p:nvPr/>
        </p:nvPicPr>
        <p:blipFill>
          <a:blip r:embed="rId3"/>
          <a:stretch>
            <a:fillRect/>
          </a:stretch>
        </p:blipFill>
        <p:spPr>
          <a:xfrm>
            <a:off x="1537099" y="874514"/>
            <a:ext cx="2800439" cy="3394472"/>
          </a:xfrm>
          <a:prstGeom prst="rect">
            <a:avLst/>
          </a:prstGeom>
          <a:noFill/>
          <a:ln>
            <a:noFill/>
          </a:ln>
        </p:spPr>
      </p:pic>
    </p:spTree>
    <p:extLst>
      <p:ext uri="{BB962C8B-B14F-4D97-AF65-F5344CB8AC3E}">
        <p14:creationId xmlns:p14="http://schemas.microsoft.com/office/powerpoint/2010/main" val="21134522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D627485-D087-B80C-F334-09CB80258F50}"/>
              </a:ext>
            </a:extLst>
          </p:cNvPr>
          <p:cNvSpPr>
            <a:spLocks noGrp="1"/>
          </p:cNvSpPr>
          <p:nvPr>
            <p:ph type="title"/>
          </p:nvPr>
        </p:nvSpPr>
        <p:spPr>
          <a:xfrm>
            <a:off x="222738" y="-22222"/>
            <a:ext cx="8229600" cy="602913"/>
          </a:xfrm>
        </p:spPr>
        <p:txBody>
          <a:bodyPr anchor="ctr">
            <a:normAutofit/>
          </a:bodyPr>
          <a:lstStyle/>
          <a:p>
            <a:pPr>
              <a:lnSpc>
                <a:spcPct val="90000"/>
              </a:lnSpc>
            </a:pPr>
            <a:r>
              <a:rPr lang="en-US" sz="2400" dirty="0"/>
              <a:t>Prepare an RFQ Screen</a:t>
            </a:r>
          </a:p>
        </p:txBody>
      </p:sp>
      <p:pic>
        <p:nvPicPr>
          <p:cNvPr id="4" name="Google Shape;523;p94" descr="Screenshot of Preparing an RFQ Screen">
            <a:extLst>
              <a:ext uri="{FF2B5EF4-FFF2-40B4-BE49-F238E27FC236}">
                <a16:creationId xmlns:a16="http://schemas.microsoft.com/office/drawing/2014/main" id="{560D8FAA-D099-5CEF-3363-821C516F645F}"/>
              </a:ext>
            </a:extLst>
          </p:cNvPr>
          <p:cNvPicPr preferRelativeResize="0"/>
          <p:nvPr/>
        </p:nvPicPr>
        <p:blipFill>
          <a:blip r:embed="rId3">
            <a:alphaModFix/>
          </a:blip>
          <a:stretch>
            <a:fillRect/>
          </a:stretch>
        </p:blipFill>
        <p:spPr>
          <a:xfrm>
            <a:off x="863600" y="421183"/>
            <a:ext cx="7772400" cy="2423617"/>
          </a:xfrm>
          <a:prstGeom prst="rect">
            <a:avLst/>
          </a:prstGeom>
          <a:noFill/>
          <a:ln>
            <a:noFill/>
          </a:ln>
        </p:spPr>
      </p:pic>
      <p:pic>
        <p:nvPicPr>
          <p:cNvPr id="6" name="Google Shape;524;p94" descr="Screenshot of RFQ selection settings screen">
            <a:extLst>
              <a:ext uri="{FF2B5EF4-FFF2-40B4-BE49-F238E27FC236}">
                <a16:creationId xmlns:a16="http://schemas.microsoft.com/office/drawing/2014/main" id="{66C2A4C6-0204-AED2-FE04-46DCBF51BA07}"/>
              </a:ext>
            </a:extLst>
          </p:cNvPr>
          <p:cNvPicPr preferRelativeResize="0"/>
          <p:nvPr/>
        </p:nvPicPr>
        <p:blipFill rotWithShape="1">
          <a:blip r:embed="rId4">
            <a:alphaModFix/>
          </a:blip>
          <a:srcRect b="7498"/>
          <a:stretch/>
        </p:blipFill>
        <p:spPr>
          <a:xfrm>
            <a:off x="1608667" y="2944317"/>
            <a:ext cx="5797831" cy="2146300"/>
          </a:xfrm>
          <a:prstGeom prst="rect">
            <a:avLst/>
          </a:prstGeom>
          <a:noFill/>
          <a:ln>
            <a:noFill/>
          </a:ln>
        </p:spPr>
      </p:pic>
    </p:spTree>
    <p:extLst>
      <p:ext uri="{BB962C8B-B14F-4D97-AF65-F5344CB8AC3E}">
        <p14:creationId xmlns:p14="http://schemas.microsoft.com/office/powerpoint/2010/main" val="5326619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A4585-A1EC-A386-12DD-D5C9FEAADB88}"/>
              </a:ext>
            </a:extLst>
          </p:cNvPr>
          <p:cNvSpPr>
            <a:spLocks noGrp="1"/>
          </p:cNvSpPr>
          <p:nvPr>
            <p:ph type="title"/>
          </p:nvPr>
        </p:nvSpPr>
        <p:spPr>
          <a:xfrm>
            <a:off x="504090" y="155788"/>
            <a:ext cx="8135815" cy="438790"/>
          </a:xfrm>
        </p:spPr>
        <p:txBody>
          <a:bodyPr vert="horz" lIns="91440" tIns="45720" rIns="91440" bIns="45720" rtlCol="0" anchor="ctr">
            <a:normAutofit/>
          </a:bodyPr>
          <a:lstStyle/>
          <a:p>
            <a:pPr>
              <a:lnSpc>
                <a:spcPct val="90000"/>
              </a:lnSpc>
            </a:pPr>
            <a:r>
              <a:rPr lang="en-US" sz="2400" dirty="0"/>
              <a:t>Prepare an RFQ: RFQ Info Section</a:t>
            </a:r>
          </a:p>
        </p:txBody>
      </p:sp>
      <p:pic>
        <p:nvPicPr>
          <p:cNvPr id="6" name="Google Shape;530;p95" descr="Graphical user interface, text, application, email&#10;&#10;Description automatically generated">
            <a:extLst>
              <a:ext uri="{FF2B5EF4-FFF2-40B4-BE49-F238E27FC236}">
                <a16:creationId xmlns:a16="http://schemas.microsoft.com/office/drawing/2014/main" id="{35F87183-5096-D227-7010-1B310788A2F1}"/>
              </a:ext>
            </a:extLst>
          </p:cNvPr>
          <p:cNvPicPr preferRelativeResize="0"/>
          <p:nvPr/>
        </p:nvPicPr>
        <p:blipFill>
          <a:blip r:embed="rId3"/>
          <a:stretch>
            <a:fillRect/>
          </a:stretch>
        </p:blipFill>
        <p:spPr>
          <a:xfrm>
            <a:off x="1880580" y="571132"/>
            <a:ext cx="5382837" cy="4389835"/>
          </a:xfrm>
          <a:prstGeom prst="rect">
            <a:avLst/>
          </a:prstGeom>
          <a:noFill/>
          <a:ln>
            <a:noFill/>
          </a:ln>
        </p:spPr>
      </p:pic>
    </p:spTree>
    <p:extLst>
      <p:ext uri="{BB962C8B-B14F-4D97-AF65-F5344CB8AC3E}">
        <p14:creationId xmlns:p14="http://schemas.microsoft.com/office/powerpoint/2010/main" val="9469738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4F6FC06-91A3-5678-0B5E-D3C31D83C3D3}"/>
              </a:ext>
            </a:extLst>
          </p:cNvPr>
          <p:cNvSpPr>
            <a:spLocks noGrp="1"/>
          </p:cNvSpPr>
          <p:nvPr>
            <p:ph type="title"/>
          </p:nvPr>
        </p:nvSpPr>
        <p:spPr>
          <a:xfrm>
            <a:off x="457200" y="205979"/>
            <a:ext cx="8229600" cy="415344"/>
          </a:xfrm>
        </p:spPr>
        <p:txBody>
          <a:bodyPr vert="horz" lIns="91440" tIns="45720" rIns="91440" bIns="45720" rtlCol="0" anchor="ctr">
            <a:normAutofit fontScale="90000"/>
          </a:bodyPr>
          <a:lstStyle/>
          <a:p>
            <a:pPr>
              <a:lnSpc>
                <a:spcPct val="90000"/>
              </a:lnSpc>
            </a:pPr>
            <a:r>
              <a:rPr lang="en-US" sz="2400" dirty="0"/>
              <a:t>Prepare an RFQ: RFQ Info Section</a:t>
            </a:r>
          </a:p>
        </p:txBody>
      </p:sp>
      <p:pic>
        <p:nvPicPr>
          <p:cNvPr id="5" name="Google Shape;536;p96" descr="Graphical user interface, text, application, email&#10;&#10;Description automatically generated">
            <a:extLst>
              <a:ext uri="{FF2B5EF4-FFF2-40B4-BE49-F238E27FC236}">
                <a16:creationId xmlns:a16="http://schemas.microsoft.com/office/drawing/2014/main" id="{01969F9C-9237-3626-F647-394BC97DE494}"/>
              </a:ext>
            </a:extLst>
          </p:cNvPr>
          <p:cNvPicPr preferRelativeResize="0"/>
          <p:nvPr/>
        </p:nvPicPr>
        <p:blipFill>
          <a:blip r:embed="rId3"/>
          <a:stretch>
            <a:fillRect/>
          </a:stretch>
        </p:blipFill>
        <p:spPr>
          <a:xfrm>
            <a:off x="2273264" y="621323"/>
            <a:ext cx="4597472" cy="4234456"/>
          </a:xfrm>
          <a:prstGeom prst="rect">
            <a:avLst/>
          </a:prstGeom>
          <a:noFill/>
          <a:ln>
            <a:noFill/>
          </a:ln>
        </p:spPr>
      </p:pic>
    </p:spTree>
    <p:extLst>
      <p:ext uri="{BB962C8B-B14F-4D97-AF65-F5344CB8AC3E}">
        <p14:creationId xmlns:p14="http://schemas.microsoft.com/office/powerpoint/2010/main" val="208942891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C63FB4B-5561-8CC8-5259-B244C8124C23}"/>
              </a:ext>
            </a:extLst>
          </p:cNvPr>
          <p:cNvSpPr>
            <a:spLocks noGrp="1"/>
          </p:cNvSpPr>
          <p:nvPr>
            <p:ph type="title"/>
          </p:nvPr>
        </p:nvSpPr>
        <p:spPr>
          <a:xfrm>
            <a:off x="457200" y="205979"/>
            <a:ext cx="8229600" cy="415344"/>
          </a:xfrm>
        </p:spPr>
        <p:txBody>
          <a:bodyPr vert="horz" lIns="91440" tIns="45720" rIns="91440" bIns="45720" rtlCol="0" anchor="ctr">
            <a:normAutofit fontScale="90000"/>
          </a:bodyPr>
          <a:lstStyle/>
          <a:p>
            <a:pPr>
              <a:lnSpc>
                <a:spcPct val="90000"/>
              </a:lnSpc>
            </a:pPr>
            <a:r>
              <a:rPr lang="en-US" sz="2400" dirty="0"/>
              <a:t>Prepare an RFQ: Delivery Options</a:t>
            </a:r>
          </a:p>
        </p:txBody>
      </p:sp>
      <p:pic>
        <p:nvPicPr>
          <p:cNvPr id="2" name="Google Shape;542;p97" descr="Graphical user interface, application&#10;&#10;Description automatically generated">
            <a:extLst>
              <a:ext uri="{FF2B5EF4-FFF2-40B4-BE49-F238E27FC236}">
                <a16:creationId xmlns:a16="http://schemas.microsoft.com/office/drawing/2014/main" id="{8A6FF97C-D0E3-C21F-4BA8-BBB7646CE902}"/>
              </a:ext>
            </a:extLst>
          </p:cNvPr>
          <p:cNvPicPr preferRelativeResize="0"/>
          <p:nvPr/>
        </p:nvPicPr>
        <p:blipFill>
          <a:blip r:embed="rId3"/>
          <a:stretch>
            <a:fillRect/>
          </a:stretch>
        </p:blipFill>
        <p:spPr>
          <a:xfrm>
            <a:off x="1359877" y="621323"/>
            <a:ext cx="6424246" cy="4419784"/>
          </a:xfrm>
          <a:prstGeom prst="rect">
            <a:avLst/>
          </a:prstGeom>
          <a:noFill/>
          <a:ln>
            <a:noFill/>
          </a:ln>
        </p:spPr>
      </p:pic>
    </p:spTree>
    <p:extLst>
      <p:ext uri="{BB962C8B-B14F-4D97-AF65-F5344CB8AC3E}">
        <p14:creationId xmlns:p14="http://schemas.microsoft.com/office/powerpoint/2010/main" val="2598741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602225B-0E3B-1DF8-18F7-92E65D3CBA55}"/>
              </a:ext>
            </a:extLst>
          </p:cNvPr>
          <p:cNvSpPr>
            <a:spLocks noGrp="1"/>
          </p:cNvSpPr>
          <p:nvPr>
            <p:ph type="title"/>
          </p:nvPr>
        </p:nvSpPr>
        <p:spPr>
          <a:xfrm>
            <a:off x="457200" y="205979"/>
            <a:ext cx="8229600" cy="415344"/>
          </a:xfrm>
        </p:spPr>
        <p:txBody>
          <a:bodyPr vert="horz" lIns="91440" tIns="45720" rIns="91440" bIns="45720" rtlCol="0" anchor="ctr">
            <a:normAutofit fontScale="90000"/>
          </a:bodyPr>
          <a:lstStyle/>
          <a:p>
            <a:pPr>
              <a:lnSpc>
                <a:spcPct val="90000"/>
              </a:lnSpc>
            </a:pPr>
            <a:r>
              <a:rPr lang="en-US" sz="2400" dirty="0"/>
              <a:t>Prepare an RFQ: </a:t>
            </a:r>
            <a:br>
              <a:rPr lang="en-US" sz="2400" dirty="0"/>
            </a:br>
            <a:r>
              <a:rPr lang="en-US" sz="2400" dirty="0"/>
              <a:t>Attaching Documents</a:t>
            </a:r>
          </a:p>
        </p:txBody>
      </p:sp>
      <p:pic>
        <p:nvPicPr>
          <p:cNvPr id="4" name="Google Shape;548;p98" descr="Graphical user interface, application, PowerPoint&#10;&#10;Description automatically generated">
            <a:extLst>
              <a:ext uri="{FF2B5EF4-FFF2-40B4-BE49-F238E27FC236}">
                <a16:creationId xmlns:a16="http://schemas.microsoft.com/office/drawing/2014/main" id="{B760ED31-6654-9C85-9EB9-ECA0F8788255}"/>
              </a:ext>
            </a:extLst>
          </p:cNvPr>
          <p:cNvPicPr preferRelativeResize="0"/>
          <p:nvPr/>
        </p:nvPicPr>
        <p:blipFill>
          <a:blip r:embed="rId3"/>
          <a:stretch>
            <a:fillRect/>
          </a:stretch>
        </p:blipFill>
        <p:spPr>
          <a:xfrm>
            <a:off x="1581276" y="874514"/>
            <a:ext cx="5981448" cy="3394472"/>
          </a:xfrm>
          <a:prstGeom prst="rect">
            <a:avLst/>
          </a:prstGeom>
          <a:noFill/>
          <a:ln>
            <a:noFill/>
          </a:ln>
        </p:spPr>
      </p:pic>
    </p:spTree>
    <p:extLst>
      <p:ext uri="{BB962C8B-B14F-4D97-AF65-F5344CB8AC3E}">
        <p14:creationId xmlns:p14="http://schemas.microsoft.com/office/powerpoint/2010/main" val="13349676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2B06C57-637B-E433-53A1-089B602151F6}"/>
              </a:ext>
            </a:extLst>
          </p:cNvPr>
          <p:cNvSpPr>
            <a:spLocks noGrp="1"/>
          </p:cNvSpPr>
          <p:nvPr>
            <p:ph type="title"/>
          </p:nvPr>
        </p:nvSpPr>
        <p:spPr>
          <a:xfrm>
            <a:off x="457200" y="205979"/>
            <a:ext cx="8229600" cy="415344"/>
          </a:xfrm>
        </p:spPr>
        <p:txBody>
          <a:bodyPr vert="horz" lIns="91440" tIns="45720" rIns="91440" bIns="45720" rtlCol="0" anchor="ctr">
            <a:normAutofit fontScale="90000"/>
          </a:bodyPr>
          <a:lstStyle/>
          <a:p>
            <a:pPr>
              <a:lnSpc>
                <a:spcPct val="90000"/>
              </a:lnSpc>
            </a:pPr>
            <a:r>
              <a:rPr lang="en-US" sz="2400" dirty="0"/>
              <a:t>Prepare an RFQ: </a:t>
            </a:r>
            <a:br>
              <a:rPr lang="en-US" sz="2400" dirty="0"/>
            </a:br>
            <a:r>
              <a:rPr lang="en-US" sz="2400" dirty="0"/>
              <a:t>Attaching Documents</a:t>
            </a:r>
          </a:p>
        </p:txBody>
      </p:sp>
      <p:pic>
        <p:nvPicPr>
          <p:cNvPr id="4" name="Google Shape;554;p99" descr="Graphical user interface, application, email&#10;&#10;Description automatically generated">
            <a:extLst>
              <a:ext uri="{FF2B5EF4-FFF2-40B4-BE49-F238E27FC236}">
                <a16:creationId xmlns:a16="http://schemas.microsoft.com/office/drawing/2014/main" id="{1E93A726-8189-2150-478E-7760918B98A2}"/>
              </a:ext>
            </a:extLst>
          </p:cNvPr>
          <p:cNvPicPr preferRelativeResize="0"/>
          <p:nvPr/>
        </p:nvPicPr>
        <p:blipFill rotWithShape="1">
          <a:blip r:embed="rId3"/>
          <a:srcRect t="5834" b="8844"/>
          <a:stretch/>
        </p:blipFill>
        <p:spPr>
          <a:xfrm>
            <a:off x="1294281" y="766396"/>
            <a:ext cx="6555438" cy="3610708"/>
          </a:xfrm>
          <a:prstGeom prst="rect">
            <a:avLst/>
          </a:prstGeom>
          <a:noFill/>
          <a:ln>
            <a:noFill/>
          </a:ln>
        </p:spPr>
      </p:pic>
    </p:spTree>
    <p:extLst>
      <p:ext uri="{BB962C8B-B14F-4D97-AF65-F5344CB8AC3E}">
        <p14:creationId xmlns:p14="http://schemas.microsoft.com/office/powerpoint/2010/main" val="25109404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4AA59-C5E6-E908-A174-7D76B6B80CAD}"/>
              </a:ext>
            </a:extLst>
          </p:cNvPr>
          <p:cNvSpPr>
            <a:spLocks noGrp="1"/>
          </p:cNvSpPr>
          <p:nvPr>
            <p:ph type="title"/>
          </p:nvPr>
        </p:nvSpPr>
        <p:spPr/>
        <p:txBody>
          <a:bodyPr/>
          <a:lstStyle/>
          <a:p>
            <a:r>
              <a:rPr lang="en-US" dirty="0"/>
              <a:t>eBuy Activity in FY 2022</a:t>
            </a:r>
          </a:p>
        </p:txBody>
      </p:sp>
      <p:sp>
        <p:nvSpPr>
          <p:cNvPr id="3" name="Content Placeholder 2">
            <a:extLst>
              <a:ext uri="{FF2B5EF4-FFF2-40B4-BE49-F238E27FC236}">
                <a16:creationId xmlns:a16="http://schemas.microsoft.com/office/drawing/2014/main" id="{D9CF60D0-21B5-D02F-CC96-24F7A026DA49}"/>
              </a:ext>
            </a:extLst>
          </p:cNvPr>
          <p:cNvSpPr>
            <a:spLocks noGrp="1"/>
          </p:cNvSpPr>
          <p:nvPr>
            <p:ph idx="1"/>
          </p:nvPr>
        </p:nvSpPr>
        <p:spPr/>
        <p:txBody>
          <a:bodyPr>
            <a:normAutofit fontScale="92500" lnSpcReduction="20000"/>
          </a:bodyPr>
          <a:lstStyle/>
          <a:p>
            <a:r>
              <a:rPr lang="en-US" dirty="0"/>
              <a:t>~48,833 RFQs representing $20.3B estimated award value.</a:t>
            </a:r>
          </a:p>
          <a:p>
            <a:pPr lvl="1"/>
            <a:r>
              <a:rPr lang="en-US" dirty="0"/>
              <a:t>12,404 RFQs were small business set-asides</a:t>
            </a:r>
          </a:p>
          <a:p>
            <a:pPr lvl="1"/>
            <a:r>
              <a:rPr lang="en-US" dirty="0"/>
              <a:t>Average quotes per RFQ: 3</a:t>
            </a:r>
          </a:p>
          <a:p>
            <a:pPr lvl="1"/>
            <a:r>
              <a:rPr lang="en-US" dirty="0"/>
              <a:t>87 RFQs over $1M in award value (37 in Sept. alone)</a:t>
            </a:r>
          </a:p>
          <a:p>
            <a:r>
              <a:rPr lang="en-US" dirty="0"/>
              <a:t>Top 4 posters: Air Force, Navy, GSA, Army</a:t>
            </a:r>
          </a:p>
          <a:p>
            <a:r>
              <a:rPr lang="en-US" dirty="0"/>
              <a:t>Top 3 commodities: IT (2GIT), Hardware, Furniture</a:t>
            </a:r>
          </a:p>
        </p:txBody>
      </p:sp>
    </p:spTree>
    <p:extLst>
      <p:ext uri="{BB962C8B-B14F-4D97-AF65-F5344CB8AC3E}">
        <p14:creationId xmlns:p14="http://schemas.microsoft.com/office/powerpoint/2010/main" val="322374899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BF63C4F-57D2-7918-63B2-A0BE2B19387C}"/>
              </a:ext>
            </a:extLst>
          </p:cNvPr>
          <p:cNvSpPr>
            <a:spLocks noGrp="1"/>
          </p:cNvSpPr>
          <p:nvPr>
            <p:ph type="title"/>
          </p:nvPr>
        </p:nvSpPr>
        <p:spPr>
          <a:xfrm>
            <a:off x="457200" y="205979"/>
            <a:ext cx="8229600" cy="415344"/>
          </a:xfrm>
        </p:spPr>
        <p:txBody>
          <a:bodyPr vert="horz" lIns="91440" tIns="45720" rIns="91440" bIns="45720" rtlCol="0" anchor="ctr">
            <a:normAutofit fontScale="90000"/>
          </a:bodyPr>
          <a:lstStyle/>
          <a:p>
            <a:pPr>
              <a:lnSpc>
                <a:spcPct val="90000"/>
              </a:lnSpc>
            </a:pPr>
            <a:r>
              <a:rPr lang="en-US" sz="2400" dirty="0"/>
              <a:t>Prepare an RFQ: </a:t>
            </a:r>
            <a:br>
              <a:rPr lang="en-US" sz="2400" dirty="0"/>
            </a:br>
            <a:r>
              <a:rPr lang="en-US" sz="2400" dirty="0"/>
              <a:t>Attaching Documents</a:t>
            </a:r>
          </a:p>
        </p:txBody>
      </p:sp>
      <p:pic>
        <p:nvPicPr>
          <p:cNvPr id="2" name="Google Shape;559;p100" descr="Graphical user interface, application&#10;&#10;Description automatically generated">
            <a:extLst>
              <a:ext uri="{FF2B5EF4-FFF2-40B4-BE49-F238E27FC236}">
                <a16:creationId xmlns:a16="http://schemas.microsoft.com/office/drawing/2014/main" id="{12294DFA-9239-A974-9F7D-5272ADE53D8D}"/>
              </a:ext>
            </a:extLst>
          </p:cNvPr>
          <p:cNvPicPr preferRelativeResize="0"/>
          <p:nvPr/>
        </p:nvPicPr>
        <p:blipFill>
          <a:blip r:embed="rId3"/>
          <a:stretch>
            <a:fillRect/>
          </a:stretch>
        </p:blipFill>
        <p:spPr>
          <a:xfrm>
            <a:off x="1579955" y="827528"/>
            <a:ext cx="5984090" cy="4109993"/>
          </a:xfrm>
          <a:prstGeom prst="rect">
            <a:avLst/>
          </a:prstGeom>
          <a:noFill/>
          <a:ln>
            <a:noFill/>
          </a:ln>
        </p:spPr>
      </p:pic>
    </p:spTree>
    <p:extLst>
      <p:ext uri="{BB962C8B-B14F-4D97-AF65-F5344CB8AC3E}">
        <p14:creationId xmlns:p14="http://schemas.microsoft.com/office/powerpoint/2010/main" val="141956780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A9AD880-F1E5-4500-2E40-2DB29EDE4770}"/>
              </a:ext>
            </a:extLst>
          </p:cNvPr>
          <p:cNvSpPr>
            <a:spLocks noGrp="1"/>
          </p:cNvSpPr>
          <p:nvPr>
            <p:ph type="title"/>
          </p:nvPr>
        </p:nvSpPr>
        <p:spPr>
          <a:xfrm>
            <a:off x="457200" y="205979"/>
            <a:ext cx="8229600" cy="415344"/>
          </a:xfrm>
        </p:spPr>
        <p:txBody>
          <a:bodyPr vert="horz" lIns="91440" tIns="45720" rIns="91440" bIns="45720" rtlCol="0" anchor="ctr">
            <a:normAutofit fontScale="90000"/>
          </a:bodyPr>
          <a:lstStyle/>
          <a:p>
            <a:pPr>
              <a:lnSpc>
                <a:spcPct val="90000"/>
              </a:lnSpc>
            </a:pPr>
            <a:r>
              <a:rPr lang="en-US" sz="2400" dirty="0"/>
              <a:t>Prepare an RFQ: Line Items</a:t>
            </a:r>
          </a:p>
        </p:txBody>
      </p:sp>
      <p:pic>
        <p:nvPicPr>
          <p:cNvPr id="4" name="Google Shape;566;p101" descr="Graphical user interface, application&#10;&#10;Description automatically generated">
            <a:extLst>
              <a:ext uri="{FF2B5EF4-FFF2-40B4-BE49-F238E27FC236}">
                <a16:creationId xmlns:a16="http://schemas.microsoft.com/office/drawing/2014/main" id="{10F5D23D-AC18-5652-9581-0471170D9E91}"/>
              </a:ext>
            </a:extLst>
          </p:cNvPr>
          <p:cNvPicPr preferRelativeResize="0"/>
          <p:nvPr/>
        </p:nvPicPr>
        <p:blipFill>
          <a:blip r:embed="rId3"/>
          <a:stretch>
            <a:fillRect/>
          </a:stretch>
        </p:blipFill>
        <p:spPr>
          <a:xfrm>
            <a:off x="1369705" y="621323"/>
            <a:ext cx="6404589" cy="4316198"/>
          </a:xfrm>
          <a:prstGeom prst="rect">
            <a:avLst/>
          </a:prstGeom>
          <a:noFill/>
          <a:ln>
            <a:noFill/>
          </a:ln>
        </p:spPr>
      </p:pic>
    </p:spTree>
    <p:extLst>
      <p:ext uri="{BB962C8B-B14F-4D97-AF65-F5344CB8AC3E}">
        <p14:creationId xmlns:p14="http://schemas.microsoft.com/office/powerpoint/2010/main" val="228072062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C4DE3F6-88A8-9DDB-010A-41ABCD60A78A}"/>
              </a:ext>
            </a:extLst>
          </p:cNvPr>
          <p:cNvSpPr>
            <a:spLocks noGrp="1"/>
          </p:cNvSpPr>
          <p:nvPr>
            <p:ph type="title"/>
          </p:nvPr>
        </p:nvSpPr>
        <p:spPr>
          <a:xfrm>
            <a:off x="457200" y="205979"/>
            <a:ext cx="8229600" cy="415344"/>
          </a:xfrm>
        </p:spPr>
        <p:txBody>
          <a:bodyPr vert="horz" lIns="91440" tIns="45720" rIns="91440" bIns="45720" rtlCol="0" anchor="ctr">
            <a:normAutofit fontScale="90000"/>
          </a:bodyPr>
          <a:lstStyle/>
          <a:p>
            <a:pPr>
              <a:lnSpc>
                <a:spcPct val="90000"/>
              </a:lnSpc>
            </a:pPr>
            <a:r>
              <a:rPr lang="en-US" sz="2400" dirty="0"/>
              <a:t>Note About GSA Advantage</a:t>
            </a:r>
          </a:p>
        </p:txBody>
      </p:sp>
      <p:pic>
        <p:nvPicPr>
          <p:cNvPr id="2" name="Google Shape;572;p102" descr="Screenshot of GSA Advantage! home page">
            <a:extLst>
              <a:ext uri="{FF2B5EF4-FFF2-40B4-BE49-F238E27FC236}">
                <a16:creationId xmlns:a16="http://schemas.microsoft.com/office/drawing/2014/main" id="{B69E33A8-43E8-20F1-F27D-AF4B7F82F86E}"/>
              </a:ext>
            </a:extLst>
          </p:cNvPr>
          <p:cNvPicPr preferRelativeResize="0"/>
          <p:nvPr/>
        </p:nvPicPr>
        <p:blipFill>
          <a:blip r:embed="rId3">
            <a:alphaModFix/>
          </a:blip>
          <a:stretch>
            <a:fillRect/>
          </a:stretch>
        </p:blipFill>
        <p:spPr>
          <a:xfrm>
            <a:off x="674077" y="517487"/>
            <a:ext cx="7795846" cy="4353612"/>
          </a:xfrm>
          <a:prstGeom prst="rect">
            <a:avLst/>
          </a:prstGeom>
          <a:noFill/>
          <a:ln>
            <a:noFill/>
          </a:ln>
        </p:spPr>
      </p:pic>
    </p:spTree>
    <p:extLst>
      <p:ext uri="{BB962C8B-B14F-4D97-AF65-F5344CB8AC3E}">
        <p14:creationId xmlns:p14="http://schemas.microsoft.com/office/powerpoint/2010/main" val="270375313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E7FE695-F86E-DD7C-8226-A9B38E32FE62}"/>
              </a:ext>
            </a:extLst>
          </p:cNvPr>
          <p:cNvSpPr>
            <a:spLocks noGrp="1"/>
          </p:cNvSpPr>
          <p:nvPr>
            <p:ph type="title"/>
          </p:nvPr>
        </p:nvSpPr>
        <p:spPr>
          <a:xfrm>
            <a:off x="457200" y="205979"/>
            <a:ext cx="8229600" cy="415344"/>
          </a:xfrm>
        </p:spPr>
        <p:txBody>
          <a:bodyPr vert="horz" lIns="91440" tIns="45720" rIns="91440" bIns="45720" rtlCol="0" anchor="ctr">
            <a:normAutofit fontScale="90000"/>
          </a:bodyPr>
          <a:lstStyle/>
          <a:p>
            <a:pPr>
              <a:lnSpc>
                <a:spcPct val="90000"/>
              </a:lnSpc>
            </a:pPr>
            <a:r>
              <a:rPr lang="en-US" sz="2400" dirty="0"/>
              <a:t>Prepare an RFQ: Line Items</a:t>
            </a:r>
          </a:p>
        </p:txBody>
      </p:sp>
      <p:pic>
        <p:nvPicPr>
          <p:cNvPr id="4" name="Google Shape;578;p103" descr="Graphical user interface, application&#10;&#10;Description automatically generated">
            <a:extLst>
              <a:ext uri="{FF2B5EF4-FFF2-40B4-BE49-F238E27FC236}">
                <a16:creationId xmlns:a16="http://schemas.microsoft.com/office/drawing/2014/main" id="{C7601B47-99CB-5547-700B-EC4B5ADD94A9}"/>
              </a:ext>
            </a:extLst>
          </p:cNvPr>
          <p:cNvPicPr preferRelativeResize="0"/>
          <p:nvPr/>
        </p:nvPicPr>
        <p:blipFill>
          <a:blip r:embed="rId3"/>
          <a:stretch>
            <a:fillRect/>
          </a:stretch>
        </p:blipFill>
        <p:spPr>
          <a:xfrm>
            <a:off x="666066" y="795451"/>
            <a:ext cx="7811867" cy="4142070"/>
          </a:xfrm>
          <a:prstGeom prst="rect">
            <a:avLst/>
          </a:prstGeom>
          <a:noFill/>
          <a:ln>
            <a:noFill/>
          </a:ln>
        </p:spPr>
      </p:pic>
    </p:spTree>
    <p:extLst>
      <p:ext uri="{BB962C8B-B14F-4D97-AF65-F5344CB8AC3E}">
        <p14:creationId xmlns:p14="http://schemas.microsoft.com/office/powerpoint/2010/main" val="17880670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633E67B-F37E-49EE-A600-92CFDC4E78D3}"/>
              </a:ext>
            </a:extLst>
          </p:cNvPr>
          <p:cNvSpPr>
            <a:spLocks noGrp="1"/>
          </p:cNvSpPr>
          <p:nvPr>
            <p:ph type="title"/>
          </p:nvPr>
        </p:nvSpPr>
        <p:spPr>
          <a:xfrm>
            <a:off x="457200" y="205979"/>
            <a:ext cx="8229600" cy="415344"/>
          </a:xfrm>
        </p:spPr>
        <p:txBody>
          <a:bodyPr vert="horz" lIns="91440" tIns="45720" rIns="91440" bIns="45720" rtlCol="0" anchor="ctr">
            <a:normAutofit fontScale="90000"/>
          </a:bodyPr>
          <a:lstStyle/>
          <a:p>
            <a:pPr>
              <a:lnSpc>
                <a:spcPct val="90000"/>
              </a:lnSpc>
            </a:pPr>
            <a:r>
              <a:rPr lang="en-US" sz="2400" dirty="0"/>
              <a:t>Prepare an RFQ: Line Items</a:t>
            </a:r>
          </a:p>
        </p:txBody>
      </p:sp>
      <p:pic>
        <p:nvPicPr>
          <p:cNvPr id="4" name="Google Shape;583;p104" descr="Graphical user interface, text, application&#10;&#10;Description automatically generated">
            <a:extLst>
              <a:ext uri="{FF2B5EF4-FFF2-40B4-BE49-F238E27FC236}">
                <a16:creationId xmlns:a16="http://schemas.microsoft.com/office/drawing/2014/main" id="{7B7D69D9-3543-8A6D-A2F3-C071106C9E59}"/>
              </a:ext>
            </a:extLst>
          </p:cNvPr>
          <p:cNvPicPr preferRelativeResize="0"/>
          <p:nvPr/>
        </p:nvPicPr>
        <p:blipFill>
          <a:blip r:embed="rId3"/>
          <a:stretch>
            <a:fillRect/>
          </a:stretch>
        </p:blipFill>
        <p:spPr>
          <a:xfrm>
            <a:off x="908600" y="773723"/>
            <a:ext cx="7326800" cy="3997569"/>
          </a:xfrm>
          <a:prstGeom prst="rect">
            <a:avLst/>
          </a:prstGeom>
          <a:noFill/>
          <a:ln>
            <a:noFill/>
          </a:ln>
        </p:spPr>
      </p:pic>
    </p:spTree>
    <p:extLst>
      <p:ext uri="{BB962C8B-B14F-4D97-AF65-F5344CB8AC3E}">
        <p14:creationId xmlns:p14="http://schemas.microsoft.com/office/powerpoint/2010/main" val="37283853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983032C-FF3F-BD3E-9A59-407D383E6640}"/>
              </a:ext>
            </a:extLst>
          </p:cNvPr>
          <p:cNvSpPr>
            <a:spLocks noGrp="1"/>
          </p:cNvSpPr>
          <p:nvPr>
            <p:ph type="title"/>
          </p:nvPr>
        </p:nvSpPr>
        <p:spPr>
          <a:xfrm>
            <a:off x="457200" y="205979"/>
            <a:ext cx="8229600" cy="415344"/>
          </a:xfrm>
        </p:spPr>
        <p:txBody>
          <a:bodyPr vert="horz" lIns="91440" tIns="45720" rIns="91440" bIns="45720" rtlCol="0" anchor="ctr">
            <a:normAutofit fontScale="90000"/>
          </a:bodyPr>
          <a:lstStyle/>
          <a:p>
            <a:pPr>
              <a:lnSpc>
                <a:spcPct val="90000"/>
              </a:lnSpc>
            </a:pPr>
            <a:r>
              <a:rPr lang="en-US" sz="2400" dirty="0"/>
              <a:t>Prepare an RFQ: Line Items</a:t>
            </a:r>
          </a:p>
        </p:txBody>
      </p:sp>
      <p:pic>
        <p:nvPicPr>
          <p:cNvPr id="2" name="Google Shape;589;p105" descr="Graphical user interface, application&#10;&#10;Description automatically generated">
            <a:extLst>
              <a:ext uri="{FF2B5EF4-FFF2-40B4-BE49-F238E27FC236}">
                <a16:creationId xmlns:a16="http://schemas.microsoft.com/office/drawing/2014/main" id="{A45C1B16-8171-7E25-74C8-5E03E1A54303}"/>
              </a:ext>
            </a:extLst>
          </p:cNvPr>
          <p:cNvPicPr preferRelativeResize="0"/>
          <p:nvPr/>
        </p:nvPicPr>
        <p:blipFill>
          <a:blip r:embed="rId3"/>
          <a:stretch>
            <a:fillRect/>
          </a:stretch>
        </p:blipFill>
        <p:spPr>
          <a:xfrm>
            <a:off x="1108254" y="638116"/>
            <a:ext cx="6927492" cy="3394472"/>
          </a:xfrm>
          <a:prstGeom prst="rect">
            <a:avLst/>
          </a:prstGeom>
          <a:noFill/>
          <a:ln>
            <a:noFill/>
          </a:ln>
        </p:spPr>
      </p:pic>
      <p:pic>
        <p:nvPicPr>
          <p:cNvPr id="6" name="Google Shape;590;p105" descr="Screenshot of GSA eBuy Line Items ">
            <a:extLst>
              <a:ext uri="{FF2B5EF4-FFF2-40B4-BE49-F238E27FC236}">
                <a16:creationId xmlns:a16="http://schemas.microsoft.com/office/drawing/2014/main" id="{50FEC0D7-D678-244A-E6CC-145DD3A6F0AE}"/>
              </a:ext>
            </a:extLst>
          </p:cNvPr>
          <p:cNvPicPr preferRelativeResize="0"/>
          <p:nvPr/>
        </p:nvPicPr>
        <p:blipFill>
          <a:blip r:embed="rId4">
            <a:alphaModFix/>
          </a:blip>
          <a:stretch>
            <a:fillRect/>
          </a:stretch>
        </p:blipFill>
        <p:spPr>
          <a:xfrm>
            <a:off x="2683350" y="4099688"/>
            <a:ext cx="5534025" cy="857250"/>
          </a:xfrm>
          <a:prstGeom prst="rect">
            <a:avLst/>
          </a:prstGeom>
          <a:noFill/>
          <a:ln>
            <a:noFill/>
          </a:ln>
        </p:spPr>
      </p:pic>
      <p:sp>
        <p:nvSpPr>
          <p:cNvPr id="7" name="Google Shape;591;p105">
            <a:extLst>
              <a:ext uri="{FF2B5EF4-FFF2-40B4-BE49-F238E27FC236}">
                <a16:creationId xmlns:a16="http://schemas.microsoft.com/office/drawing/2014/main" id="{25924B19-93A5-77C7-1F44-E85A7F37C69D}"/>
              </a:ext>
            </a:extLst>
          </p:cNvPr>
          <p:cNvSpPr txBox="1"/>
          <p:nvPr/>
        </p:nvSpPr>
        <p:spPr>
          <a:xfrm>
            <a:off x="2683350" y="3832488"/>
            <a:ext cx="3777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dirty="0">
                <a:solidFill>
                  <a:srgbClr val="4C4C4C"/>
                </a:solidFill>
              </a:rPr>
              <a:t>Downloaded spreadsheet template:</a:t>
            </a:r>
            <a:endParaRPr b="1" dirty="0">
              <a:solidFill>
                <a:srgbClr val="4C4C4C"/>
              </a:solidFill>
            </a:endParaRPr>
          </a:p>
        </p:txBody>
      </p:sp>
    </p:spTree>
    <p:extLst>
      <p:ext uri="{BB962C8B-B14F-4D97-AF65-F5344CB8AC3E}">
        <p14:creationId xmlns:p14="http://schemas.microsoft.com/office/powerpoint/2010/main" val="11837779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C5DF4DE-872B-5E98-9AD4-18C4EFBE9B81}"/>
              </a:ext>
            </a:extLst>
          </p:cNvPr>
          <p:cNvSpPr>
            <a:spLocks noGrp="1"/>
          </p:cNvSpPr>
          <p:nvPr>
            <p:ph type="title"/>
          </p:nvPr>
        </p:nvSpPr>
        <p:spPr>
          <a:xfrm>
            <a:off x="457200" y="205979"/>
            <a:ext cx="8229600" cy="415344"/>
          </a:xfrm>
        </p:spPr>
        <p:txBody>
          <a:bodyPr vert="horz" lIns="91440" tIns="45720" rIns="91440" bIns="45720" rtlCol="0" anchor="ctr">
            <a:normAutofit fontScale="90000"/>
          </a:bodyPr>
          <a:lstStyle/>
          <a:p>
            <a:pPr>
              <a:lnSpc>
                <a:spcPct val="90000"/>
              </a:lnSpc>
            </a:pPr>
            <a:r>
              <a:rPr lang="en-US" sz="2400" dirty="0"/>
              <a:t>Prepare an RFQ: Line Items</a:t>
            </a:r>
          </a:p>
        </p:txBody>
      </p:sp>
      <p:pic>
        <p:nvPicPr>
          <p:cNvPr id="4" name="Google Shape;598;p106" descr="Graphical user interface, application, table, Excel&#10;&#10;Description automatically generated">
            <a:extLst>
              <a:ext uri="{FF2B5EF4-FFF2-40B4-BE49-F238E27FC236}">
                <a16:creationId xmlns:a16="http://schemas.microsoft.com/office/drawing/2014/main" id="{408194F2-8076-0A32-05DF-F0CFDA7B81E2}"/>
              </a:ext>
            </a:extLst>
          </p:cNvPr>
          <p:cNvPicPr preferRelativeResize="0"/>
          <p:nvPr/>
        </p:nvPicPr>
        <p:blipFill>
          <a:blip r:embed="rId3"/>
          <a:stretch>
            <a:fillRect/>
          </a:stretch>
        </p:blipFill>
        <p:spPr>
          <a:xfrm>
            <a:off x="886988" y="621323"/>
            <a:ext cx="7370024" cy="4234456"/>
          </a:xfrm>
          <a:prstGeom prst="rect">
            <a:avLst/>
          </a:prstGeom>
          <a:noFill/>
          <a:ln>
            <a:noFill/>
          </a:ln>
        </p:spPr>
      </p:pic>
    </p:spTree>
    <p:extLst>
      <p:ext uri="{BB962C8B-B14F-4D97-AF65-F5344CB8AC3E}">
        <p14:creationId xmlns:p14="http://schemas.microsoft.com/office/powerpoint/2010/main" val="93705229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4E2D574-55F8-D6A6-50EE-AC8187E46F36}"/>
              </a:ext>
            </a:extLst>
          </p:cNvPr>
          <p:cNvSpPr>
            <a:spLocks noGrp="1"/>
          </p:cNvSpPr>
          <p:nvPr>
            <p:ph type="title"/>
          </p:nvPr>
        </p:nvSpPr>
        <p:spPr>
          <a:xfrm>
            <a:off x="457200" y="205979"/>
            <a:ext cx="8229600" cy="415344"/>
          </a:xfrm>
        </p:spPr>
        <p:txBody>
          <a:bodyPr vert="horz" lIns="91440" tIns="45720" rIns="91440" bIns="45720" rtlCol="0" anchor="ctr">
            <a:normAutofit fontScale="90000"/>
          </a:bodyPr>
          <a:lstStyle/>
          <a:p>
            <a:pPr>
              <a:lnSpc>
                <a:spcPct val="90000"/>
              </a:lnSpc>
            </a:pPr>
            <a:r>
              <a:rPr lang="en-US" sz="2400" dirty="0"/>
              <a:t>Prepare an RFQ: Line Items</a:t>
            </a:r>
          </a:p>
        </p:txBody>
      </p:sp>
      <p:pic>
        <p:nvPicPr>
          <p:cNvPr id="2" name="Google Shape;604;p107" descr="Graphical user interface, application, table, Excel&#10;&#10;Description automatically generated">
            <a:extLst>
              <a:ext uri="{FF2B5EF4-FFF2-40B4-BE49-F238E27FC236}">
                <a16:creationId xmlns:a16="http://schemas.microsoft.com/office/drawing/2014/main" id="{314EBA05-2DFD-8D48-1A1E-153B0806E0AF}"/>
              </a:ext>
            </a:extLst>
          </p:cNvPr>
          <p:cNvPicPr preferRelativeResize="0"/>
          <p:nvPr/>
        </p:nvPicPr>
        <p:blipFill>
          <a:blip r:embed="rId3"/>
          <a:stretch>
            <a:fillRect/>
          </a:stretch>
        </p:blipFill>
        <p:spPr>
          <a:xfrm>
            <a:off x="1063214" y="621323"/>
            <a:ext cx="7017572" cy="4316198"/>
          </a:xfrm>
          <a:prstGeom prst="rect">
            <a:avLst/>
          </a:prstGeom>
          <a:noFill/>
          <a:ln>
            <a:noFill/>
          </a:ln>
        </p:spPr>
      </p:pic>
    </p:spTree>
    <p:extLst>
      <p:ext uri="{BB962C8B-B14F-4D97-AF65-F5344CB8AC3E}">
        <p14:creationId xmlns:p14="http://schemas.microsoft.com/office/powerpoint/2010/main" val="671830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A406E2A-6C87-A9B3-DEC0-0B17A3571498}"/>
              </a:ext>
            </a:extLst>
          </p:cNvPr>
          <p:cNvSpPr>
            <a:spLocks noGrp="1"/>
          </p:cNvSpPr>
          <p:nvPr>
            <p:ph type="title"/>
          </p:nvPr>
        </p:nvSpPr>
        <p:spPr>
          <a:xfrm>
            <a:off x="457200" y="205979"/>
            <a:ext cx="8229600" cy="415344"/>
          </a:xfrm>
        </p:spPr>
        <p:txBody>
          <a:bodyPr vert="horz" lIns="91440" tIns="45720" rIns="91440" bIns="45720" rtlCol="0" anchor="ctr">
            <a:normAutofit fontScale="90000"/>
          </a:bodyPr>
          <a:lstStyle/>
          <a:p>
            <a:pPr>
              <a:lnSpc>
                <a:spcPct val="90000"/>
              </a:lnSpc>
            </a:pPr>
            <a:r>
              <a:rPr lang="en-US" sz="2400" dirty="0"/>
              <a:t>Prepare an RFQ: Line Items</a:t>
            </a:r>
          </a:p>
        </p:txBody>
      </p:sp>
      <p:pic>
        <p:nvPicPr>
          <p:cNvPr id="4" name="Google Shape;609;p108" descr="Graphical user interface, text, application&#10;&#10;Description automatically generated">
            <a:extLst>
              <a:ext uri="{FF2B5EF4-FFF2-40B4-BE49-F238E27FC236}">
                <a16:creationId xmlns:a16="http://schemas.microsoft.com/office/drawing/2014/main" id="{15B3FFA1-8E49-CBC3-C7F0-0DF147A6C237}"/>
              </a:ext>
            </a:extLst>
          </p:cNvPr>
          <p:cNvPicPr preferRelativeResize="0"/>
          <p:nvPr/>
        </p:nvPicPr>
        <p:blipFill>
          <a:blip r:embed="rId3"/>
          <a:stretch>
            <a:fillRect/>
          </a:stretch>
        </p:blipFill>
        <p:spPr>
          <a:xfrm>
            <a:off x="593618" y="762000"/>
            <a:ext cx="7956764" cy="4060009"/>
          </a:xfrm>
          <a:prstGeom prst="rect">
            <a:avLst/>
          </a:prstGeom>
          <a:noFill/>
          <a:ln>
            <a:noFill/>
          </a:ln>
        </p:spPr>
      </p:pic>
    </p:spTree>
    <p:extLst>
      <p:ext uri="{BB962C8B-B14F-4D97-AF65-F5344CB8AC3E}">
        <p14:creationId xmlns:p14="http://schemas.microsoft.com/office/powerpoint/2010/main" val="167177795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881C4EC-03BF-7AD1-65DF-D32ABBF618B3}"/>
              </a:ext>
            </a:extLst>
          </p:cNvPr>
          <p:cNvSpPr>
            <a:spLocks noGrp="1"/>
          </p:cNvSpPr>
          <p:nvPr>
            <p:ph type="title"/>
          </p:nvPr>
        </p:nvSpPr>
        <p:spPr>
          <a:xfrm>
            <a:off x="457200" y="205979"/>
            <a:ext cx="8229600" cy="415344"/>
          </a:xfrm>
        </p:spPr>
        <p:txBody>
          <a:bodyPr vert="horz" lIns="91440" tIns="45720" rIns="91440" bIns="45720" rtlCol="0" anchor="ctr">
            <a:normAutofit fontScale="90000"/>
          </a:bodyPr>
          <a:lstStyle/>
          <a:p>
            <a:pPr>
              <a:lnSpc>
                <a:spcPct val="90000"/>
              </a:lnSpc>
            </a:pPr>
            <a:r>
              <a:rPr lang="en-US" sz="2400" dirty="0"/>
              <a:t>Prepare an RFQ: Line Items</a:t>
            </a:r>
          </a:p>
        </p:txBody>
      </p:sp>
      <p:pic>
        <p:nvPicPr>
          <p:cNvPr id="4" name="Google Shape;616;p109" descr="Graphical user interface, text, application&#10;&#10;Description automatically generated">
            <a:extLst>
              <a:ext uri="{FF2B5EF4-FFF2-40B4-BE49-F238E27FC236}">
                <a16:creationId xmlns:a16="http://schemas.microsoft.com/office/drawing/2014/main" id="{B1195C70-056E-A5CD-3769-71DD2242BB3F}"/>
              </a:ext>
            </a:extLst>
          </p:cNvPr>
          <p:cNvPicPr preferRelativeResize="0"/>
          <p:nvPr/>
        </p:nvPicPr>
        <p:blipFill>
          <a:blip r:embed="rId3"/>
          <a:stretch>
            <a:fillRect/>
          </a:stretch>
        </p:blipFill>
        <p:spPr>
          <a:xfrm>
            <a:off x="1345915" y="621323"/>
            <a:ext cx="6452170" cy="3955394"/>
          </a:xfrm>
          <a:prstGeom prst="rect">
            <a:avLst/>
          </a:prstGeom>
          <a:noFill/>
          <a:ln>
            <a:noFill/>
          </a:ln>
        </p:spPr>
      </p:pic>
    </p:spTree>
    <p:extLst>
      <p:ext uri="{BB962C8B-B14F-4D97-AF65-F5344CB8AC3E}">
        <p14:creationId xmlns:p14="http://schemas.microsoft.com/office/powerpoint/2010/main" val="31270521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7F20F57-5C1C-3DEE-F850-06C072B04540}"/>
              </a:ext>
            </a:extLst>
          </p:cNvPr>
          <p:cNvSpPr>
            <a:spLocks noGrp="1"/>
          </p:cNvSpPr>
          <p:nvPr>
            <p:ph type="title"/>
          </p:nvPr>
        </p:nvSpPr>
        <p:spPr/>
        <p:txBody>
          <a:bodyPr/>
          <a:lstStyle/>
          <a:p>
            <a:r>
              <a:rPr lang="en-US" dirty="0"/>
              <a:t>What do buyers post RFQs for?</a:t>
            </a:r>
          </a:p>
        </p:txBody>
      </p:sp>
      <p:sp>
        <p:nvSpPr>
          <p:cNvPr id="8" name="Content Placeholder 7">
            <a:extLst>
              <a:ext uri="{FF2B5EF4-FFF2-40B4-BE49-F238E27FC236}">
                <a16:creationId xmlns:a16="http://schemas.microsoft.com/office/drawing/2014/main" id="{B97BDB0D-0FBC-E64F-F68F-11E824C0F45B}"/>
              </a:ext>
            </a:extLst>
          </p:cNvPr>
          <p:cNvSpPr>
            <a:spLocks noGrp="1"/>
          </p:cNvSpPr>
          <p:nvPr>
            <p:ph idx="1"/>
          </p:nvPr>
        </p:nvSpPr>
        <p:spPr/>
        <p:txBody>
          <a:bodyPr>
            <a:normAutofit fontScale="70000" lnSpcReduction="20000"/>
          </a:bodyPr>
          <a:lstStyle/>
          <a:p>
            <a:r>
              <a:rPr lang="en-US" dirty="0"/>
              <a:t>Office furniture</a:t>
            </a:r>
          </a:p>
          <a:p>
            <a:r>
              <a:rPr lang="en-US" dirty="0"/>
              <a:t>Flat panel monitors</a:t>
            </a:r>
          </a:p>
          <a:p>
            <a:r>
              <a:rPr lang="en-US" dirty="0"/>
              <a:t>Water treatment services</a:t>
            </a:r>
          </a:p>
          <a:p>
            <a:r>
              <a:rPr lang="en-US" dirty="0"/>
              <a:t>Shredding services</a:t>
            </a:r>
          </a:p>
          <a:p>
            <a:r>
              <a:rPr lang="en-US" dirty="0"/>
              <a:t>Tai chi instructor</a:t>
            </a:r>
          </a:p>
          <a:p>
            <a:r>
              <a:rPr lang="en-US" dirty="0"/>
              <a:t>Crane suspended man basket</a:t>
            </a:r>
          </a:p>
          <a:p>
            <a:r>
              <a:rPr lang="en-US" dirty="0"/>
              <a:t>Screws nails and staples</a:t>
            </a:r>
          </a:p>
          <a:p>
            <a:r>
              <a:rPr lang="en-US" dirty="0"/>
              <a:t>Section 106 Cultural Resource Survey - Native Village of </a:t>
            </a:r>
            <a:r>
              <a:rPr lang="en-US" dirty="0" err="1"/>
              <a:t>Mekoryuk</a:t>
            </a:r>
            <a:r>
              <a:rPr lang="en-US" dirty="0"/>
              <a:t>, Alaska (set-aside, awarded)</a:t>
            </a:r>
          </a:p>
          <a:p>
            <a:r>
              <a:rPr lang="en-US" dirty="0"/>
              <a:t>Theodolite</a:t>
            </a:r>
          </a:p>
        </p:txBody>
      </p:sp>
    </p:spTree>
    <p:extLst>
      <p:ext uri="{BB962C8B-B14F-4D97-AF65-F5344CB8AC3E}">
        <p14:creationId xmlns:p14="http://schemas.microsoft.com/office/powerpoint/2010/main" val="108300312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25EC69B-8A5C-9061-0E80-37B308AC22D9}"/>
              </a:ext>
            </a:extLst>
          </p:cNvPr>
          <p:cNvSpPr>
            <a:spLocks noGrp="1"/>
          </p:cNvSpPr>
          <p:nvPr>
            <p:ph type="title"/>
          </p:nvPr>
        </p:nvSpPr>
        <p:spPr>
          <a:xfrm>
            <a:off x="457200" y="205979"/>
            <a:ext cx="8229600" cy="415344"/>
          </a:xfrm>
        </p:spPr>
        <p:txBody>
          <a:bodyPr vert="horz" lIns="91440" tIns="45720" rIns="91440" bIns="45720" rtlCol="0" anchor="ctr">
            <a:normAutofit fontScale="90000"/>
          </a:bodyPr>
          <a:lstStyle/>
          <a:p>
            <a:pPr>
              <a:lnSpc>
                <a:spcPct val="90000"/>
              </a:lnSpc>
            </a:pPr>
            <a:r>
              <a:rPr lang="en-US" sz="2400" dirty="0"/>
              <a:t>Prepare an RFQ: Line Items</a:t>
            </a:r>
          </a:p>
        </p:txBody>
      </p:sp>
      <p:pic>
        <p:nvPicPr>
          <p:cNvPr id="2" name="Google Shape;622;p110" descr="Graphical user interface, application, table&#10;&#10;Description automatically generated">
            <a:extLst>
              <a:ext uri="{FF2B5EF4-FFF2-40B4-BE49-F238E27FC236}">
                <a16:creationId xmlns:a16="http://schemas.microsoft.com/office/drawing/2014/main" id="{E5872B98-18A8-2B67-F514-AF119B113BCA}"/>
              </a:ext>
            </a:extLst>
          </p:cNvPr>
          <p:cNvPicPr preferRelativeResize="0"/>
          <p:nvPr/>
        </p:nvPicPr>
        <p:blipFill>
          <a:blip r:embed="rId3"/>
          <a:stretch>
            <a:fillRect/>
          </a:stretch>
        </p:blipFill>
        <p:spPr>
          <a:xfrm>
            <a:off x="1717430" y="704255"/>
            <a:ext cx="5709139" cy="4063008"/>
          </a:xfrm>
          <a:prstGeom prst="rect">
            <a:avLst/>
          </a:prstGeom>
          <a:noFill/>
          <a:ln>
            <a:noFill/>
          </a:ln>
        </p:spPr>
      </p:pic>
    </p:spTree>
    <p:extLst>
      <p:ext uri="{BB962C8B-B14F-4D97-AF65-F5344CB8AC3E}">
        <p14:creationId xmlns:p14="http://schemas.microsoft.com/office/powerpoint/2010/main" val="163045964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77E6761-6FF7-2F3A-12AC-F9424575A40D}"/>
              </a:ext>
            </a:extLst>
          </p:cNvPr>
          <p:cNvSpPr>
            <a:spLocks noGrp="1"/>
          </p:cNvSpPr>
          <p:nvPr>
            <p:ph type="title"/>
          </p:nvPr>
        </p:nvSpPr>
        <p:spPr>
          <a:xfrm>
            <a:off x="457200" y="205979"/>
            <a:ext cx="8229600" cy="415344"/>
          </a:xfrm>
        </p:spPr>
        <p:txBody>
          <a:bodyPr vert="horz" lIns="91440" tIns="45720" rIns="91440" bIns="45720" rtlCol="0" anchor="ctr">
            <a:normAutofit fontScale="90000"/>
          </a:bodyPr>
          <a:lstStyle/>
          <a:p>
            <a:pPr>
              <a:lnSpc>
                <a:spcPct val="90000"/>
              </a:lnSpc>
            </a:pPr>
            <a:r>
              <a:rPr lang="en-US" sz="2400" dirty="0"/>
              <a:t>Prepare an RFQ: Shipping Address</a:t>
            </a:r>
          </a:p>
        </p:txBody>
      </p:sp>
      <p:pic>
        <p:nvPicPr>
          <p:cNvPr id="4" name="Google Shape;628;p111" descr="Graphical user interface, application, Word&#10;&#10;Description automatically generated">
            <a:extLst>
              <a:ext uri="{FF2B5EF4-FFF2-40B4-BE49-F238E27FC236}">
                <a16:creationId xmlns:a16="http://schemas.microsoft.com/office/drawing/2014/main" id="{67261D41-F7C6-EFC4-B073-6D3FE279BFB3}"/>
              </a:ext>
            </a:extLst>
          </p:cNvPr>
          <p:cNvPicPr preferRelativeResize="0"/>
          <p:nvPr/>
        </p:nvPicPr>
        <p:blipFill>
          <a:blip r:embed="rId3"/>
          <a:stretch>
            <a:fillRect/>
          </a:stretch>
        </p:blipFill>
        <p:spPr>
          <a:xfrm>
            <a:off x="457200" y="1110996"/>
            <a:ext cx="8229600" cy="2921508"/>
          </a:xfrm>
          <a:prstGeom prst="rect">
            <a:avLst/>
          </a:prstGeom>
          <a:noFill/>
          <a:ln>
            <a:noFill/>
          </a:ln>
        </p:spPr>
      </p:pic>
    </p:spTree>
    <p:extLst>
      <p:ext uri="{BB962C8B-B14F-4D97-AF65-F5344CB8AC3E}">
        <p14:creationId xmlns:p14="http://schemas.microsoft.com/office/powerpoint/2010/main" val="233695855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D7B6AC8-1766-E277-C710-7ED8CBE1CB45}"/>
              </a:ext>
            </a:extLst>
          </p:cNvPr>
          <p:cNvSpPr>
            <a:spLocks noGrp="1"/>
          </p:cNvSpPr>
          <p:nvPr>
            <p:ph type="title"/>
          </p:nvPr>
        </p:nvSpPr>
        <p:spPr>
          <a:xfrm>
            <a:off x="457200" y="205979"/>
            <a:ext cx="8229600" cy="415344"/>
          </a:xfrm>
        </p:spPr>
        <p:txBody>
          <a:bodyPr vert="horz" lIns="91440" tIns="45720" rIns="91440" bIns="45720" rtlCol="0" anchor="ctr">
            <a:normAutofit fontScale="90000"/>
          </a:bodyPr>
          <a:lstStyle/>
          <a:p>
            <a:pPr>
              <a:lnSpc>
                <a:spcPct val="90000"/>
              </a:lnSpc>
            </a:pPr>
            <a:r>
              <a:rPr lang="en-US" sz="2400" dirty="0"/>
              <a:t>Prepare an RFQ: Shipping Address</a:t>
            </a:r>
          </a:p>
        </p:txBody>
      </p:sp>
      <p:pic>
        <p:nvPicPr>
          <p:cNvPr id="2" name="Google Shape;634;p112" descr="Graphical user interface, text, application, email&#10;&#10;Description automatically generated">
            <a:extLst>
              <a:ext uri="{FF2B5EF4-FFF2-40B4-BE49-F238E27FC236}">
                <a16:creationId xmlns:a16="http://schemas.microsoft.com/office/drawing/2014/main" id="{6D15FEFB-969B-4FF3-B6D7-B951AE4E7742}"/>
              </a:ext>
            </a:extLst>
          </p:cNvPr>
          <p:cNvPicPr preferRelativeResize="0"/>
          <p:nvPr/>
        </p:nvPicPr>
        <p:blipFill>
          <a:blip r:embed="rId3"/>
          <a:stretch>
            <a:fillRect/>
          </a:stretch>
        </p:blipFill>
        <p:spPr>
          <a:xfrm>
            <a:off x="1545086" y="676114"/>
            <a:ext cx="6053828" cy="4091149"/>
          </a:xfrm>
          <a:prstGeom prst="rect">
            <a:avLst/>
          </a:prstGeom>
          <a:noFill/>
          <a:ln>
            <a:noFill/>
          </a:ln>
        </p:spPr>
      </p:pic>
    </p:spTree>
    <p:extLst>
      <p:ext uri="{BB962C8B-B14F-4D97-AF65-F5344CB8AC3E}">
        <p14:creationId xmlns:p14="http://schemas.microsoft.com/office/powerpoint/2010/main" val="92272491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73CFCD9-867F-7FEB-66E7-D537D26DC1B5}"/>
              </a:ext>
            </a:extLst>
          </p:cNvPr>
          <p:cNvSpPr>
            <a:spLocks noGrp="1"/>
          </p:cNvSpPr>
          <p:nvPr>
            <p:ph type="title"/>
          </p:nvPr>
        </p:nvSpPr>
        <p:spPr>
          <a:xfrm>
            <a:off x="457200" y="205979"/>
            <a:ext cx="8229600" cy="415344"/>
          </a:xfrm>
        </p:spPr>
        <p:txBody>
          <a:bodyPr vert="horz" lIns="91440" tIns="45720" rIns="91440" bIns="45720" rtlCol="0" anchor="ctr">
            <a:normAutofit fontScale="90000"/>
          </a:bodyPr>
          <a:lstStyle/>
          <a:p>
            <a:pPr>
              <a:lnSpc>
                <a:spcPct val="90000"/>
              </a:lnSpc>
            </a:pPr>
            <a:r>
              <a:rPr lang="en-US" sz="2400" dirty="0"/>
              <a:t>Prepare an RFQ: Submit &amp; RFQ Review</a:t>
            </a:r>
          </a:p>
        </p:txBody>
      </p:sp>
      <p:pic>
        <p:nvPicPr>
          <p:cNvPr id="4" name="Google Shape;639;p113" descr="Graphical user interface, application&#10;&#10;Description automatically generated">
            <a:extLst>
              <a:ext uri="{FF2B5EF4-FFF2-40B4-BE49-F238E27FC236}">
                <a16:creationId xmlns:a16="http://schemas.microsoft.com/office/drawing/2014/main" id="{049B5EA9-7FF4-EE77-CAB0-111172802C26}"/>
              </a:ext>
            </a:extLst>
          </p:cNvPr>
          <p:cNvPicPr preferRelativeResize="0"/>
          <p:nvPr/>
        </p:nvPicPr>
        <p:blipFill>
          <a:blip r:embed="rId3"/>
          <a:stretch>
            <a:fillRect/>
          </a:stretch>
        </p:blipFill>
        <p:spPr>
          <a:xfrm>
            <a:off x="1241558" y="621323"/>
            <a:ext cx="6660883" cy="4273130"/>
          </a:xfrm>
          <a:prstGeom prst="rect">
            <a:avLst/>
          </a:prstGeom>
          <a:noFill/>
          <a:ln>
            <a:noFill/>
          </a:ln>
        </p:spPr>
      </p:pic>
    </p:spTree>
    <p:extLst>
      <p:ext uri="{BB962C8B-B14F-4D97-AF65-F5344CB8AC3E}">
        <p14:creationId xmlns:p14="http://schemas.microsoft.com/office/powerpoint/2010/main" val="306583247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7434922-68A3-A06E-4DA3-7C8F1B9D73C6}"/>
              </a:ext>
            </a:extLst>
          </p:cNvPr>
          <p:cNvSpPr>
            <a:spLocks noGrp="1"/>
          </p:cNvSpPr>
          <p:nvPr>
            <p:ph type="title"/>
          </p:nvPr>
        </p:nvSpPr>
        <p:spPr>
          <a:xfrm>
            <a:off x="457200" y="205979"/>
            <a:ext cx="8229600" cy="415344"/>
          </a:xfrm>
        </p:spPr>
        <p:txBody>
          <a:bodyPr vert="horz" lIns="91440" tIns="45720" rIns="91440" bIns="45720" rtlCol="0" anchor="ctr">
            <a:normAutofit fontScale="90000"/>
          </a:bodyPr>
          <a:lstStyle/>
          <a:p>
            <a:pPr>
              <a:lnSpc>
                <a:spcPct val="90000"/>
              </a:lnSpc>
            </a:pPr>
            <a:r>
              <a:rPr lang="en-US" sz="2400" dirty="0"/>
              <a:t>Prepare an RFQ: Submit &amp; Review RFQ</a:t>
            </a:r>
          </a:p>
        </p:txBody>
      </p:sp>
      <p:pic>
        <p:nvPicPr>
          <p:cNvPr id="4" name="Google Shape;646;p114" descr="Graphical user interface, text, application, email&#10;&#10;Description automatically generated">
            <a:extLst>
              <a:ext uri="{FF2B5EF4-FFF2-40B4-BE49-F238E27FC236}">
                <a16:creationId xmlns:a16="http://schemas.microsoft.com/office/drawing/2014/main" id="{56462024-89FA-C70F-8760-4B16CC168E8C}"/>
              </a:ext>
            </a:extLst>
          </p:cNvPr>
          <p:cNvPicPr preferRelativeResize="0"/>
          <p:nvPr/>
        </p:nvPicPr>
        <p:blipFill>
          <a:blip r:embed="rId3"/>
          <a:stretch>
            <a:fillRect/>
          </a:stretch>
        </p:blipFill>
        <p:spPr>
          <a:xfrm>
            <a:off x="929265" y="699561"/>
            <a:ext cx="7285469" cy="3744378"/>
          </a:xfrm>
          <a:prstGeom prst="rect">
            <a:avLst/>
          </a:prstGeom>
          <a:noFill/>
          <a:ln>
            <a:noFill/>
          </a:ln>
        </p:spPr>
      </p:pic>
    </p:spTree>
    <p:extLst>
      <p:ext uri="{BB962C8B-B14F-4D97-AF65-F5344CB8AC3E}">
        <p14:creationId xmlns:p14="http://schemas.microsoft.com/office/powerpoint/2010/main" val="233835771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B54990-529E-9C7A-1ED9-19A05B573F0F}"/>
              </a:ext>
            </a:extLst>
          </p:cNvPr>
          <p:cNvSpPr>
            <a:spLocks noGrp="1"/>
          </p:cNvSpPr>
          <p:nvPr>
            <p:ph type="title"/>
          </p:nvPr>
        </p:nvSpPr>
        <p:spPr>
          <a:xfrm>
            <a:off x="457200" y="-857250"/>
            <a:ext cx="8229600" cy="857250"/>
          </a:xfrm>
        </p:spPr>
        <p:txBody>
          <a:bodyPr vert="horz" lIns="91440" tIns="45720" rIns="91440" bIns="45720" rtlCol="0" anchor="b">
            <a:normAutofit/>
          </a:bodyPr>
          <a:lstStyle/>
          <a:p>
            <a:r>
              <a:rPr lang="en-US" dirty="0"/>
              <a:t>RFQ Now Live and Visible</a:t>
            </a:r>
          </a:p>
        </p:txBody>
      </p:sp>
      <p:pic>
        <p:nvPicPr>
          <p:cNvPr id="2" name="Google Shape;652;p115" descr="Graphical user interface, text, application, chat or text message, website&#10;&#10;Description automatically generated">
            <a:extLst>
              <a:ext uri="{FF2B5EF4-FFF2-40B4-BE49-F238E27FC236}">
                <a16:creationId xmlns:a16="http://schemas.microsoft.com/office/drawing/2014/main" id="{9D708905-546C-BA49-ADD2-9E8F954C5F8E}"/>
              </a:ext>
            </a:extLst>
          </p:cNvPr>
          <p:cNvPicPr preferRelativeResize="0"/>
          <p:nvPr/>
        </p:nvPicPr>
        <p:blipFill>
          <a:blip r:embed="rId3"/>
          <a:stretch>
            <a:fillRect/>
          </a:stretch>
        </p:blipFill>
        <p:spPr>
          <a:xfrm>
            <a:off x="1108254" y="874514"/>
            <a:ext cx="6927492" cy="3394472"/>
          </a:xfrm>
          <a:prstGeom prst="rect">
            <a:avLst/>
          </a:prstGeom>
          <a:noFill/>
          <a:ln>
            <a:noFill/>
          </a:ln>
        </p:spPr>
      </p:pic>
    </p:spTree>
    <p:extLst>
      <p:ext uri="{BB962C8B-B14F-4D97-AF65-F5344CB8AC3E}">
        <p14:creationId xmlns:p14="http://schemas.microsoft.com/office/powerpoint/2010/main" val="291640302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57;p116">
            <a:extLst>
              <a:ext uri="{FF2B5EF4-FFF2-40B4-BE49-F238E27FC236}">
                <a16:creationId xmlns:a16="http://schemas.microsoft.com/office/drawing/2014/main" id="{F53BDFED-B515-C5D8-1CDE-45C3037E44ED}"/>
              </a:ext>
            </a:extLst>
          </p:cNvPr>
          <p:cNvSpPr txBox="1">
            <a:spLocks noGrp="1"/>
          </p:cNvSpPr>
          <p:nvPr>
            <p:ph type="title"/>
          </p:nvPr>
        </p:nvSpPr>
        <p:spPr>
          <a:xfrm>
            <a:off x="457200" y="2143125"/>
            <a:ext cx="8229600" cy="857250"/>
          </a:xfrm>
          <a:prstGeom prst="rect">
            <a:avLst/>
          </a:prstGeom>
        </p:spPr>
        <p:txBody>
          <a:bodyPr vert="horz" lIns="91440" tIns="45720" rIns="91440" bIns="45720" rtlCol="0" anchor="ctr">
            <a:normAutofit/>
          </a:bodyPr>
          <a:lstStyle/>
          <a:p>
            <a:pPr algn="ctr" defTabSz="457200">
              <a:spcBef>
                <a:spcPct val="0"/>
              </a:spcBef>
            </a:pPr>
            <a:r>
              <a:rPr lang="en-US" sz="4400" kern="1200">
                <a:solidFill>
                  <a:schemeClr val="accent4">
                    <a:lumMod val="75000"/>
                  </a:schemeClr>
                </a:solidFill>
                <a:latin typeface="+mj-lt"/>
                <a:ea typeface="+mj-ea"/>
                <a:cs typeface="+mj-cs"/>
              </a:rPr>
              <a:t>Forward or Modify an RFQ</a:t>
            </a:r>
            <a:endParaRPr lang="en-US" sz="4400" kern="1200" dirty="0">
              <a:solidFill>
                <a:schemeClr val="accent4">
                  <a:lumMod val="75000"/>
                </a:schemeClr>
              </a:solidFill>
              <a:latin typeface="+mj-lt"/>
              <a:ea typeface="+mj-ea"/>
              <a:cs typeface="+mj-cs"/>
            </a:endParaRPr>
          </a:p>
        </p:txBody>
      </p:sp>
    </p:spTree>
    <p:extLst>
      <p:ext uri="{BB962C8B-B14F-4D97-AF65-F5344CB8AC3E}">
        <p14:creationId xmlns:p14="http://schemas.microsoft.com/office/powerpoint/2010/main" val="357139272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63578E1-00B1-03F2-3F77-FD22AB6BB213}"/>
              </a:ext>
            </a:extLst>
          </p:cNvPr>
          <p:cNvSpPr>
            <a:spLocks noGrp="1"/>
          </p:cNvSpPr>
          <p:nvPr>
            <p:ph type="title"/>
          </p:nvPr>
        </p:nvSpPr>
        <p:spPr>
          <a:xfrm>
            <a:off x="457200" y="205979"/>
            <a:ext cx="8229600" cy="415344"/>
          </a:xfrm>
        </p:spPr>
        <p:txBody>
          <a:bodyPr vert="horz" lIns="91440" tIns="45720" rIns="91440" bIns="45720" rtlCol="0" anchor="ctr">
            <a:normAutofit fontScale="90000"/>
          </a:bodyPr>
          <a:lstStyle/>
          <a:p>
            <a:pPr>
              <a:lnSpc>
                <a:spcPct val="90000"/>
              </a:lnSpc>
            </a:pPr>
            <a:r>
              <a:rPr lang="en-US" sz="2400" dirty="0"/>
              <a:t>My RFQs</a:t>
            </a:r>
          </a:p>
        </p:txBody>
      </p:sp>
      <p:pic>
        <p:nvPicPr>
          <p:cNvPr id="2" name="Google Shape;663;p117" descr="Screenshot of GSA eBuy RFQ List">
            <a:extLst>
              <a:ext uri="{FF2B5EF4-FFF2-40B4-BE49-F238E27FC236}">
                <a16:creationId xmlns:a16="http://schemas.microsoft.com/office/drawing/2014/main" id="{9AF8B234-839E-3F50-E104-BFE738A6587F}"/>
              </a:ext>
            </a:extLst>
          </p:cNvPr>
          <p:cNvPicPr preferRelativeResize="0"/>
          <p:nvPr/>
        </p:nvPicPr>
        <p:blipFill>
          <a:blip r:embed="rId3">
            <a:alphaModFix/>
          </a:blip>
          <a:stretch>
            <a:fillRect/>
          </a:stretch>
        </p:blipFill>
        <p:spPr>
          <a:xfrm>
            <a:off x="1243705" y="509398"/>
            <a:ext cx="6656590" cy="4394787"/>
          </a:xfrm>
          <a:prstGeom prst="rect">
            <a:avLst/>
          </a:prstGeom>
          <a:noFill/>
          <a:ln>
            <a:noFill/>
          </a:ln>
        </p:spPr>
      </p:pic>
    </p:spTree>
    <p:extLst>
      <p:ext uri="{BB962C8B-B14F-4D97-AF65-F5344CB8AC3E}">
        <p14:creationId xmlns:p14="http://schemas.microsoft.com/office/powerpoint/2010/main" val="332367704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2EF55BF-2496-4B1D-81E8-F7CD7176AADB}"/>
              </a:ext>
            </a:extLst>
          </p:cNvPr>
          <p:cNvSpPr>
            <a:spLocks noGrp="1"/>
          </p:cNvSpPr>
          <p:nvPr>
            <p:ph type="title"/>
          </p:nvPr>
        </p:nvSpPr>
        <p:spPr>
          <a:xfrm>
            <a:off x="457200" y="205979"/>
            <a:ext cx="8229600" cy="415344"/>
          </a:xfrm>
        </p:spPr>
        <p:txBody>
          <a:bodyPr vert="horz" lIns="91440" tIns="45720" rIns="91440" bIns="45720" rtlCol="0" anchor="ctr">
            <a:normAutofit fontScale="90000"/>
          </a:bodyPr>
          <a:lstStyle/>
          <a:p>
            <a:pPr>
              <a:lnSpc>
                <a:spcPct val="90000"/>
              </a:lnSpc>
            </a:pPr>
            <a:r>
              <a:rPr lang="en-US" sz="2400" dirty="0"/>
              <a:t>RFQs Details Page: Forward an RFQ</a:t>
            </a:r>
          </a:p>
        </p:txBody>
      </p:sp>
      <p:pic>
        <p:nvPicPr>
          <p:cNvPr id="4" name="Google Shape;669;p118" descr="Graphical user interface, text&#10;&#10;Description automatically generated">
            <a:extLst>
              <a:ext uri="{FF2B5EF4-FFF2-40B4-BE49-F238E27FC236}">
                <a16:creationId xmlns:a16="http://schemas.microsoft.com/office/drawing/2014/main" id="{9598F437-2D43-7D6E-77EE-40DFF8A63BFA}"/>
              </a:ext>
            </a:extLst>
          </p:cNvPr>
          <p:cNvPicPr preferRelativeResize="0"/>
          <p:nvPr/>
        </p:nvPicPr>
        <p:blipFill>
          <a:blip r:embed="rId3"/>
          <a:stretch>
            <a:fillRect/>
          </a:stretch>
        </p:blipFill>
        <p:spPr>
          <a:xfrm>
            <a:off x="1559709" y="750277"/>
            <a:ext cx="6024581" cy="4063007"/>
          </a:xfrm>
          <a:prstGeom prst="rect">
            <a:avLst/>
          </a:prstGeom>
          <a:noFill/>
          <a:ln>
            <a:noFill/>
          </a:ln>
        </p:spPr>
      </p:pic>
    </p:spTree>
    <p:extLst>
      <p:ext uri="{BB962C8B-B14F-4D97-AF65-F5344CB8AC3E}">
        <p14:creationId xmlns:p14="http://schemas.microsoft.com/office/powerpoint/2010/main" val="246128912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2C96D7A-9FC5-C7A5-C41F-4DA6C679EDD9}"/>
              </a:ext>
            </a:extLst>
          </p:cNvPr>
          <p:cNvSpPr>
            <a:spLocks noGrp="1"/>
          </p:cNvSpPr>
          <p:nvPr>
            <p:ph type="title"/>
          </p:nvPr>
        </p:nvSpPr>
        <p:spPr>
          <a:xfrm>
            <a:off x="457200" y="205979"/>
            <a:ext cx="8229600" cy="415344"/>
          </a:xfrm>
        </p:spPr>
        <p:txBody>
          <a:bodyPr vert="horz" lIns="91440" tIns="45720" rIns="91440" bIns="45720" rtlCol="0" anchor="ctr">
            <a:normAutofit fontScale="90000"/>
          </a:bodyPr>
          <a:lstStyle/>
          <a:p>
            <a:pPr>
              <a:lnSpc>
                <a:spcPct val="90000"/>
              </a:lnSpc>
            </a:pPr>
            <a:r>
              <a:rPr lang="en-US" sz="2400" dirty="0"/>
              <a:t>RFQs Details Page: Forward an RFQ</a:t>
            </a:r>
          </a:p>
        </p:txBody>
      </p:sp>
      <p:pic>
        <p:nvPicPr>
          <p:cNvPr id="4" name="Google Shape;675;p119" descr="Graphical user interface, text, application, email&#10;&#10;Description automatically generated">
            <a:extLst>
              <a:ext uri="{FF2B5EF4-FFF2-40B4-BE49-F238E27FC236}">
                <a16:creationId xmlns:a16="http://schemas.microsoft.com/office/drawing/2014/main" id="{23FFB52E-53FB-3904-C1D7-064E10717062}"/>
              </a:ext>
            </a:extLst>
          </p:cNvPr>
          <p:cNvPicPr preferRelativeResize="0"/>
          <p:nvPr/>
        </p:nvPicPr>
        <p:blipFill>
          <a:blip r:embed="rId3"/>
          <a:stretch>
            <a:fillRect/>
          </a:stretch>
        </p:blipFill>
        <p:spPr>
          <a:xfrm>
            <a:off x="935127" y="740591"/>
            <a:ext cx="7273746" cy="3662317"/>
          </a:xfrm>
          <a:prstGeom prst="rect">
            <a:avLst/>
          </a:prstGeom>
          <a:noFill/>
          <a:ln>
            <a:noFill/>
          </a:ln>
        </p:spPr>
      </p:pic>
    </p:spTree>
    <p:extLst>
      <p:ext uri="{BB962C8B-B14F-4D97-AF65-F5344CB8AC3E}">
        <p14:creationId xmlns:p14="http://schemas.microsoft.com/office/powerpoint/2010/main" val="40069864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1D742-3B33-4A50-D938-A2DA922E2071}"/>
              </a:ext>
            </a:extLst>
          </p:cNvPr>
          <p:cNvSpPr>
            <a:spLocks noGrp="1"/>
          </p:cNvSpPr>
          <p:nvPr>
            <p:ph type="title"/>
          </p:nvPr>
        </p:nvSpPr>
        <p:spPr>
          <a:xfrm>
            <a:off x="457200" y="2143125"/>
            <a:ext cx="8229600" cy="857250"/>
          </a:xfrm>
        </p:spPr>
        <p:txBody>
          <a:bodyPr>
            <a:normAutofit/>
          </a:bodyPr>
          <a:lstStyle/>
          <a:p>
            <a:r>
              <a:rPr lang="en-US" sz="3200" dirty="0"/>
              <a:t>“New User” Registration, MFA and Login</a:t>
            </a:r>
          </a:p>
        </p:txBody>
      </p:sp>
    </p:spTree>
    <p:extLst>
      <p:ext uri="{BB962C8B-B14F-4D97-AF65-F5344CB8AC3E}">
        <p14:creationId xmlns:p14="http://schemas.microsoft.com/office/powerpoint/2010/main" val="8558356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4A917ED-98FA-7B54-4BC5-763A05270F69}"/>
              </a:ext>
            </a:extLst>
          </p:cNvPr>
          <p:cNvSpPr>
            <a:spLocks noGrp="1"/>
          </p:cNvSpPr>
          <p:nvPr>
            <p:ph type="title"/>
          </p:nvPr>
        </p:nvSpPr>
        <p:spPr>
          <a:xfrm>
            <a:off x="457200" y="205979"/>
            <a:ext cx="8229600" cy="415344"/>
          </a:xfrm>
        </p:spPr>
        <p:txBody>
          <a:bodyPr vert="horz" lIns="91440" tIns="45720" rIns="91440" bIns="45720" rtlCol="0" anchor="ctr">
            <a:normAutofit fontScale="90000"/>
          </a:bodyPr>
          <a:lstStyle/>
          <a:p>
            <a:pPr>
              <a:lnSpc>
                <a:spcPct val="90000"/>
              </a:lnSpc>
            </a:pPr>
            <a:r>
              <a:rPr lang="en-US" sz="2400" dirty="0"/>
              <a:t>RFQs Details Page: Send Q &amp; A’s</a:t>
            </a:r>
          </a:p>
        </p:txBody>
      </p:sp>
      <p:pic>
        <p:nvPicPr>
          <p:cNvPr id="2" name="Google Shape;681;p120" descr="Graphical user interface, text&#10;&#10;Description automatically generated">
            <a:extLst>
              <a:ext uri="{FF2B5EF4-FFF2-40B4-BE49-F238E27FC236}">
                <a16:creationId xmlns:a16="http://schemas.microsoft.com/office/drawing/2014/main" id="{66AC2B96-30C5-AA30-A272-AEA991950C21}"/>
              </a:ext>
            </a:extLst>
          </p:cNvPr>
          <p:cNvPicPr preferRelativeResize="0"/>
          <p:nvPr/>
        </p:nvPicPr>
        <p:blipFill>
          <a:blip r:embed="rId3"/>
          <a:stretch>
            <a:fillRect/>
          </a:stretch>
        </p:blipFill>
        <p:spPr>
          <a:xfrm>
            <a:off x="1433416" y="621323"/>
            <a:ext cx="6277167" cy="4316198"/>
          </a:xfrm>
          <a:prstGeom prst="rect">
            <a:avLst/>
          </a:prstGeom>
          <a:noFill/>
          <a:ln>
            <a:noFill/>
          </a:ln>
        </p:spPr>
      </p:pic>
    </p:spTree>
    <p:extLst>
      <p:ext uri="{BB962C8B-B14F-4D97-AF65-F5344CB8AC3E}">
        <p14:creationId xmlns:p14="http://schemas.microsoft.com/office/powerpoint/2010/main" val="381410578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0471EE7-63C9-6DF0-8F6F-AC56C34B529D}"/>
              </a:ext>
            </a:extLst>
          </p:cNvPr>
          <p:cNvSpPr>
            <a:spLocks noGrp="1"/>
          </p:cNvSpPr>
          <p:nvPr>
            <p:ph type="title"/>
          </p:nvPr>
        </p:nvSpPr>
        <p:spPr>
          <a:xfrm>
            <a:off x="457200" y="205979"/>
            <a:ext cx="8229600" cy="415344"/>
          </a:xfrm>
        </p:spPr>
        <p:txBody>
          <a:bodyPr vert="horz" lIns="91440" tIns="45720" rIns="91440" bIns="45720" rtlCol="0" anchor="ctr">
            <a:normAutofit fontScale="90000"/>
          </a:bodyPr>
          <a:lstStyle/>
          <a:p>
            <a:pPr>
              <a:lnSpc>
                <a:spcPct val="90000"/>
              </a:lnSpc>
            </a:pPr>
            <a:r>
              <a:rPr lang="en-US" sz="2400" dirty="0"/>
              <a:t>RFQs Details Page: Send Q &amp; A’s</a:t>
            </a:r>
          </a:p>
        </p:txBody>
      </p:sp>
      <p:pic>
        <p:nvPicPr>
          <p:cNvPr id="4" name="Google Shape;687;p121" descr="Graphical user interface, application&#10;&#10;Description automatically generated">
            <a:extLst>
              <a:ext uri="{FF2B5EF4-FFF2-40B4-BE49-F238E27FC236}">
                <a16:creationId xmlns:a16="http://schemas.microsoft.com/office/drawing/2014/main" id="{C4392363-A615-C682-468F-EF82D1788EEA}"/>
              </a:ext>
            </a:extLst>
          </p:cNvPr>
          <p:cNvPicPr preferRelativeResize="0"/>
          <p:nvPr/>
        </p:nvPicPr>
        <p:blipFill rotWithShape="1">
          <a:blip r:embed="rId3"/>
          <a:srcRect t="39" b="15783"/>
          <a:stretch/>
        </p:blipFill>
        <p:spPr>
          <a:xfrm>
            <a:off x="457200" y="1200151"/>
            <a:ext cx="8229600" cy="3394472"/>
          </a:xfrm>
          <a:prstGeom prst="rect">
            <a:avLst/>
          </a:prstGeom>
          <a:noFill/>
          <a:ln>
            <a:noFill/>
          </a:ln>
        </p:spPr>
      </p:pic>
    </p:spTree>
    <p:extLst>
      <p:ext uri="{BB962C8B-B14F-4D97-AF65-F5344CB8AC3E}">
        <p14:creationId xmlns:p14="http://schemas.microsoft.com/office/powerpoint/2010/main" val="88338500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81A878F-BB6C-7261-44AE-D19E42618E7A}"/>
              </a:ext>
            </a:extLst>
          </p:cNvPr>
          <p:cNvSpPr>
            <a:spLocks noGrp="1"/>
          </p:cNvSpPr>
          <p:nvPr>
            <p:ph type="title"/>
          </p:nvPr>
        </p:nvSpPr>
        <p:spPr>
          <a:xfrm>
            <a:off x="457200" y="205979"/>
            <a:ext cx="8229600" cy="415344"/>
          </a:xfrm>
        </p:spPr>
        <p:txBody>
          <a:bodyPr vert="horz" lIns="91440" tIns="45720" rIns="91440" bIns="45720" rtlCol="0" anchor="ctr">
            <a:normAutofit fontScale="90000"/>
          </a:bodyPr>
          <a:lstStyle/>
          <a:p>
            <a:pPr>
              <a:lnSpc>
                <a:spcPct val="90000"/>
              </a:lnSpc>
            </a:pPr>
            <a:r>
              <a:rPr lang="en-US" sz="2400" dirty="0"/>
              <a:t>RFQs Details Page: Send Q &amp; A’s</a:t>
            </a:r>
          </a:p>
        </p:txBody>
      </p:sp>
      <p:pic>
        <p:nvPicPr>
          <p:cNvPr id="2" name="Google Shape;693;p122" descr="Graphical user interface, text, application&#10;&#10;Description automatically generated">
            <a:extLst>
              <a:ext uri="{FF2B5EF4-FFF2-40B4-BE49-F238E27FC236}">
                <a16:creationId xmlns:a16="http://schemas.microsoft.com/office/drawing/2014/main" id="{11D00B8E-A2F6-FAC1-7E14-41EC27A6260B}"/>
              </a:ext>
            </a:extLst>
          </p:cNvPr>
          <p:cNvPicPr preferRelativeResize="0"/>
          <p:nvPr/>
        </p:nvPicPr>
        <p:blipFill>
          <a:blip r:embed="rId3"/>
          <a:stretch>
            <a:fillRect/>
          </a:stretch>
        </p:blipFill>
        <p:spPr>
          <a:xfrm>
            <a:off x="870650" y="625375"/>
            <a:ext cx="7402700" cy="3892749"/>
          </a:xfrm>
          <a:prstGeom prst="rect">
            <a:avLst/>
          </a:prstGeom>
          <a:noFill/>
          <a:ln>
            <a:noFill/>
          </a:ln>
        </p:spPr>
      </p:pic>
    </p:spTree>
    <p:extLst>
      <p:ext uri="{BB962C8B-B14F-4D97-AF65-F5344CB8AC3E}">
        <p14:creationId xmlns:p14="http://schemas.microsoft.com/office/powerpoint/2010/main" val="63246849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3A7B884-DFE0-6CE7-A0AF-701A55F6B000}"/>
              </a:ext>
            </a:extLst>
          </p:cNvPr>
          <p:cNvSpPr>
            <a:spLocks noGrp="1"/>
          </p:cNvSpPr>
          <p:nvPr>
            <p:ph type="title"/>
          </p:nvPr>
        </p:nvSpPr>
        <p:spPr>
          <a:xfrm>
            <a:off x="457200" y="205979"/>
            <a:ext cx="8229600" cy="415344"/>
          </a:xfrm>
        </p:spPr>
        <p:txBody>
          <a:bodyPr vert="horz" lIns="91440" tIns="45720" rIns="91440" bIns="45720" rtlCol="0" anchor="ctr">
            <a:normAutofit fontScale="90000"/>
          </a:bodyPr>
          <a:lstStyle/>
          <a:p>
            <a:pPr>
              <a:lnSpc>
                <a:spcPct val="90000"/>
              </a:lnSpc>
            </a:pPr>
            <a:r>
              <a:rPr lang="en-US" sz="2400" dirty="0"/>
              <a:t>RFQs Details Page: Modifying your RFQ</a:t>
            </a:r>
          </a:p>
        </p:txBody>
      </p:sp>
      <p:pic>
        <p:nvPicPr>
          <p:cNvPr id="4" name="Google Shape;699;p123" descr="Graphical user interface, text&#10;&#10;Description automatically generated">
            <a:extLst>
              <a:ext uri="{FF2B5EF4-FFF2-40B4-BE49-F238E27FC236}">
                <a16:creationId xmlns:a16="http://schemas.microsoft.com/office/drawing/2014/main" id="{F8542896-C570-A7D4-7A8C-E03C9A7EA5D5}"/>
              </a:ext>
            </a:extLst>
          </p:cNvPr>
          <p:cNvPicPr preferRelativeResize="0"/>
          <p:nvPr/>
        </p:nvPicPr>
        <p:blipFill>
          <a:blip r:embed="rId3"/>
          <a:stretch>
            <a:fillRect/>
          </a:stretch>
        </p:blipFill>
        <p:spPr>
          <a:xfrm>
            <a:off x="1542125" y="621323"/>
            <a:ext cx="6059750" cy="4063007"/>
          </a:xfrm>
          <a:prstGeom prst="rect">
            <a:avLst/>
          </a:prstGeom>
          <a:noFill/>
          <a:ln>
            <a:noFill/>
          </a:ln>
        </p:spPr>
      </p:pic>
    </p:spTree>
    <p:extLst>
      <p:ext uri="{BB962C8B-B14F-4D97-AF65-F5344CB8AC3E}">
        <p14:creationId xmlns:p14="http://schemas.microsoft.com/office/powerpoint/2010/main" val="135449770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F7DF85C-A50C-1ACE-C944-75DB0249E2CA}"/>
              </a:ext>
            </a:extLst>
          </p:cNvPr>
          <p:cNvSpPr>
            <a:spLocks noGrp="1"/>
          </p:cNvSpPr>
          <p:nvPr>
            <p:ph type="title"/>
          </p:nvPr>
        </p:nvSpPr>
        <p:spPr>
          <a:xfrm>
            <a:off x="457200" y="205979"/>
            <a:ext cx="8229600" cy="415344"/>
          </a:xfrm>
        </p:spPr>
        <p:txBody>
          <a:bodyPr vert="horz" lIns="91440" tIns="45720" rIns="91440" bIns="45720" rtlCol="0" anchor="ctr">
            <a:normAutofit fontScale="90000"/>
          </a:bodyPr>
          <a:lstStyle/>
          <a:p>
            <a:pPr>
              <a:lnSpc>
                <a:spcPct val="90000"/>
              </a:lnSpc>
            </a:pPr>
            <a:r>
              <a:rPr lang="en-US" sz="2400" dirty="0"/>
              <a:t>RFQs Details Page: Modifying your RFQ</a:t>
            </a:r>
          </a:p>
        </p:txBody>
      </p:sp>
      <p:pic>
        <p:nvPicPr>
          <p:cNvPr id="4" name="Google Shape;705;p124" descr="Graphical user interface, text, application&#10;&#10;Description automatically generated">
            <a:extLst>
              <a:ext uri="{FF2B5EF4-FFF2-40B4-BE49-F238E27FC236}">
                <a16:creationId xmlns:a16="http://schemas.microsoft.com/office/drawing/2014/main" id="{0DB11D08-A25D-2976-D7D9-B1093CA028EB}"/>
              </a:ext>
            </a:extLst>
          </p:cNvPr>
          <p:cNvPicPr preferRelativeResize="0"/>
          <p:nvPr/>
        </p:nvPicPr>
        <p:blipFill>
          <a:blip r:embed="rId3"/>
          <a:stretch>
            <a:fillRect/>
          </a:stretch>
        </p:blipFill>
        <p:spPr>
          <a:xfrm>
            <a:off x="647755" y="874514"/>
            <a:ext cx="7848490" cy="3394472"/>
          </a:xfrm>
          <a:prstGeom prst="rect">
            <a:avLst/>
          </a:prstGeom>
          <a:noFill/>
          <a:ln>
            <a:noFill/>
          </a:ln>
        </p:spPr>
      </p:pic>
    </p:spTree>
    <p:extLst>
      <p:ext uri="{BB962C8B-B14F-4D97-AF65-F5344CB8AC3E}">
        <p14:creationId xmlns:p14="http://schemas.microsoft.com/office/powerpoint/2010/main" val="191367907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EFE67D5-7F1F-E534-46C3-E664DAEFE606}"/>
              </a:ext>
            </a:extLst>
          </p:cNvPr>
          <p:cNvSpPr>
            <a:spLocks noGrp="1"/>
          </p:cNvSpPr>
          <p:nvPr>
            <p:ph type="title"/>
          </p:nvPr>
        </p:nvSpPr>
        <p:spPr>
          <a:xfrm>
            <a:off x="457200" y="205979"/>
            <a:ext cx="8229600" cy="415344"/>
          </a:xfrm>
        </p:spPr>
        <p:txBody>
          <a:bodyPr vert="horz" lIns="91440" tIns="45720" rIns="91440" bIns="45720" rtlCol="0" anchor="ctr">
            <a:normAutofit fontScale="90000"/>
          </a:bodyPr>
          <a:lstStyle/>
          <a:p>
            <a:pPr>
              <a:lnSpc>
                <a:spcPct val="90000"/>
              </a:lnSpc>
            </a:pPr>
            <a:r>
              <a:rPr lang="en-US" sz="2400" dirty="0"/>
              <a:t>RFQs Details Page: Modifying your RFQ</a:t>
            </a:r>
          </a:p>
        </p:txBody>
      </p:sp>
      <p:pic>
        <p:nvPicPr>
          <p:cNvPr id="2" name="Google Shape;711;p125" descr="Graphical user interface, text, application, email&#10;&#10;Description automatically generated">
            <a:extLst>
              <a:ext uri="{FF2B5EF4-FFF2-40B4-BE49-F238E27FC236}">
                <a16:creationId xmlns:a16="http://schemas.microsoft.com/office/drawing/2014/main" id="{908F0043-0B89-5CAC-7924-5E4C9221AA7B}"/>
              </a:ext>
            </a:extLst>
          </p:cNvPr>
          <p:cNvPicPr preferRelativeResize="0"/>
          <p:nvPr/>
        </p:nvPicPr>
        <p:blipFill>
          <a:blip r:embed="rId3"/>
          <a:stretch>
            <a:fillRect/>
          </a:stretch>
        </p:blipFill>
        <p:spPr>
          <a:xfrm>
            <a:off x="935127" y="681976"/>
            <a:ext cx="7273746" cy="3779548"/>
          </a:xfrm>
          <a:prstGeom prst="rect">
            <a:avLst/>
          </a:prstGeom>
          <a:noFill/>
          <a:ln>
            <a:noFill/>
          </a:ln>
        </p:spPr>
      </p:pic>
    </p:spTree>
    <p:extLst>
      <p:ext uri="{BB962C8B-B14F-4D97-AF65-F5344CB8AC3E}">
        <p14:creationId xmlns:p14="http://schemas.microsoft.com/office/powerpoint/2010/main" val="86131165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0F286-ADE4-E73F-3173-529DA765FBB8}"/>
              </a:ext>
            </a:extLst>
          </p:cNvPr>
          <p:cNvSpPr>
            <a:spLocks noGrp="1"/>
          </p:cNvSpPr>
          <p:nvPr>
            <p:ph type="title"/>
          </p:nvPr>
        </p:nvSpPr>
        <p:spPr>
          <a:xfrm>
            <a:off x="457200" y="-857250"/>
            <a:ext cx="8229600" cy="857250"/>
          </a:xfrm>
        </p:spPr>
        <p:txBody>
          <a:bodyPr vert="horz" lIns="91440" tIns="45720" rIns="91440" bIns="45720" rtlCol="0" anchor="b">
            <a:normAutofit/>
          </a:bodyPr>
          <a:lstStyle/>
          <a:p>
            <a:r>
              <a:rPr lang="en-US" dirty="0"/>
              <a:t>Notice of Modification Successful</a:t>
            </a:r>
          </a:p>
        </p:txBody>
      </p:sp>
      <p:pic>
        <p:nvPicPr>
          <p:cNvPr id="4" name="Google Shape;716;p126" descr="Graphical user interface, text, application&#10;&#10;Description automatically generated">
            <a:extLst>
              <a:ext uri="{FF2B5EF4-FFF2-40B4-BE49-F238E27FC236}">
                <a16:creationId xmlns:a16="http://schemas.microsoft.com/office/drawing/2014/main" id="{71238E68-0F18-0231-1A10-1DDECB0E357B}"/>
              </a:ext>
            </a:extLst>
          </p:cNvPr>
          <p:cNvPicPr preferRelativeResize="0"/>
          <p:nvPr/>
        </p:nvPicPr>
        <p:blipFill rotWithShape="1">
          <a:blip r:embed="rId3"/>
          <a:srcRect t="1915" b="13907"/>
          <a:stretch/>
        </p:blipFill>
        <p:spPr>
          <a:xfrm>
            <a:off x="457200" y="1200151"/>
            <a:ext cx="8229600" cy="3394472"/>
          </a:xfrm>
          <a:prstGeom prst="rect">
            <a:avLst/>
          </a:prstGeom>
          <a:noFill/>
          <a:ln>
            <a:noFill/>
          </a:ln>
        </p:spPr>
      </p:pic>
    </p:spTree>
    <p:extLst>
      <p:ext uri="{BB962C8B-B14F-4D97-AF65-F5344CB8AC3E}">
        <p14:creationId xmlns:p14="http://schemas.microsoft.com/office/powerpoint/2010/main" val="67382593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7F20F57-5C1C-3DEE-F850-06C072B04540}"/>
              </a:ext>
            </a:extLst>
          </p:cNvPr>
          <p:cNvSpPr>
            <a:spLocks noGrp="1"/>
          </p:cNvSpPr>
          <p:nvPr>
            <p:ph type="title"/>
          </p:nvPr>
        </p:nvSpPr>
        <p:spPr>
          <a:xfrm>
            <a:off x="457200" y="2143125"/>
            <a:ext cx="8229600" cy="857250"/>
          </a:xfrm>
        </p:spPr>
        <p:txBody>
          <a:bodyPr/>
          <a:lstStyle/>
          <a:p>
            <a:r>
              <a:rPr lang="en-US" dirty="0"/>
              <a:t>Identifying Vendors Notified</a:t>
            </a:r>
          </a:p>
        </p:txBody>
      </p:sp>
    </p:spTree>
    <p:extLst>
      <p:ext uri="{BB962C8B-B14F-4D97-AF65-F5344CB8AC3E}">
        <p14:creationId xmlns:p14="http://schemas.microsoft.com/office/powerpoint/2010/main" val="297819913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65BFB3F-4E69-B664-6358-B9302453F96F}"/>
              </a:ext>
            </a:extLst>
          </p:cNvPr>
          <p:cNvSpPr>
            <a:spLocks noGrp="1"/>
          </p:cNvSpPr>
          <p:nvPr>
            <p:ph type="title"/>
          </p:nvPr>
        </p:nvSpPr>
        <p:spPr>
          <a:xfrm>
            <a:off x="457200" y="205979"/>
            <a:ext cx="8229600" cy="415344"/>
          </a:xfrm>
        </p:spPr>
        <p:txBody>
          <a:bodyPr vert="horz" lIns="91440" tIns="45720" rIns="91440" bIns="45720" rtlCol="0" anchor="ctr">
            <a:normAutofit fontScale="90000"/>
          </a:bodyPr>
          <a:lstStyle/>
          <a:p>
            <a:pPr>
              <a:lnSpc>
                <a:spcPct val="90000"/>
              </a:lnSpc>
            </a:pPr>
            <a:r>
              <a:rPr lang="en-US" sz="2400" dirty="0"/>
              <a:t>RFQs Details Page: Identifying Vendors Notified</a:t>
            </a:r>
          </a:p>
        </p:txBody>
      </p:sp>
      <p:pic>
        <p:nvPicPr>
          <p:cNvPr id="4" name="Google Shape;727;p128" descr="Screenshot of GSA eBuy RFQ List">
            <a:extLst>
              <a:ext uri="{FF2B5EF4-FFF2-40B4-BE49-F238E27FC236}">
                <a16:creationId xmlns:a16="http://schemas.microsoft.com/office/drawing/2014/main" id="{654D881B-B342-5A64-0C55-BA9FE1DD3220}"/>
              </a:ext>
            </a:extLst>
          </p:cNvPr>
          <p:cNvPicPr preferRelativeResize="0"/>
          <p:nvPr/>
        </p:nvPicPr>
        <p:blipFill>
          <a:blip r:embed="rId3">
            <a:alphaModFix/>
          </a:blip>
          <a:stretch>
            <a:fillRect/>
          </a:stretch>
        </p:blipFill>
        <p:spPr>
          <a:xfrm>
            <a:off x="1352765" y="613172"/>
            <a:ext cx="6438469" cy="4324349"/>
          </a:xfrm>
          <a:prstGeom prst="rect">
            <a:avLst/>
          </a:prstGeom>
          <a:noFill/>
          <a:ln>
            <a:noFill/>
          </a:ln>
        </p:spPr>
      </p:pic>
    </p:spTree>
    <p:extLst>
      <p:ext uri="{BB962C8B-B14F-4D97-AF65-F5344CB8AC3E}">
        <p14:creationId xmlns:p14="http://schemas.microsoft.com/office/powerpoint/2010/main" val="293986347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04DFD66-F98B-D8C2-B22D-2209FE24CF05}"/>
              </a:ext>
            </a:extLst>
          </p:cNvPr>
          <p:cNvSpPr>
            <a:spLocks noGrp="1"/>
          </p:cNvSpPr>
          <p:nvPr>
            <p:ph type="title"/>
          </p:nvPr>
        </p:nvSpPr>
        <p:spPr>
          <a:xfrm>
            <a:off x="457200" y="205979"/>
            <a:ext cx="8229600" cy="415344"/>
          </a:xfrm>
        </p:spPr>
        <p:txBody>
          <a:bodyPr vert="horz" lIns="91440" tIns="45720" rIns="91440" bIns="45720" rtlCol="0" anchor="ctr">
            <a:normAutofit fontScale="90000"/>
          </a:bodyPr>
          <a:lstStyle/>
          <a:p>
            <a:pPr>
              <a:lnSpc>
                <a:spcPct val="90000"/>
              </a:lnSpc>
            </a:pPr>
            <a:r>
              <a:rPr lang="en-US" sz="2400" dirty="0"/>
              <a:t>RFQs Details Page: Identifying Vendors Notified</a:t>
            </a:r>
          </a:p>
        </p:txBody>
      </p:sp>
      <p:pic>
        <p:nvPicPr>
          <p:cNvPr id="4" name="Google Shape;733;p129" descr="Graphical user interface, text&#10;&#10;Description automatically generated">
            <a:extLst>
              <a:ext uri="{FF2B5EF4-FFF2-40B4-BE49-F238E27FC236}">
                <a16:creationId xmlns:a16="http://schemas.microsoft.com/office/drawing/2014/main" id="{FD5A53F0-CC8A-5D42-65C0-A382EDABA0B3}"/>
              </a:ext>
            </a:extLst>
          </p:cNvPr>
          <p:cNvPicPr preferRelativeResize="0"/>
          <p:nvPr/>
        </p:nvPicPr>
        <p:blipFill>
          <a:blip r:embed="rId3"/>
          <a:stretch>
            <a:fillRect/>
          </a:stretch>
        </p:blipFill>
        <p:spPr>
          <a:xfrm>
            <a:off x="1565301" y="621323"/>
            <a:ext cx="6013398" cy="4171378"/>
          </a:xfrm>
          <a:prstGeom prst="rect">
            <a:avLst/>
          </a:prstGeom>
          <a:noFill/>
          <a:ln>
            <a:noFill/>
          </a:ln>
        </p:spPr>
      </p:pic>
    </p:spTree>
    <p:extLst>
      <p:ext uri="{BB962C8B-B14F-4D97-AF65-F5344CB8AC3E}">
        <p14:creationId xmlns:p14="http://schemas.microsoft.com/office/powerpoint/2010/main" val="3024888631"/>
      </p:ext>
    </p:extLst>
  </p:cSld>
  <p:clrMapOvr>
    <a:masterClrMapping/>
  </p:clrMapOvr>
</p:sld>
</file>

<file path=ppt/theme/theme1.xml><?xml version="1.0" encoding="utf-8"?>
<a:theme xmlns:a="http://schemas.openxmlformats.org/drawingml/2006/main" name="Office Theme">
  <a:themeElements>
    <a:clrScheme name="GSA SmartPay">
      <a:dk1>
        <a:srgbClr val="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C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12746</TotalTime>
  <Words>9885</Words>
  <Application>Microsoft Office PowerPoint</Application>
  <PresentationFormat>On-screen Show (16:9)</PresentationFormat>
  <Paragraphs>664</Paragraphs>
  <Slides>149</Slides>
  <Notes>149</Notes>
  <HiddenSlides>5</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149</vt:i4>
      </vt:variant>
    </vt:vector>
  </HeadingPairs>
  <TitlesOfParts>
    <vt:vector size="153" baseType="lpstr">
      <vt:lpstr>Arial</vt:lpstr>
      <vt:lpstr>Arial Bold</vt:lpstr>
      <vt:lpstr>Calibri</vt:lpstr>
      <vt:lpstr>Office Theme</vt:lpstr>
      <vt:lpstr>Getting the Most Out of GSA eBuy &amp; eBuy Open  Doug DuBois  </vt:lpstr>
      <vt:lpstr>Learning Objectives</vt:lpstr>
      <vt:lpstr>Agenda Topics</vt:lpstr>
      <vt:lpstr>What is eBuy?</vt:lpstr>
      <vt:lpstr>What is eBuy used for?</vt:lpstr>
      <vt:lpstr>What is new in eBuy?</vt:lpstr>
      <vt:lpstr>eBuy Activity in FY 2022</vt:lpstr>
      <vt:lpstr>What do buyers post RFQs for?</vt:lpstr>
      <vt:lpstr>“New User” Registration, MFA and Login</vt:lpstr>
      <vt:lpstr>“New User” Registration</vt:lpstr>
      <vt:lpstr>“New User” Registration</vt:lpstr>
      <vt:lpstr>“New User” Registration</vt:lpstr>
      <vt:lpstr>“New User” Registration</vt:lpstr>
      <vt:lpstr>“New User” Registration</vt:lpstr>
      <vt:lpstr>“New User” Registration</vt:lpstr>
      <vt:lpstr>“New User” Registration</vt:lpstr>
      <vt:lpstr>“New User” Registration</vt:lpstr>
      <vt:lpstr>“New User” Registration</vt:lpstr>
      <vt:lpstr>“New User” Registration</vt:lpstr>
      <vt:lpstr>“New User” Registration</vt:lpstr>
      <vt:lpstr>“New User” Registration</vt:lpstr>
      <vt:lpstr>“New User” Registration</vt:lpstr>
      <vt:lpstr>“New User” Registration</vt:lpstr>
      <vt:lpstr>Multi-factor Authentication </vt:lpstr>
      <vt:lpstr>Multi-factor Authentication </vt:lpstr>
      <vt:lpstr>Multi-factor Authentication </vt:lpstr>
      <vt:lpstr>Multi-factor Authentication</vt:lpstr>
      <vt:lpstr>Multi-factor Authentication</vt:lpstr>
      <vt:lpstr>Multi-factor Authentication</vt:lpstr>
      <vt:lpstr>Multi-factor Authentication</vt:lpstr>
      <vt:lpstr>Multi-factor Authentication</vt:lpstr>
      <vt:lpstr>Multi-factor Authentication</vt:lpstr>
      <vt:lpstr>Multi-factor Authentication</vt:lpstr>
      <vt:lpstr>Multi-factor Authentication</vt:lpstr>
      <vt:lpstr>Multi-factor Authentication</vt:lpstr>
      <vt:lpstr>Multi-factor Authentication</vt:lpstr>
      <vt:lpstr>Login</vt:lpstr>
      <vt:lpstr>Login</vt:lpstr>
      <vt:lpstr>Login</vt:lpstr>
      <vt:lpstr>eBuy Buyer Homepage</vt:lpstr>
      <vt:lpstr>Prepare an RFQ:  Overview of the Process</vt:lpstr>
      <vt:lpstr>Prepare an RFQ:  Looking for a Category to post RFQ</vt:lpstr>
      <vt:lpstr>Prepare an RFQ:  Looking for a Category to post RFQ</vt:lpstr>
      <vt:lpstr>Prepare an RFQ:  Looking for a Category to post RFQ</vt:lpstr>
      <vt:lpstr>Prepare an RFQ:  Looking for a Category to post RFQ</vt:lpstr>
      <vt:lpstr>Prepare an RFQ: Search Results</vt:lpstr>
      <vt:lpstr>Prepare an RFQ: Search Results</vt:lpstr>
      <vt:lpstr>Prepare an RFQ: Select A Vendor</vt:lpstr>
      <vt:lpstr>Prepare an RFQ: Select A Vendor</vt:lpstr>
      <vt:lpstr>Prepare an RFQ: Select A Vendor</vt:lpstr>
      <vt:lpstr>Prepare an RFQ: Select A Vendor</vt:lpstr>
      <vt:lpstr>Prepare an RFQ: Select A Vendor</vt:lpstr>
      <vt:lpstr>Prepare an RFQ: Select A Vendor</vt:lpstr>
      <vt:lpstr>Prepare an RFQ: Select A Vendor</vt:lpstr>
      <vt:lpstr>Prepare an RFQ: Select A Vendor</vt:lpstr>
      <vt:lpstr>Prepare an RFQ: Select A Vendor</vt:lpstr>
      <vt:lpstr>Prepare an RFQ: Select A Vendor</vt:lpstr>
      <vt:lpstr>Prepare an RFQ Screen</vt:lpstr>
      <vt:lpstr>Prepare an RFQ Screen</vt:lpstr>
      <vt:lpstr>Prepare an RFQ Screen</vt:lpstr>
      <vt:lpstr>Prepare an RFQ Screen</vt:lpstr>
      <vt:lpstr>Prepare an RFQ Screen</vt:lpstr>
      <vt:lpstr>Prepare an RFQ Screen</vt:lpstr>
      <vt:lpstr>Prepare an RFQ Screen</vt:lpstr>
      <vt:lpstr>Prepare an RFQ: RFQ Info Section</vt:lpstr>
      <vt:lpstr>Prepare an RFQ: RFQ Info Section</vt:lpstr>
      <vt:lpstr>Prepare an RFQ: Delivery Options</vt:lpstr>
      <vt:lpstr>Prepare an RFQ:  Attaching Documents</vt:lpstr>
      <vt:lpstr>Prepare an RFQ:  Attaching Documents</vt:lpstr>
      <vt:lpstr>Prepare an RFQ:  Attaching Documents</vt:lpstr>
      <vt:lpstr>Prepare an RFQ: Line Items</vt:lpstr>
      <vt:lpstr>Note About GSA Advantage</vt:lpstr>
      <vt:lpstr>Prepare an RFQ: Line Items</vt:lpstr>
      <vt:lpstr>Prepare an RFQ: Line Items</vt:lpstr>
      <vt:lpstr>Prepare an RFQ: Line Items</vt:lpstr>
      <vt:lpstr>Prepare an RFQ: Line Items</vt:lpstr>
      <vt:lpstr>Prepare an RFQ: Line Items</vt:lpstr>
      <vt:lpstr>Prepare an RFQ: Line Items</vt:lpstr>
      <vt:lpstr>Prepare an RFQ: Line Items</vt:lpstr>
      <vt:lpstr>Prepare an RFQ: Line Items</vt:lpstr>
      <vt:lpstr>Prepare an RFQ: Shipping Address</vt:lpstr>
      <vt:lpstr>Prepare an RFQ: Shipping Address</vt:lpstr>
      <vt:lpstr>Prepare an RFQ: Submit &amp; RFQ Review</vt:lpstr>
      <vt:lpstr>Prepare an RFQ: Submit &amp; Review RFQ</vt:lpstr>
      <vt:lpstr>RFQ Now Live and Visible</vt:lpstr>
      <vt:lpstr>Forward or Modify an RFQ</vt:lpstr>
      <vt:lpstr>My RFQs</vt:lpstr>
      <vt:lpstr>RFQs Details Page: Forward an RFQ</vt:lpstr>
      <vt:lpstr>RFQs Details Page: Forward an RFQ</vt:lpstr>
      <vt:lpstr>RFQs Details Page: Send Q &amp; A’s</vt:lpstr>
      <vt:lpstr>RFQs Details Page: Send Q &amp; A’s</vt:lpstr>
      <vt:lpstr>RFQs Details Page: Send Q &amp; A’s</vt:lpstr>
      <vt:lpstr>RFQs Details Page: Modifying your RFQ</vt:lpstr>
      <vt:lpstr>RFQs Details Page: Modifying your RFQ</vt:lpstr>
      <vt:lpstr>RFQs Details Page: Modifying your RFQ</vt:lpstr>
      <vt:lpstr>Notice of Modification Successful</vt:lpstr>
      <vt:lpstr>Identifying Vendors Notified</vt:lpstr>
      <vt:lpstr>RFQs Details Page: Identifying Vendors Notified</vt:lpstr>
      <vt:lpstr>RFQs Details Page: Identifying Vendors Notified</vt:lpstr>
      <vt:lpstr>RFQs Details Page: Identifying Vendors Notified</vt:lpstr>
      <vt:lpstr>Evaluating Quotes</vt:lpstr>
      <vt:lpstr>Evaluating Quotes: Quotes Received</vt:lpstr>
      <vt:lpstr>Evaluating Quotes: Quotes Received</vt:lpstr>
      <vt:lpstr>Evaluating Quotes: “No Quotes” Received</vt:lpstr>
      <vt:lpstr>Evaluating Quotes: Quotes Received</vt:lpstr>
      <vt:lpstr>Evaluating Quotes: Quotes Details</vt:lpstr>
      <vt:lpstr>Evaluating Quotes: Quotes Details</vt:lpstr>
      <vt:lpstr>Evaluating Quotes: Quotes Details</vt:lpstr>
      <vt:lpstr>Awarding Quotes</vt:lpstr>
      <vt:lpstr>Awarding Quotes: No Line Items </vt:lpstr>
      <vt:lpstr>Awarding Quotes with No Line Items: Send No Award Notification</vt:lpstr>
      <vt:lpstr>Awarding Quotes: No Line Items</vt:lpstr>
      <vt:lpstr>Awarding Quotes: No Line Items</vt:lpstr>
      <vt:lpstr>Awarding Quotes: No Line Items</vt:lpstr>
      <vt:lpstr>Awarding Quotes: No Line Items </vt:lpstr>
      <vt:lpstr>Awarding Quotes: With Line Items</vt:lpstr>
      <vt:lpstr>Awarding Quotes: With Line Items </vt:lpstr>
      <vt:lpstr>Awarding Quotes: With Line Items </vt:lpstr>
      <vt:lpstr>Awarding Quotes: With Line Items </vt:lpstr>
      <vt:lpstr>Awarding Quotes: With Line Items </vt:lpstr>
      <vt:lpstr>Awarding Quotes: Create PO</vt:lpstr>
      <vt:lpstr>Awarding Quotes: Create PO</vt:lpstr>
      <vt:lpstr>Awarding Quotes: Archiving RFQs</vt:lpstr>
      <vt:lpstr>What is GSA’s eBuy Open?</vt:lpstr>
      <vt:lpstr>eBuy Open</vt:lpstr>
      <vt:lpstr>eBuy Open – PIV Card Login</vt:lpstr>
      <vt:lpstr>eBuy Open – Acquisition Gateway Menu</vt:lpstr>
      <vt:lpstr>eBuy Open – Main Search</vt:lpstr>
      <vt:lpstr>eBuy Open – Search Historical RFQs</vt:lpstr>
      <vt:lpstr>eBuy Open – Using Filters</vt:lpstr>
      <vt:lpstr>eBuy Open – Filtering</vt:lpstr>
      <vt:lpstr>eBuy Open – Search Results</vt:lpstr>
      <vt:lpstr>eBuy Open – Agency Filter</vt:lpstr>
      <vt:lpstr>eBuy Open – Search Results Display</vt:lpstr>
      <vt:lpstr>eBuy Open – Agency Search Results</vt:lpstr>
      <vt:lpstr>eBuy Open – GSA RFQs</vt:lpstr>
      <vt:lpstr>eBuy Open – Contract Source Filter</vt:lpstr>
      <vt:lpstr>eBuy Open – Multiple Filters</vt:lpstr>
      <vt:lpstr>eBuy Open – Search Within a Filter</vt:lpstr>
      <vt:lpstr>eBuy Open – Small Business Program Filter</vt:lpstr>
      <vt:lpstr>eBuy Open – Refining Filter Options</vt:lpstr>
      <vt:lpstr>eBuy Open – Customize Columns</vt:lpstr>
      <vt:lpstr>eBuy Open – Customize Columns</vt:lpstr>
      <vt:lpstr>eBuy Open – RFQ Contacts</vt:lpstr>
      <vt:lpstr>eBuy Open – RFQ Details</vt:lpstr>
      <vt:lpstr>eBuy Open – RFQ Attachments</vt:lpstr>
      <vt:lpstr>eBuy Open – Download RFQ Attachments</vt:lpstr>
      <vt:lpstr>eBuy Open – Export Search Results</vt:lpstr>
      <vt:lpstr>GSA Starmark Logo</vt:lpstr>
    </vt:vector>
  </TitlesOfParts>
  <Company>General Services Administration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GSA User</dc:creator>
  <cp:lastModifiedBy>DouglasMDubois</cp:lastModifiedBy>
  <cp:revision>33</cp:revision>
  <dcterms:created xsi:type="dcterms:W3CDTF">2015-02-25T18:03:24Z</dcterms:created>
  <dcterms:modified xsi:type="dcterms:W3CDTF">2023-04-11T15:21:13Z</dcterms:modified>
</cp:coreProperties>
</file>